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4" r:id="rId3"/>
    <p:sldMasterId id="2147483726" r:id="rId4"/>
    <p:sldMasterId id="2147483758" r:id="rId5"/>
    <p:sldMasterId id="2147483798" r:id="rId6"/>
    <p:sldMasterId id="2147483811" r:id="rId7"/>
    <p:sldMasterId id="2147483833" r:id="rId8"/>
  </p:sldMasterIdLst>
  <p:notesMasterIdLst>
    <p:notesMasterId r:id="rId68"/>
  </p:notesMasterIdLst>
  <p:sldIdLst>
    <p:sldId id="856" r:id="rId9"/>
    <p:sldId id="273" r:id="rId10"/>
    <p:sldId id="2142533084" r:id="rId11"/>
    <p:sldId id="355" r:id="rId12"/>
    <p:sldId id="267" r:id="rId13"/>
    <p:sldId id="141168469" r:id="rId14"/>
    <p:sldId id="2142533083" r:id="rId15"/>
    <p:sldId id="9753" r:id="rId16"/>
    <p:sldId id="2417" r:id="rId17"/>
    <p:sldId id="2142531947" r:id="rId18"/>
    <p:sldId id="2142533085" r:id="rId19"/>
    <p:sldId id="2142533086" r:id="rId20"/>
    <p:sldId id="2142533087" r:id="rId21"/>
    <p:sldId id="338" r:id="rId22"/>
    <p:sldId id="265" r:id="rId23"/>
    <p:sldId id="341" r:id="rId24"/>
    <p:sldId id="340" r:id="rId25"/>
    <p:sldId id="342" r:id="rId26"/>
    <p:sldId id="343" r:id="rId27"/>
    <p:sldId id="344" r:id="rId28"/>
    <p:sldId id="345" r:id="rId29"/>
    <p:sldId id="2142533089" r:id="rId30"/>
    <p:sldId id="2142533088" r:id="rId31"/>
    <p:sldId id="2142533090" r:id="rId32"/>
    <p:sldId id="405" r:id="rId33"/>
    <p:sldId id="9803" r:id="rId34"/>
    <p:sldId id="9839" r:id="rId35"/>
    <p:sldId id="2142533099" r:id="rId36"/>
    <p:sldId id="13572" r:id="rId37"/>
    <p:sldId id="366" r:id="rId38"/>
    <p:sldId id="2142531997" r:id="rId39"/>
    <p:sldId id="2142533091" r:id="rId40"/>
    <p:sldId id="2142533092" r:id="rId41"/>
    <p:sldId id="275" r:id="rId42"/>
    <p:sldId id="276" r:id="rId43"/>
    <p:sldId id="2142533093" r:id="rId44"/>
    <p:sldId id="2142533094" r:id="rId45"/>
    <p:sldId id="2142533095" r:id="rId46"/>
    <p:sldId id="2142533096" r:id="rId47"/>
    <p:sldId id="2142533097" r:id="rId48"/>
    <p:sldId id="2142533100" r:id="rId49"/>
    <p:sldId id="2142533101" r:id="rId50"/>
    <p:sldId id="359" r:id="rId51"/>
    <p:sldId id="2142533102" r:id="rId52"/>
    <p:sldId id="349" r:id="rId53"/>
    <p:sldId id="346" r:id="rId54"/>
    <p:sldId id="347" r:id="rId55"/>
    <p:sldId id="348" r:id="rId56"/>
    <p:sldId id="350" r:id="rId57"/>
    <p:sldId id="351" r:id="rId58"/>
    <p:sldId id="352" r:id="rId59"/>
    <p:sldId id="353" r:id="rId60"/>
    <p:sldId id="354" r:id="rId61"/>
    <p:sldId id="2142533103" r:id="rId62"/>
    <p:sldId id="357" r:id="rId63"/>
    <p:sldId id="358" r:id="rId64"/>
    <p:sldId id="2142533098" r:id="rId65"/>
    <p:sldId id="470" r:id="rId66"/>
    <p:sldId id="4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Cherkas" initials="JC" lastIdx="1" clrIdx="0"/>
  <p:cmAuthor id="2" name="JACK Cherkas" initials="JC [2]" lastIdx="1" clrIdx="1"/>
  <p:cmAuthor id="3" name="JACK Cherkas" initials="JC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1" autoAdjust="0"/>
    <p:restoredTop sz="95037" autoAdjust="0"/>
  </p:normalViewPr>
  <p:slideViewPr>
    <p:cSldViewPr snapToGrid="0">
      <p:cViewPr varScale="1">
        <p:scale>
          <a:sx n="81" d="100"/>
          <a:sy n="81" d="100"/>
        </p:scale>
        <p:origin x="208" y="328"/>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BF4B3-5FB8-4E6A-BEE1-9CDBAE43EFA3}" type="datetimeFigureOut">
              <a:rPr lang="en-US" smtClean="0"/>
              <a:t>5/21/20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220C2-C293-4B05-860E-11BA9FA1F7DD}" type="slidenum">
              <a:rPr lang="en-US" smtClean="0"/>
              <a:t>‹#›</a:t>
            </a:fld>
            <a:endParaRPr lang="en-US"/>
          </a:p>
        </p:txBody>
      </p:sp>
    </p:spTree>
    <p:extLst>
      <p:ext uri="{BB962C8B-B14F-4D97-AF65-F5344CB8AC3E}">
        <p14:creationId xmlns:p14="http://schemas.microsoft.com/office/powerpoint/2010/main" val="331574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you engage with different clients, it becomes clear that cloud journeys are moving at vastly different time scales, based on a company’s acumen, geography, and industry. For some, it’s a 5-year journey to the public cloud, for others it’s a 10-year, 20-year, or even longer journey. For most, especially large clients, it’s a hybrid journey and ultimately a quest for agility. I always tell people that ”Cloud is a capability not a place” because that more accurately describes what clients really want. After all, lots of enterprise data will solely be on premises because of data sovereignty laws, performance requirements, usage patterns (for example, to get data into the cloud it has to get loaded there), and performance (the number one reason to go to public clouds is anything but raw performance); and this has given rise to the private cloud.</a:t>
            </a:r>
          </a:p>
          <a:p>
            <a:endParaRPr lang="en-US" dirty="0"/>
          </a:p>
          <a:p>
            <a:r>
              <a:rPr lang="en-US" b="1" dirty="0"/>
              <a:t>So what do you do in the meantime? The biggest thing that I see happening in enterprises today, that ironically doesn’t get much media or analyst coverage, is the idea of private cloud. Private cloud is taking everything that we love about the public cloud – the economies, the agility, the flexibility, the composability of it – and bringing it to on-premises, behind the firewall. All the same ideas of virtualization, federation, </a:t>
            </a:r>
            <a:r>
              <a:rPr lang="en-US" b="1" dirty="0" err="1"/>
              <a:t>queryable</a:t>
            </a:r>
            <a:r>
              <a:rPr lang="en-US" b="1" dirty="0"/>
              <a:t> interfaces fronted with a REST API apply. This is happening right now, everywhere I go. Private cloud, for many organizations, is the logical step towards cloud. Personally, I think clients will end their journey where they hopefully started it </a:t>
            </a:r>
            <a:r>
              <a:rPr lang="mr-IN" b="1" dirty="0"/>
              <a:t>–</a:t>
            </a:r>
            <a:r>
              <a:rPr lang="en-US" b="1" dirty="0"/>
              <a:t> hybrid cloud (where some applications reside in public clouds and others in private clouds on premises).</a:t>
            </a:r>
          </a:p>
          <a:p>
            <a:endParaRPr lang="en-US" dirty="0"/>
          </a:p>
          <a:p>
            <a:r>
              <a:rPr lang="en-US" dirty="0"/>
              <a:t>The truth of the matter is that you can provision all the benefits of LinuxONE in a public or private cloud scenario ... so it’s good to help the client understand why public or private clouds for specific workloads and such (because that’s what a hybrid cloud is composed of). Putting aside regulatory compliance reasons (a major reason for many), let’s look at why you might choose to deploy certain workloads in the public cloud and why you might choose to deploy others in your private cloud.</a:t>
            </a:r>
          </a:p>
          <a:p>
            <a:endParaRPr lang="en-US" dirty="0"/>
          </a:p>
          <a:p>
            <a:r>
              <a:rPr lang="en-US" dirty="0"/>
              <a:t>First, </a:t>
            </a:r>
            <a:r>
              <a:rPr lang="en-US" b="0" dirty="0"/>
              <a:t>public clouds are great for applications and workloads that have unpredictable or variable demands. </a:t>
            </a:r>
            <a:r>
              <a:rPr lang="en-US" dirty="0"/>
              <a:t>For example, if a business launches a new online/mobile app (such as a new online shopping experience, a checking scanning app from a bank, and so on), the demand for the app or service is likely not initially well understood. In this case, public cloud allows businesses to ramp up resources for the app depending on demand. However, as the demand for the app becomes more stable/predictable, it may be more economical to deploy on premises. </a:t>
            </a:r>
          </a:p>
          <a:p>
            <a:endParaRPr lang="en-US" dirty="0"/>
          </a:p>
          <a:p>
            <a:r>
              <a:rPr lang="en-US" dirty="0"/>
              <a:t>Consider applications such as month-end payroll systems or online shopping portals that have highly variable/seasonal demands with peak demands that are several times the average. By not tying up idle infrastructure when not needed, businesses can save costs ... that screams for public cloud in many cases BUT for more predictable or stable workloads, which is well represented in many enterprise applications, public cloud services can be considerably more expensive than on-premises infrastructure.</a:t>
            </a:r>
          </a:p>
          <a:p>
            <a:endParaRPr lang="en-US" dirty="0"/>
          </a:p>
          <a:p>
            <a:r>
              <a:rPr lang="en-US" dirty="0"/>
              <a:t>At the end of the day, businesses truly want to balance owning and renting, choosing between private and public infrastructure depending on application workload characteristics. </a:t>
            </a:r>
            <a:r>
              <a:rPr lang="en-US" b="1" dirty="0"/>
              <a:t>There are situations where it makes sense to rent, and others where owning is better economically. But clients want the same flexibility, scalability and agility that cloud provides regardless of the purchase/location model. No matter what that journey looks like; a brand new startup that isn’t interested in any on premises investments, a highly regulated bank that only wants on premises, or somewhere in between, IBM has a vast set of patterns, products, and experiences to support that journey. HOWEVER the piece to not lose sight of here is that across all operational aspects, agility is a key focus ... and agility benefits from higher level of compute no matter where it resides.</a:t>
            </a:r>
          </a:p>
          <a:p>
            <a:endParaRPr lang="en-US" dirty="0"/>
          </a:p>
          <a:p>
            <a:r>
              <a:rPr lang="en-US" b="1" dirty="0"/>
              <a:t>The take-away (or the new part for many) is that when people use the word “cloud” let’s ensure that it’s a style of computing as opposed to a location. All clients need cloud </a:t>
            </a:r>
            <a:r>
              <a:rPr lang="mr-IN" b="1" dirty="0"/>
              <a:t>–</a:t>
            </a:r>
            <a:r>
              <a:rPr lang="en-US" b="1" dirty="0"/>
              <a:t> be it public, private, or some combination thereof (hybrid). </a:t>
            </a:r>
            <a:r>
              <a:rPr lang="en-US" dirty="0"/>
              <a:t>Private cloud is necessary for those who have data sensitivity needs either from internal policies, government regulations, or industry compliance requirements. While you will find these requirements across all industries, Government, Healthcare, and Financial (especially this group) compose the largest industry segments with these requirements.</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31D08B5-27BA-4EF5-9F4C-C3358784223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B4302921-1D05-754D-B2E2-A3123C0CA35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A971B-9776-114E-B269-70EF5FF2582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1159749-A651-B54E-B558-734F46BB8AC4}"/>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LinuxONE-StandsTall-in-the-Waddle_Oct-05-2018</a:t>
            </a:r>
          </a:p>
        </p:txBody>
      </p:sp>
    </p:spTree>
    <p:extLst>
      <p:ext uri="{BB962C8B-B14F-4D97-AF65-F5344CB8AC3E}">
        <p14:creationId xmlns:p14="http://schemas.microsoft.com/office/powerpoint/2010/main" val="429340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To unpack this architecture a bit more and declare this as the new SOA, the new Enterprise Architecture for the Cloud Era.  This architecture provides a holistic enterprise architecture across vendors, across hardware, across workloads – in a portable, scalable, open standards based fashion that future proofs the investments you make today.</a:t>
            </a:r>
          </a:p>
          <a:p>
            <a:endParaRPr lang="en-US" dirty="0"/>
          </a:p>
          <a:p>
            <a:r>
              <a:rPr lang="en-US" dirty="0"/>
              <a:t>The components and services that ride on this architecture will continue to expand with the likes of Quantum computing, Edge computing, 5G, IOT devices, Robotics, Blockchain, Wearables, Augmented Reality, etc. but this architecture will support the speed and agility you will need for the next decade at least.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B2480-DFF7-4D4E-8742-F8EECD7B6EB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986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normAutofit fontScale="85000" lnSpcReduction="20000"/>
          </a:bodyPr>
          <a:lstStyle/>
          <a:p>
            <a:pPr marL="0" lvl="0" indent="0" algn="l" rtl="0">
              <a:spcBef>
                <a:spcPts val="0"/>
              </a:spcBef>
              <a:spcAft>
                <a:spcPts val="0"/>
              </a:spcAft>
              <a:buNone/>
            </a:pPr>
            <a:r>
              <a:rPr lang="en-US" dirty="0"/>
              <a:t>The reality is that no one vendor has cornered the “innovation market”.  IBM has great innovation, but so does Google and Microsoft and others.  As an end-customer, you want to leverage the best feature/capability to serve your clients and thus you will need to get that technology from different providers and companies realize that 1 provider to rule-them-all is a risky proposition for the decades the application is likely to run.  </a:t>
            </a:r>
          </a:p>
          <a:p>
            <a:pPr marL="171450" lvl="0" indent="-171450" algn="l" rtl="0">
              <a:spcBef>
                <a:spcPts val="0"/>
              </a:spcBef>
              <a:spcAft>
                <a:spcPts val="0"/>
              </a:spcAft>
              <a:buFont typeface="Arial" panose="020B0604020202020204" pitchFamily="34" charset="0"/>
              <a:buChar char="•"/>
            </a:pPr>
            <a:r>
              <a:rPr lang="en-US" b="1" dirty="0"/>
              <a:t>Question:  </a:t>
            </a:r>
            <a:r>
              <a:rPr lang="en-US" dirty="0"/>
              <a:t>But how do you cherry-pick the key features of innovation that you need to drive that next customer experience in a way that you can manage it with the other components of your solution?  </a:t>
            </a:r>
          </a:p>
          <a:p>
            <a:pPr marL="171450" lvl="0" indent="-171450" algn="l" rtl="0">
              <a:spcBef>
                <a:spcPts val="0"/>
              </a:spcBef>
              <a:spcAft>
                <a:spcPts val="0"/>
              </a:spcAft>
              <a:buFont typeface="Arial" panose="020B0604020202020204" pitchFamily="34" charset="0"/>
              <a:buChar char="•"/>
            </a:pPr>
            <a:r>
              <a:rPr lang="en-US" b="1" dirty="0"/>
              <a:t>Answer:  </a:t>
            </a:r>
            <a:r>
              <a:rPr lang="en-US" dirty="0"/>
              <a:t>For this, you need an abstraction layer that pulls together the multiple components across providers and allows portability across premises and across vendors.  </a:t>
            </a:r>
          </a:p>
          <a:p>
            <a:pPr marL="171450" lvl="0" indent="-171450" algn="l" rtl="0">
              <a:spcBef>
                <a:spcPts val="0"/>
              </a:spcBef>
              <a:spcAft>
                <a:spcPts val="0"/>
              </a:spcAft>
              <a:buFont typeface="Arial" panose="020B0604020202020204" pitchFamily="34" charset="0"/>
              <a:buChar char="•"/>
            </a:pPr>
            <a:r>
              <a:rPr lang="en-US" b="1" dirty="0"/>
              <a:t>Question:  </a:t>
            </a:r>
            <a:r>
              <a:rPr lang="en-US" dirty="0"/>
              <a:t>But then how do you prevent being ”locked-in” to this abstraction layer?  </a:t>
            </a:r>
          </a:p>
          <a:p>
            <a:pPr marL="171450" lvl="0" indent="-171450" algn="l" rtl="0">
              <a:spcBef>
                <a:spcPts val="0"/>
              </a:spcBef>
              <a:spcAft>
                <a:spcPts val="0"/>
              </a:spcAft>
              <a:buFont typeface="Arial" panose="020B0604020202020204" pitchFamily="34" charset="0"/>
              <a:buChar char="•"/>
            </a:pPr>
            <a:r>
              <a:rPr lang="en-US" b="1" dirty="0"/>
              <a:t>Answer:  </a:t>
            </a:r>
            <a:r>
              <a:rPr lang="en-US" dirty="0"/>
              <a:t>You base the architecture on Open Source!  By building on Open-Source, you can run across providers or download the code and manage things yourself and and forgo licenses costs!  Of course, nothing is free and you are unlikely to build and manage your own Open Source products for cheaper than Red Hat can, BUT you have that choice – no proprietary code that your business depends on and your hands are tied.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Thus IBM with Red Hat is delivering the first complete open hybrid (vertically hybrid and horizontally hybrid) cloud platform that lets you develop, run and manage apps and workloads in a consistent way, across all your clouds - on and off premises.  Modernize once, Innovate anywhere and freely move across clouds. </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The foundation for our approach is an </a:t>
            </a:r>
            <a:r>
              <a:rPr lang="en-US" b="1" dirty="0"/>
              <a:t>open infrastructure independent common operating environment </a:t>
            </a:r>
            <a:r>
              <a:rPr lang="en-US" dirty="0"/>
              <a:t>to securely develop and manage </a:t>
            </a:r>
            <a:r>
              <a:rPr lang="en-US" b="1" dirty="0"/>
              <a:t>applications, workloads and data </a:t>
            </a:r>
            <a:r>
              <a:rPr lang="en-US" dirty="0"/>
              <a:t>across any cloud environments and vendor.  Because its based on Red Hat’s open container and Kubernetes technology, RH OpenShift, you gain portability, choice and access to any cloud infrastructure (x86, Power, Z), on or off prem all with a consistent set of common services (access and identity, monitoring, </a:t>
            </a:r>
            <a:r>
              <a:rPr lang="en-US" dirty="0" err="1"/>
              <a:t>etc</a:t>
            </a:r>
            <a:r>
              <a:rPr lang="en-US" dirty="0"/>
              <a:t>), and full visibility across all your clouds and clusters.</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prstClr val="black"/>
                </a:solidFill>
                <a:effectLst/>
                <a:uLnTx/>
                <a:uFillTx/>
                <a:latin typeface="IBM Plex Sans" panose="020B0503050000000000" pitchFamily="34" charset="77"/>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prstClr val="black"/>
              </a:solidFill>
              <a:effectLst/>
              <a:uLnTx/>
              <a:uFillTx/>
              <a:latin typeface="IBM Plex Sans" panose="020B0503050000000000" pitchFamily="34" charset="77"/>
              <a:ea typeface="+mn-ea"/>
              <a:cs typeface="+mn-cs"/>
            </a:endParaRPr>
          </a:p>
        </p:txBody>
      </p:sp>
      <p:sp>
        <p:nvSpPr>
          <p:cNvPr id="5" name="Footer Placeholder 4"/>
          <p:cNvSpPr>
            <a:spLocks noGrp="1"/>
          </p:cNvSpPr>
          <p:nvPr>
            <p:ph type="ftr" sz="quarter" idx="4"/>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a:ea typeface="+mn-ea"/>
                <a:cs typeface="+mn-cs"/>
              </a:rPr>
              <a:t>Group Name / DOC ID / Month XX, 2019 / © 2019 IBM Corporation</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69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Overall IBMs Cloud strategy is to enable our clients to deploy on whatever cloud or systems architecture is optimal for the business need. In the second phase of cloud, the requirements of the workload are going to drive a more hybrid multi-cloud deployment to enterprise-class systems. Our strategy is focused on containers, Kubernetes and RedHat OpenShift plus IBM Cloud </a:t>
            </a:r>
            <a:r>
              <a:rPr kumimoji="0" lang="en-US" sz="1200" b="0" i="0" u="none" strike="noStrike" kern="1200" cap="none" spc="0" normalizeH="0" baseline="0" noProof="0" dirty="0" err="1">
                <a:ln>
                  <a:noFill/>
                </a:ln>
                <a:solidFill>
                  <a:srgbClr val="0D3563"/>
                </a:solidFill>
                <a:effectLst/>
                <a:uLnTx/>
                <a:uFillTx/>
                <a:latin typeface="IBM Plex Sans" panose="020B0503050203000203" pitchFamily="34" charset="0"/>
                <a:ea typeface="+mn-ea"/>
                <a:cs typeface="Arial" panose="020B0604020202020204" pitchFamily="34" charset="0"/>
              </a:rPr>
              <a:t>Paks</a:t>
            </a: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 in particular as the way to enable this reality. Allowing clients to leverage Power, Z and IBM Storage platforms that bring better performance and enterprise class capabilities with RedHat enterprise </a:t>
            </a:r>
            <a:r>
              <a:rPr kumimoji="0" lang="en-US" sz="1200" b="0" i="0" u="none" strike="noStrike" kern="1200" cap="none" spc="0" normalizeH="0" baseline="0" noProof="0" dirty="0" err="1">
                <a:ln>
                  <a:noFill/>
                </a:ln>
                <a:solidFill>
                  <a:srgbClr val="0D3563"/>
                </a:solidFill>
                <a:effectLst/>
                <a:uLnTx/>
                <a:uFillTx/>
                <a:latin typeface="IBM Plex Sans" panose="020B0503050203000203" pitchFamily="34" charset="0"/>
                <a:ea typeface="+mn-ea"/>
                <a:cs typeface="Arial" panose="020B0604020202020204" pitchFamily="34" charset="0"/>
              </a:rPr>
              <a:t>linux</a:t>
            </a: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 and OpenShift.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Enterprise Grade Infrastructure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Runs All Your Apps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Built from Open Source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No Technology Lock-in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Reliable, Extensible, Scalable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Grows with You</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D3563"/>
                </a:solidFill>
                <a:effectLst/>
                <a:uLnTx/>
                <a:uFillTx/>
                <a:latin typeface="IBM Plex Sans" panose="020B0503050203000203" pitchFamily="34" charset="0"/>
                <a:ea typeface="+mn-ea"/>
                <a:cs typeface="Arial" panose="020B0604020202020204" pitchFamily="34" charset="0"/>
              </a:rPr>
              <a:t>Multicloud</a:t>
            </a: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 enabled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Goes anywhere you need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4887D-E446-4414-AB32-7A9F7D6DA1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684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8220C2-C293-4B05-860E-11BA9FA1F7DD}" type="slidenum">
              <a:rPr lang="en-US" smtClean="0"/>
              <a:t>34</a:t>
            </a:fld>
            <a:endParaRPr lang="en-US"/>
          </a:p>
        </p:txBody>
      </p:sp>
    </p:spTree>
    <p:extLst>
      <p:ext uri="{BB962C8B-B14F-4D97-AF65-F5344CB8AC3E}">
        <p14:creationId xmlns:p14="http://schemas.microsoft.com/office/powerpoint/2010/main" val="2497804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to punctuate what capabilities customers want and to emphasize that these capabilities are available with IBM’s public or private cloud options and if built on Red Hat </a:t>
            </a:r>
            <a:r>
              <a:rPr lang="en-US" dirty="0" err="1"/>
              <a:t>Openshift</a:t>
            </a:r>
            <a:r>
              <a:rPr lang="en-US" dirty="0"/>
              <a:t>, then you have consistency across premises locations.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43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Protect data at rest and in transit with IBM Hyper Protect services secured with IBM Z /Linux One HW. Firmware, and Secure Service Containers.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50305020300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503050203000203" pitchFamily="34" charset="0"/>
            </a:endParaRPr>
          </a:p>
        </p:txBody>
      </p:sp>
    </p:spTree>
    <p:extLst>
      <p:ext uri="{BB962C8B-B14F-4D97-AF65-F5344CB8AC3E}">
        <p14:creationId xmlns:p14="http://schemas.microsoft.com/office/powerpoint/2010/main" val="33463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talk about the latest technology to disrupt industries.  This isn’t new:  technologies have been disrupting since the beginning of time.  Today it is Cloud; tomorrow it may be Quantum.  The secret is to learn your client’s business and help them apply technology to their specific business processes.</a:t>
            </a:r>
          </a:p>
          <a:p>
            <a:endParaRPr lang="en-US" dirty="0"/>
          </a:p>
          <a:p>
            <a:r>
              <a:rPr lang="en-US" dirty="0"/>
              <a:t>Enterprises are moving to the Cloud in hopes of reducing costs to provide more value for their customer’s experience as well as a platform for rapid innovation to capture and retain customers.  The challenge is no one cloud provides everything and thus 94% of Enterprises use multiple clouds – mixing public, private, dedicated, and countless SaaS applications together with rapid growth expected at least thru 2020.  </a:t>
            </a:r>
          </a:p>
          <a:p>
            <a:endParaRPr lang="en-US" dirty="0"/>
          </a:p>
          <a:p>
            <a:r>
              <a:rPr lang="en-US" dirty="0"/>
              <a:t>This McKinsey study estimates more than $1 trillion cloud spend by 2020 across public and private cloud platforms.</a:t>
            </a:r>
          </a:p>
          <a:p>
            <a:endParaRPr lang="en-US" dirty="0"/>
          </a:p>
          <a:p>
            <a:r>
              <a:rPr lang="en-US" dirty="0"/>
              <a:t>To date, less than 20% of Enterprises have moved to the cloud despite the benefits that customers perceived will be achieved.  The question becomes:  why only 20%?</a:t>
            </a:r>
          </a:p>
          <a:p>
            <a:endParaRPr lang="en-US" dirty="0"/>
          </a:p>
          <a:p>
            <a:r>
              <a:rPr lang="en-US" dirty="0"/>
              <a:t>The key inhibitors to Enterprise Cloud adoption are (1) Security concerns;  (2) Cloud Integration; and (3) Lack of skills.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Even for those looking to aggressively move to the cloud today, it will be a journey.  Enterprises often have more than 1000 applications that are intertwined together and picking up one piece often requires other components to come along and the solution for one applications may not be the same “fit for purposes” solution for another application.  The point is that each customer is on a unique cloud journey as there isn’t a “one-size-fits-all” solution.</a:t>
            </a:r>
          </a:p>
          <a:p>
            <a:endParaRPr lang="en-US" dirty="0"/>
          </a:p>
          <a:p>
            <a:r>
              <a:rPr lang="en-US" dirty="0"/>
              <a:t>Source: https://</a:t>
            </a:r>
            <a:r>
              <a:rPr lang="en-US" dirty="0" err="1"/>
              <a:t>www.mckinsey.com</a:t>
            </a:r>
            <a:r>
              <a:rPr lang="en-US" dirty="0"/>
              <a:t>/business-functions/digital-</a:t>
            </a:r>
            <a:r>
              <a:rPr lang="en-US" dirty="0" err="1"/>
              <a:t>mckinsey</a:t>
            </a:r>
            <a:r>
              <a:rPr lang="en-US" dirty="0"/>
              <a:t>/our-insights/cloud-adoption-to-accelerate-it-modernization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Security 81% #1 concern; 77% lack of skills from 2018 </a:t>
            </a:r>
            <a:r>
              <a:rPr lang="en-US" dirty="0" err="1"/>
              <a:t>RightScale</a:t>
            </a:r>
            <a:r>
              <a:rPr lang="en-US" dirty="0"/>
              <a:t> survey:  https://</a:t>
            </a:r>
            <a:r>
              <a:rPr lang="en-US" dirty="0" err="1"/>
              <a:t>www.rightscale.com</a:t>
            </a:r>
            <a:r>
              <a:rPr lang="en-US" dirty="0"/>
              <a:t>/</a:t>
            </a:r>
            <a:r>
              <a:rPr lang="en-US" dirty="0" err="1"/>
              <a:t>lp</a:t>
            </a:r>
            <a:r>
              <a:rPr lang="en-US" dirty="0"/>
              <a:t>/state-of-the-cloud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370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applications and new cloud native apps will continue to coexist for the next ten years as IT leaders incrementally modernize apps and workloads using containers and microservices, while connecting and adding value to existing investments in the data center.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170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There are many challenges with moving to the cloud such as security, integration, skills, portability, vendor lock-in, multi-clouds, cloud premises, etc.  Therefore, IBM acquired Red Hat as the Red Hat products, and especially Red Hat OpenShift, address a lot of these challenges already.  And when you leverage the power of IBM’s products such as Watson, Blockchain, IBM Middleware, etc., you get a really powerful combination that enables customers to innovate quickly in a secure, trusted fashion while running anywhere without being locked into any specific vendor as Red Hat products are 100% Open Source.  This significantly lowers our customer’s risks as they embark on the cloud journey.  They can modernize on premise, safely behind their firewall, and be confident the same application will run on any Cloud provider when and if they choose to move the whole application to a public cloud or perhaps burst components of their application to a public cloud when demand increases.  And since Red Hat OpenShift is the foundation for on-premise cloud, as well as any public cloud, the skills the DevOps team acquires will be preserved and transferrable, once again reducing the risk of migrating to the Cloud.</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Enterprise Grade Infrastructure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Runs All Your Apps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Built from Open Source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No Technology Lock-in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Reliable, Extensible, Scalable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Grows with You</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D3563"/>
                </a:solidFill>
                <a:effectLst/>
                <a:uLnTx/>
                <a:uFillTx/>
                <a:latin typeface="IBM Plex Sans" panose="020B0503050203000203" pitchFamily="34" charset="0"/>
                <a:ea typeface="+mn-ea"/>
                <a:cs typeface="Arial" panose="020B0604020202020204" pitchFamily="34" charset="0"/>
              </a:rPr>
              <a:t>Multicloud</a:t>
            </a:r>
            <a:r>
              <a:rPr kumimoji="0" lang="en-US" sz="1200" b="0" i="0"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 enabled – </a:t>
            </a:r>
            <a:r>
              <a:rPr kumimoji="0" lang="en-US" sz="1200" b="0" i="1" u="none" strike="noStrike" kern="1200" cap="none" spc="0" normalizeH="0" baseline="0" noProof="0" dirty="0">
                <a:ln>
                  <a:noFill/>
                </a:ln>
                <a:solidFill>
                  <a:srgbClr val="0D3563"/>
                </a:solidFill>
                <a:effectLst/>
                <a:uLnTx/>
                <a:uFillTx/>
                <a:latin typeface="IBM Plex Sans" panose="020B0503050203000203" pitchFamily="34" charset="0"/>
                <a:ea typeface="+mn-ea"/>
                <a:cs typeface="Arial" panose="020B0604020202020204" pitchFamily="34" charset="0"/>
              </a:rPr>
              <a:t>Goes anywhere you need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48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a:noFill/>
        </p:spPr>
        <p:txBody>
          <a:bodyPr/>
          <a:lstStyle>
            <a:lvl1pPr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820" indent="-28570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2799"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599920"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039" indent="-228560" defTabSz="966618">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159"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27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839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5518" indent="-228560" defTabSz="966618"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marL="0" marR="0" lvl="0" indent="0" defTabSz="966618" eaLnBrk="1" fontAlgn="auto" latinLnBrk="0" hangingPunct="1">
              <a:lnSpc>
                <a:spcPct val="100000"/>
              </a:lnSpc>
              <a:spcBef>
                <a:spcPts val="0"/>
              </a:spcBef>
              <a:spcAft>
                <a:spcPts val="0"/>
              </a:spcAft>
              <a:buClrTx/>
              <a:buSzTx/>
              <a:buFontTx/>
              <a:buNone/>
              <a:tabLst/>
              <a:defRPr/>
            </a:pPr>
            <a:fld id="{33C22669-4DB8-4B5D-824E-4A8309783F8C}" type="slidenum">
              <a:rPr kumimoji="0" lang="en-US" sz="2100" b="0" i="0" u="none" strike="noStrike" kern="0" cap="none" spc="0" normalizeH="0" baseline="0" noProof="0">
                <a:ln>
                  <a:noFill/>
                </a:ln>
                <a:solidFill>
                  <a:srgbClr val="0000FF"/>
                </a:solidFill>
                <a:effectLst/>
                <a:uLnTx/>
                <a:uFillTx/>
                <a:latin typeface="Arial" panose="020B0604020202020204" pitchFamily="34" charset="0"/>
                <a:ea typeface="SimSun" panose="02010600030101010101" pitchFamily="2" charset="-122"/>
                <a:cs typeface="Arial"/>
                <a:sym typeface="Arial" panose="020B0604020202020204" pitchFamily="34" charset="0"/>
              </a:rPr>
              <a:pPr marL="0" marR="0" lvl="0" indent="0" defTabSz="966618" eaLnBrk="1" fontAlgn="auto" latinLnBrk="0" hangingPunct="1">
                <a:lnSpc>
                  <a:spcPct val="100000"/>
                </a:lnSpc>
                <a:spcBef>
                  <a:spcPts val="0"/>
                </a:spcBef>
                <a:spcAft>
                  <a:spcPts val="0"/>
                </a:spcAft>
                <a:buClrTx/>
                <a:buSzTx/>
                <a:buFontTx/>
                <a:buNone/>
                <a:tabLst/>
                <a:defRPr/>
              </a:pPr>
              <a:t>25</a:t>
            </a:fld>
            <a:endParaRPr kumimoji="0" lang="en-US" sz="2100" b="0" i="0" u="none" strike="noStrike" kern="0" cap="none" spc="0" normalizeH="0" baseline="0" noProof="0" dirty="0">
              <a:ln>
                <a:noFill/>
              </a:ln>
              <a:solidFill>
                <a:srgbClr val="0000FF"/>
              </a:solidFill>
              <a:effectLst/>
              <a:uLnTx/>
              <a:uFillTx/>
              <a:latin typeface="Arial" panose="020B0604020202020204" pitchFamily="34" charset="0"/>
              <a:ea typeface="SimSun" panose="02010600030101010101" pitchFamily="2" charset="-122"/>
              <a:cs typeface="Arial"/>
              <a:sym typeface="Arial" panose="020B0604020202020204" pitchFamily="34" charset="0"/>
            </a:endParaRPr>
          </a:p>
        </p:txBody>
      </p:sp>
      <p:sp>
        <p:nvSpPr>
          <p:cNvPr id="56323" name="Text Box 2"/>
          <p:cNvSpPr txBox="1">
            <a:spLocks noChangeArrowheads="1"/>
          </p:cNvSpPr>
          <p:nvPr/>
        </p:nvSpPr>
        <p:spPr bwMode="auto">
          <a:xfrm>
            <a:off x="4143375" y="9120189"/>
            <a:ext cx="3170238" cy="479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6814" tIns="48226" rIns="96814" bIns="48226" anchor="b"/>
          <a:lstStyle>
            <a:lvl1pPr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598613" indent="-227013"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marL="0" marR="0" lvl="0" indent="0" algn="r" defTabSz="45720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a:pPr>
            <a:fld id="{344F6EC7-4052-4A04-8BB9-4BA0BC3C7987}" type="slidenum">
              <a:rPr kumimoji="0" lang="en-US" sz="12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pPr marL="0" marR="0" lvl="0" indent="0" algn="r" defTabSz="457200" eaLnBrk="1" fontAlgn="auto" latinLnBrk="0" hangingPunct="1">
                <a:lnSpc>
                  <a:spcPct val="100000"/>
                </a:lnSpc>
                <a:spcBef>
                  <a:spcPts val="0"/>
                </a:spcBef>
                <a:spcAft>
                  <a:spcPts val="0"/>
                </a:spcAft>
                <a:buClrTx/>
                <a:buSzPct val="100000"/>
                <a:buFontTx/>
                <a:buNone/>
                <a:tabLst>
                  <a:tab pos="0" algn="l"/>
                  <a:tab pos="457200" algn="l"/>
                  <a:tab pos="914400" algn="l"/>
                  <a:tab pos="1371600" algn="l"/>
                  <a:tab pos="1828800" algn="l"/>
                  <a:tab pos="2286000" algn="l"/>
                  <a:tab pos="2743200" algn="l"/>
                  <a:tab pos="3200400" algn="l"/>
                  <a:tab pos="3656013" algn="l"/>
                  <a:tab pos="4114800" algn="l"/>
                  <a:tab pos="4572000" algn="l"/>
                  <a:tab pos="5029200" algn="l"/>
                  <a:tab pos="5486400" algn="l"/>
                  <a:tab pos="5942013" algn="l"/>
                  <a:tab pos="6400800" algn="l"/>
                  <a:tab pos="6856413" algn="l"/>
                  <a:tab pos="7315200" algn="l"/>
                  <a:tab pos="7770813" algn="l"/>
                  <a:tab pos="8229600" algn="l"/>
                  <a:tab pos="8686800" algn="l"/>
                  <a:tab pos="9142413" algn="l"/>
                </a:tabLst>
                <a:defRPr/>
              </a:pPr>
              <a:t>25</a:t>
            </a:fld>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endParaRPr>
          </a:p>
        </p:txBody>
      </p:sp>
      <p:sp>
        <p:nvSpPr>
          <p:cNvPr id="56324" name="Rectangle 3"/>
          <p:cNvSpPr>
            <a:spLocks noGrp="1" noRot="1" noChangeAspect="1" noChangeArrowheads="1" noTextEdit="1"/>
          </p:cNvSpPr>
          <p:nvPr>
            <p:ph type="sldImg"/>
          </p:nvPr>
        </p:nvSpPr>
        <p:spPr>
          <a:xfrm>
            <a:off x="460375" y="720725"/>
            <a:ext cx="6399213" cy="3600450"/>
          </a:xfrm>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56325" name="Rectangle 4"/>
          <p:cNvSpPr txBox="1">
            <a:spLocks noGrp="1" noChangeArrowheads="1"/>
          </p:cNvSpPr>
          <p:nvPr>
            <p:ph type="body" idx="1"/>
          </p:nvPr>
        </p:nvSpPr>
        <p:spPr bwMode="auto">
          <a:xfrm>
            <a:off x="733426" y="4560888"/>
            <a:ext cx="5848350" cy="431958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6814" tIns="48226" rIns="96814" bIns="48226"/>
          <a:lstStyle/>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dirty="0">
                <a:cs typeface="Arial" panose="020B0604020202020204" pitchFamily="34" charset="0"/>
              </a:rPr>
              <a:t>define APIs that you want to expose outside</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dirty="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a:cs typeface="Arial" panose="020B0604020202020204" pitchFamily="34" charset="0"/>
              </a:rPr>
              <a:t>add mobile access to your env. i.e. create mobile apps that access your enterprise and provide service.</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baseline="0" dirty="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a:cs typeface="Arial" panose="020B0604020202020204" pitchFamily="34" charset="0"/>
              </a:rPr>
              <a:t>add bigdata, analytics and take advantage of social media.  Also IOT</a:t>
            </a: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endParaRPr lang="en-GB" baseline="0" dirty="0">
              <a:cs typeface="Arial" panose="020B0604020202020204" pitchFamily="34" charset="0"/>
            </a:endParaRPr>
          </a:p>
          <a:p>
            <a:pPr defTabSz="457120">
              <a:spcBef>
                <a:spcPts val="450"/>
              </a:spcBef>
              <a:tabLst>
                <a:tab pos="0" algn="l"/>
                <a:tab pos="457120" algn="l"/>
                <a:tab pos="914240" algn="l"/>
                <a:tab pos="1371359" algn="l"/>
                <a:tab pos="1828479" algn="l"/>
                <a:tab pos="2285599" algn="l"/>
                <a:tab pos="2742718" algn="l"/>
                <a:tab pos="3199839" algn="l"/>
                <a:tab pos="3656958" algn="l"/>
                <a:tab pos="4114078" algn="l"/>
                <a:tab pos="4571198" algn="l"/>
                <a:tab pos="5028317" algn="l"/>
                <a:tab pos="5485438" algn="l"/>
                <a:tab pos="5942556" algn="l"/>
                <a:tab pos="6399677" algn="l"/>
                <a:tab pos="6856797" algn="l"/>
                <a:tab pos="7313916" algn="l"/>
                <a:tab pos="7771037" algn="l"/>
                <a:tab pos="8228155" algn="l"/>
                <a:tab pos="8685276" algn="l"/>
                <a:tab pos="9142396" algn="l"/>
              </a:tabLst>
            </a:pPr>
            <a:r>
              <a:rPr lang="en-GB" baseline="0" dirty="0">
                <a:cs typeface="Arial" panose="020B0604020202020204" pitchFamily="34" charset="0"/>
              </a:rPr>
              <a:t>trading partner communities and customer communities to gain access to your enterprise function through APIs.  Think bestbuy api and Google map api</a:t>
            </a:r>
            <a:endParaRPr lang="en-GB" dirty="0">
              <a:cs typeface="Arial" panose="020B0604020202020204" pitchFamily="34" charset="0"/>
            </a:endParaRPr>
          </a:p>
        </p:txBody>
      </p:sp>
    </p:spTree>
    <p:extLst>
      <p:ext uri="{BB962C8B-B14F-4D97-AF65-F5344CB8AC3E}">
        <p14:creationId xmlns:p14="http://schemas.microsoft.com/office/powerpoint/2010/main" val="114515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Gartner defines two types of hybrid cloud: hybrid </a:t>
            </a:r>
            <a:r>
              <a:rPr lang="en-US" sz="900" kern="1200" dirty="0" err="1">
                <a:solidFill>
                  <a:schemeClr val="tx1"/>
                </a:solidFill>
                <a:effectLst/>
                <a:latin typeface="+mn-lt"/>
                <a:ea typeface="+mn-ea"/>
                <a:cs typeface="+mn-cs"/>
              </a:rPr>
              <a:t>monocloud</a:t>
            </a:r>
            <a:r>
              <a:rPr lang="en-US" sz="900" kern="1200" dirty="0">
                <a:solidFill>
                  <a:schemeClr val="tx1"/>
                </a:solidFill>
                <a:effectLst/>
                <a:latin typeface="+mn-lt"/>
                <a:ea typeface="+mn-ea"/>
                <a:cs typeface="+mn-cs"/>
              </a:rPr>
              <a:t> and hybrid multicloud. These types are loosely defined as follows, but the specific implementation can vary depending</a:t>
            </a:r>
          </a:p>
          <a:p>
            <a:r>
              <a:rPr lang="en-US" sz="900" kern="1200" dirty="0">
                <a:solidFill>
                  <a:schemeClr val="tx1"/>
                </a:solidFill>
                <a:effectLst/>
                <a:latin typeface="+mn-lt"/>
                <a:ea typeface="+mn-ea"/>
                <a:cs typeface="+mn-cs"/>
              </a:rPr>
              <a:t>on the provider.</a:t>
            </a:r>
          </a:p>
          <a:p>
            <a:endParaRPr lang="en-US" sz="90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Hybrid </a:t>
            </a:r>
            <a:r>
              <a:rPr lang="en-US" sz="900" b="1" kern="1200" dirty="0" err="1">
                <a:solidFill>
                  <a:schemeClr val="tx1"/>
                </a:solidFill>
                <a:effectLst/>
                <a:latin typeface="+mn-lt"/>
                <a:ea typeface="+mn-ea"/>
                <a:cs typeface="+mn-cs"/>
              </a:rPr>
              <a:t>monocloud</a:t>
            </a:r>
            <a:r>
              <a:rPr lang="en-US" sz="900" b="1"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is a like-for-like model in which a cloud provider offers the same consistent, proprietary software and hardware stack running on premises as what’s available on its public cloud. The two environments are tethered to each other to form a hybrid environment, which is typically managed from the public cloud using public cloud management capabilities. In essence, the hybrid model is an extension of the public cloud to on premises.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If you have a cloud strategy that embraces infrastructure, platform, and SaaS from a single vendor, there are real advantages to a hybrid </a:t>
            </a:r>
            <a:r>
              <a:rPr lang="en-US" sz="900" kern="1200" dirty="0" err="1">
                <a:solidFill>
                  <a:schemeClr val="tx1"/>
                </a:solidFill>
                <a:effectLst/>
                <a:latin typeface="+mn-lt"/>
                <a:ea typeface="+mn-ea"/>
                <a:cs typeface="+mn-cs"/>
              </a:rPr>
              <a:t>monocloud</a:t>
            </a:r>
            <a:r>
              <a:rPr lang="en-US" sz="900" kern="1200" dirty="0">
                <a:solidFill>
                  <a:schemeClr val="tx1"/>
                </a:solidFill>
                <a:effectLst/>
                <a:latin typeface="+mn-lt"/>
                <a:ea typeface="+mn-ea"/>
                <a:cs typeface="+mn-cs"/>
              </a:rPr>
              <a:t> approach. You have a single vendor to procure, bill and support with a consistent approach to develop, integrate, deploy, secure and manage applications and data, enabling greater efficiencies across your staff and potentially greater economies of scale overall.</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Hybrid multicloud </a:t>
            </a:r>
            <a:r>
              <a:rPr lang="en-US" sz="900" kern="1200" dirty="0">
                <a:solidFill>
                  <a:schemeClr val="tx1"/>
                </a:solidFill>
                <a:effectLst/>
                <a:latin typeface="+mn-lt"/>
                <a:ea typeface="+mn-ea"/>
                <a:cs typeface="+mn-cs"/>
              </a:rPr>
              <a:t>is an open standards-based software stack, typically based on Kubernetes, that can be deployed across virtually any public cloud infrastructure and on premises. These two environments are tethered to form a hybrid environment, so management can be done on premises or off premises,  but also across multiple cloud providers using the same management tools. A hybrid multicloud environment is, therefore, agnostic to the cloud provider and  infrastructure.</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If you have multiple cloud providers today, then a hybrid multicloud approach offers distinct advantages. You can address more use cases while mitigating the  risks</a:t>
            </a:r>
          </a:p>
          <a:p>
            <a:r>
              <a:rPr lang="en-US" sz="900" kern="1200" dirty="0">
                <a:solidFill>
                  <a:schemeClr val="tx1"/>
                </a:solidFill>
                <a:effectLst/>
                <a:latin typeface="+mn-lt"/>
                <a:ea typeface="+mn-ea"/>
                <a:cs typeface="+mn-cs"/>
              </a:rPr>
              <a:t>associated with a single vendor approach, such as vendor lock in or a single point of failure. Like hybrid </a:t>
            </a:r>
            <a:r>
              <a:rPr lang="en-US" sz="900" kern="1200" dirty="0" err="1">
                <a:solidFill>
                  <a:schemeClr val="tx1"/>
                </a:solidFill>
                <a:effectLst/>
                <a:latin typeface="+mn-lt"/>
                <a:ea typeface="+mn-ea"/>
                <a:cs typeface="+mn-cs"/>
              </a:rPr>
              <a:t>monocloud</a:t>
            </a:r>
            <a:r>
              <a:rPr lang="en-US" sz="900" kern="1200" dirty="0">
                <a:solidFill>
                  <a:schemeClr val="tx1"/>
                </a:solidFill>
                <a:effectLst/>
                <a:latin typeface="+mn-lt"/>
                <a:ea typeface="+mn-ea"/>
                <a:cs typeface="+mn-cs"/>
              </a:rPr>
              <a:t> environments, you can develop, integrate, deploy, secure and manage consistently. However, this method extends across all your cloud vendors, granting you access to new cloud technologies and data from more sources. Plus, you have the ability to move workloads between clouds and vendors as needed to optimize for performance, costs, security or compliance needs.</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Hybrid multicloud is an open standards-based software stack,</a:t>
            </a:r>
          </a:p>
          <a:p>
            <a:r>
              <a:rPr lang="en-US" sz="900" kern="1200" dirty="0">
                <a:solidFill>
                  <a:schemeClr val="tx1"/>
                </a:solidFill>
                <a:effectLst/>
                <a:latin typeface="+mn-lt"/>
                <a:ea typeface="+mn-ea"/>
                <a:cs typeface="+mn-cs"/>
              </a:rPr>
              <a:t>typically based on Kubernetes, that can be deployed across</a:t>
            </a:r>
          </a:p>
          <a:p>
            <a:r>
              <a:rPr lang="en-US" sz="900" kern="1200" dirty="0">
                <a:solidFill>
                  <a:schemeClr val="tx1"/>
                </a:solidFill>
                <a:effectLst/>
                <a:latin typeface="+mn-lt"/>
                <a:ea typeface="+mn-ea"/>
                <a:cs typeface="+mn-cs"/>
              </a:rPr>
              <a:t>virtually any public cloud infrastructure and on premises. These</a:t>
            </a:r>
          </a:p>
          <a:p>
            <a:r>
              <a:rPr lang="en-US" sz="900" kern="1200" dirty="0">
                <a:solidFill>
                  <a:schemeClr val="tx1"/>
                </a:solidFill>
                <a:effectLst/>
                <a:latin typeface="+mn-lt"/>
                <a:ea typeface="+mn-ea"/>
                <a:cs typeface="+mn-cs"/>
              </a:rPr>
              <a:t>two environments are tethered to form a hybrid environment,</a:t>
            </a:r>
          </a:p>
          <a:p>
            <a:r>
              <a:rPr lang="en-US" sz="900" kern="1200" dirty="0">
                <a:solidFill>
                  <a:schemeClr val="tx1"/>
                </a:solidFill>
                <a:effectLst/>
                <a:latin typeface="+mn-lt"/>
                <a:ea typeface="+mn-ea"/>
                <a:cs typeface="+mn-cs"/>
              </a:rPr>
              <a:t>so management can be done on premises or off premises,</a:t>
            </a:r>
          </a:p>
          <a:p>
            <a:r>
              <a:rPr lang="en-US" sz="900" kern="1200" dirty="0">
                <a:solidFill>
                  <a:schemeClr val="tx1"/>
                </a:solidFill>
                <a:effectLst/>
                <a:latin typeface="+mn-lt"/>
                <a:ea typeface="+mn-ea"/>
                <a:cs typeface="+mn-cs"/>
              </a:rPr>
              <a:t>but also across multiple cloud providers using the same</a:t>
            </a:r>
          </a:p>
          <a:p>
            <a:r>
              <a:rPr lang="en-US" sz="900" kern="1200" dirty="0">
                <a:solidFill>
                  <a:schemeClr val="tx1"/>
                </a:solidFill>
                <a:effectLst/>
                <a:latin typeface="+mn-lt"/>
                <a:ea typeface="+mn-ea"/>
                <a:cs typeface="+mn-cs"/>
              </a:rPr>
              <a:t>management tools. A hybrid multicloud environment is,</a:t>
            </a:r>
          </a:p>
          <a:p>
            <a:r>
              <a:rPr lang="en-US" sz="900" kern="1200" dirty="0">
                <a:solidFill>
                  <a:schemeClr val="tx1"/>
                </a:solidFill>
                <a:effectLst/>
                <a:latin typeface="+mn-lt"/>
                <a:ea typeface="+mn-ea"/>
                <a:cs typeface="+mn-cs"/>
              </a:rPr>
              <a:t>therefore, agnostic to the cloud provider and infrastructure.</a:t>
            </a:r>
          </a:p>
          <a:p>
            <a:r>
              <a:rPr lang="en-US" sz="900" kern="1200" dirty="0">
                <a:solidFill>
                  <a:schemeClr val="tx1"/>
                </a:solidFill>
                <a:effectLst/>
                <a:latin typeface="+mn-lt"/>
                <a:ea typeface="+mn-ea"/>
                <a:cs typeface="+mn-cs"/>
              </a:rPr>
              <a:t>If you have multiple cloud providers today, then a hybrid</a:t>
            </a:r>
          </a:p>
          <a:p>
            <a:r>
              <a:rPr lang="en-US" sz="900" kern="1200" dirty="0">
                <a:solidFill>
                  <a:schemeClr val="tx1"/>
                </a:solidFill>
                <a:effectLst/>
                <a:latin typeface="+mn-lt"/>
                <a:ea typeface="+mn-ea"/>
                <a:cs typeface="+mn-cs"/>
              </a:rPr>
              <a:t>multicloud approach offers distinct advantages. You</a:t>
            </a:r>
          </a:p>
          <a:p>
            <a:r>
              <a:rPr lang="en-US" sz="900" kern="1200" dirty="0">
                <a:solidFill>
                  <a:schemeClr val="tx1"/>
                </a:solidFill>
                <a:effectLst/>
                <a:latin typeface="+mn-lt"/>
                <a:ea typeface="+mn-ea"/>
                <a:cs typeface="+mn-cs"/>
              </a:rPr>
              <a:t>can address more use cases while mitigating the risks</a:t>
            </a:r>
          </a:p>
          <a:p>
            <a:r>
              <a:rPr lang="en-US" sz="900" kern="1200" dirty="0">
                <a:solidFill>
                  <a:schemeClr val="tx1"/>
                </a:solidFill>
                <a:effectLst/>
                <a:latin typeface="+mn-lt"/>
                <a:ea typeface="+mn-ea"/>
                <a:cs typeface="+mn-cs"/>
              </a:rPr>
              <a:t>associated with a single vendor approach, such as vendor</a:t>
            </a:r>
          </a:p>
          <a:p>
            <a:r>
              <a:rPr lang="en-US" sz="900" kern="1200" dirty="0">
                <a:solidFill>
                  <a:schemeClr val="tx1"/>
                </a:solidFill>
                <a:effectLst/>
                <a:latin typeface="+mn-lt"/>
                <a:ea typeface="+mn-ea"/>
                <a:cs typeface="+mn-cs"/>
              </a:rPr>
              <a:t>lock in or a single point of failure. Like hybrid </a:t>
            </a:r>
            <a:r>
              <a:rPr lang="en-US" sz="900" kern="1200" dirty="0" err="1">
                <a:solidFill>
                  <a:schemeClr val="tx1"/>
                </a:solidFill>
                <a:effectLst/>
                <a:latin typeface="+mn-lt"/>
                <a:ea typeface="+mn-ea"/>
                <a:cs typeface="+mn-cs"/>
              </a:rPr>
              <a:t>monocloud</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environments, you can develop, integrate, deploy, secure</a:t>
            </a:r>
          </a:p>
          <a:p>
            <a:r>
              <a:rPr lang="en-US" sz="900" kern="1200" dirty="0">
                <a:solidFill>
                  <a:schemeClr val="tx1"/>
                </a:solidFill>
                <a:effectLst/>
                <a:latin typeface="+mn-lt"/>
                <a:ea typeface="+mn-ea"/>
                <a:cs typeface="+mn-cs"/>
              </a:rPr>
              <a:t>and manage consistently. However, this method extends</a:t>
            </a:r>
          </a:p>
          <a:p>
            <a:r>
              <a:rPr lang="en-US" sz="900" kern="1200" dirty="0">
                <a:solidFill>
                  <a:schemeClr val="tx1"/>
                </a:solidFill>
                <a:effectLst/>
                <a:latin typeface="+mn-lt"/>
                <a:ea typeface="+mn-ea"/>
                <a:cs typeface="+mn-cs"/>
              </a:rPr>
              <a:t>across all your cloud vendors, granting you access to new</a:t>
            </a:r>
          </a:p>
          <a:p>
            <a:r>
              <a:rPr lang="en-US" sz="900" kern="1200" dirty="0">
                <a:solidFill>
                  <a:schemeClr val="tx1"/>
                </a:solidFill>
                <a:effectLst/>
                <a:latin typeface="+mn-lt"/>
                <a:ea typeface="+mn-ea"/>
                <a:cs typeface="+mn-cs"/>
              </a:rPr>
              <a:t>cloud technologies and data from more sources. Plus, you</a:t>
            </a:r>
          </a:p>
          <a:p>
            <a:r>
              <a:rPr lang="en-US" sz="900" kern="1200" dirty="0">
                <a:solidFill>
                  <a:schemeClr val="tx1"/>
                </a:solidFill>
                <a:effectLst/>
                <a:latin typeface="+mn-lt"/>
                <a:ea typeface="+mn-ea"/>
                <a:cs typeface="+mn-cs"/>
              </a:rPr>
              <a:t>have the ability to move workloads between clouds and</a:t>
            </a:r>
          </a:p>
          <a:p>
            <a:r>
              <a:rPr lang="en-US" sz="900" kern="1200" dirty="0">
                <a:solidFill>
                  <a:schemeClr val="tx1"/>
                </a:solidFill>
                <a:effectLst/>
                <a:latin typeface="+mn-lt"/>
                <a:ea typeface="+mn-ea"/>
                <a:cs typeface="+mn-cs"/>
              </a:rPr>
              <a:t>vendors as needed to optimize for performance, costs,</a:t>
            </a:r>
          </a:p>
          <a:p>
            <a:r>
              <a:rPr lang="en-US" sz="900" kern="1200" dirty="0">
                <a:solidFill>
                  <a:schemeClr val="tx1"/>
                </a:solidFill>
                <a:effectLst/>
                <a:latin typeface="+mn-lt"/>
                <a:ea typeface="+mn-ea"/>
                <a:cs typeface="+mn-cs"/>
              </a:rPr>
              <a:t>security or compliance needs.</a:t>
            </a:r>
          </a:p>
          <a:p>
            <a:endParaRPr lang="en-US" sz="9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78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 we summarize the value proposition of the underlying platform:</a:t>
            </a:r>
          </a:p>
          <a:p>
            <a:pPr marL="228600" indent="-228600">
              <a:buFont typeface="+mj-lt"/>
              <a:buAutoNum type="arabicPeriod"/>
            </a:pPr>
            <a:r>
              <a:rPr lang="en-US" dirty="0"/>
              <a:t>Investment protection by modernizing one time</a:t>
            </a:r>
          </a:p>
          <a:p>
            <a:pPr marL="228600" indent="-228600">
              <a:buFont typeface="+mj-lt"/>
              <a:buAutoNum type="arabicPeriod"/>
            </a:pPr>
            <a:r>
              <a:rPr lang="en-US" dirty="0"/>
              <a:t>Leverage innovation from where-ever it arises</a:t>
            </a:r>
          </a:p>
          <a:p>
            <a:pPr marL="228600" indent="-228600">
              <a:buFont typeface="+mj-lt"/>
              <a:buAutoNum type="arabicPeriod"/>
            </a:pPr>
            <a:r>
              <a:rPr lang="en-US" dirty="0"/>
              <a:t>Move the compute and data to where it provides the most value</a:t>
            </a:r>
          </a:p>
          <a:p>
            <a:pPr marL="228600" indent="-228600">
              <a:buFont typeface="+mj-lt"/>
              <a:buAutoNum type="arabicPeriod"/>
            </a:pPr>
            <a:r>
              <a:rPr lang="en-US" dirty="0"/>
              <a:t>Manage, Govern, and Maintain visibility across your full enterprise landscape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296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7901" name="Rectangle 29"/>
          <p:cNvSpPr>
            <a:spLocks noGrp="1" noChangeArrowheads="1"/>
          </p:cNvSpPr>
          <p:nvPr>
            <p:ph type="ctrTitle"/>
          </p:nvPr>
        </p:nvSpPr>
        <p:spPr>
          <a:xfrm>
            <a:off x="435504" y="1369749"/>
            <a:ext cx="11262853" cy="699404"/>
          </a:xfrm>
        </p:spPr>
        <p:style>
          <a:lnRef idx="1">
            <a:schemeClr val="accent1"/>
          </a:lnRef>
          <a:fillRef idx="3">
            <a:schemeClr val="accent1"/>
          </a:fillRef>
          <a:effectRef idx="2">
            <a:schemeClr val="accent1"/>
          </a:effectRef>
          <a:fontRef idx="minor">
            <a:schemeClr val="lt1"/>
          </a:fontRef>
        </p:style>
        <p:txBody>
          <a:bodyPr wrap="square" lIns="91440" tIns="72000" rIns="91440" bIns="72000" anchor="b">
            <a:spAutoFit/>
          </a:bodyPr>
          <a:lstStyle>
            <a:lvl1pPr>
              <a:spcBef>
                <a:spcPct val="20000"/>
              </a:spcBef>
              <a:defRPr sz="3600">
                <a:solidFill>
                  <a:schemeClr val="bg1"/>
                </a:solidFill>
                <a:latin typeface="IBM Plex Sans" panose="020B0503050203000203" pitchFamily="34" charset="0"/>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latin typeface="IBM Plex Sans" panose="020B0503050203000203" pitchFamily="34" charset="0"/>
              </a:defRPr>
            </a:lvl1pPr>
          </a:lstStyle>
          <a:p>
            <a:pPr lvl="0"/>
            <a:r>
              <a:rPr lang="en-US" noProof="0"/>
              <a:t>Click to edit Master subtitle style</a:t>
            </a:r>
            <a:endParaRPr lang="en-AU" noProof="0"/>
          </a:p>
        </p:txBody>
      </p:sp>
      <p:pic>
        <p:nvPicPr>
          <p:cNvPr id="8" name="Picture 7">
            <a:extLst>
              <a:ext uri="{FF2B5EF4-FFF2-40B4-BE49-F238E27FC236}">
                <a16:creationId xmlns:a16="http://schemas.microsoft.com/office/drawing/2014/main" id="{C8693BCD-272D-6949-87BD-4D70C6C501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6641" y="6085948"/>
            <a:ext cx="698660" cy="698660"/>
          </a:xfrm>
          <a:prstGeom prst="rect">
            <a:avLst/>
          </a:prstGeom>
        </p:spPr>
      </p:pic>
    </p:spTree>
    <p:extLst>
      <p:ext uri="{BB962C8B-B14F-4D97-AF65-F5344CB8AC3E}">
        <p14:creationId xmlns:p14="http://schemas.microsoft.com/office/powerpoint/2010/main" val="228333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F7EF-3C6E-CF48-B682-BF47C9658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199A7-0AAD-554A-81E7-835D99087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03583-0290-7B46-A99D-6F7FA8A53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74515-703F-ED49-9802-EFECDFDE6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7E887-2030-594C-9614-A2F6E39C7D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D7DE53-3945-FE4C-BBED-37D5F22B17A7}"/>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8" name="Footer Placeholder 7">
            <a:extLst>
              <a:ext uri="{FF2B5EF4-FFF2-40B4-BE49-F238E27FC236}">
                <a16:creationId xmlns:a16="http://schemas.microsoft.com/office/drawing/2014/main" id="{02CAFE1F-FA11-CA46-855C-70133C308B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BB7204-AF08-164D-9D2D-9F10A431C92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476160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6400800" y="1457967"/>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33"/>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7"/>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7"/>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7"/>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96207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12" name="Text Placeholder 11"/>
          <p:cNvSpPr>
            <a:spLocks noGrp="1"/>
          </p:cNvSpPr>
          <p:nvPr>
            <p:ph type="body" sz="quarter" idx="13"/>
          </p:nvPr>
        </p:nvSpPr>
        <p:spPr>
          <a:xfrm>
            <a:off x="304800" y="268233"/>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9"/>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8268427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7" name="Text Placeholder 6"/>
          <p:cNvSpPr>
            <a:spLocks noGrp="1"/>
          </p:cNvSpPr>
          <p:nvPr>
            <p:ph type="body" sz="quarter" idx="14"/>
          </p:nvPr>
        </p:nvSpPr>
        <p:spPr>
          <a:xfrm>
            <a:off x="304800" y="1463047"/>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7"/>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2730369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6400800" y="1463049"/>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3"/>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9"/>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78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241">
              <a:buClrTx/>
              <a:buFontTx/>
              <a:buNone/>
            </a:pPr>
            <a:endParaRPr lang="en-US" sz="1600" kern="1200" dirty="0">
              <a:solidFill>
                <a:srgbClr val="FFFFFF"/>
              </a:solidFill>
              <a:ea typeface="+mn-ea"/>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3"/>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056920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5533091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Tree>
    <p:extLst>
      <p:ext uri="{BB962C8B-B14F-4D97-AF65-F5344CB8AC3E}">
        <p14:creationId xmlns:p14="http://schemas.microsoft.com/office/powerpoint/2010/main" val="37097683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Tree>
    <p:extLst>
      <p:ext uri="{BB962C8B-B14F-4D97-AF65-F5344CB8AC3E}">
        <p14:creationId xmlns:p14="http://schemas.microsoft.com/office/powerpoint/2010/main" val="1940868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12" name="Text Placeholder 11"/>
          <p:cNvSpPr>
            <a:spLocks noGrp="1"/>
          </p:cNvSpPr>
          <p:nvPr>
            <p:ph type="body" sz="quarter" idx="13"/>
          </p:nvPr>
        </p:nvSpPr>
        <p:spPr>
          <a:xfrm>
            <a:off x="304800" y="256039"/>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9"/>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564" tIns="191997" rIns="228564" bIns="228564"/>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4260209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564" tIns="191997" rIns="228564" bIns="228564"/>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latin typeface="IBM Plex Sans"/>
              </a:rPr>
              <a:t>IBM Cloud / DOC ID / Month XX, 2018 / © 2018 IBM Corporation</a:t>
            </a:r>
            <a:endParaRPr lang="en-US" dirty="0">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564" tIns="191997" rIns="228564" bIns="228564"/>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7" y="-1"/>
            <a:ext cx="6095999" cy="3429001"/>
          </a:xfrm>
          <a:solidFill>
            <a:schemeClr val="accent2"/>
          </a:solidFill>
        </p:spPr>
        <p:txBody>
          <a:bodyPr lIns="228564" tIns="201138" rIns="228564" bIns="22856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590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71A7-477A-AE4B-B0DA-7F36F4116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A3639A-8F85-4349-B6A2-9244C1BB92F3}"/>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4" name="Footer Placeholder 3">
            <a:extLst>
              <a:ext uri="{FF2B5EF4-FFF2-40B4-BE49-F238E27FC236}">
                <a16:creationId xmlns:a16="http://schemas.microsoft.com/office/drawing/2014/main" id="{1A082D26-F1E4-894C-A4C8-3362557D2A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89D50-FEED-4C47-A093-191EA19B878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7088977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564" tIns="191997" rIns="228564" bIns="228564"/>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564" tIns="191997" rIns="228564" bIns="228564"/>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564" tIns="191997" rIns="228564" bIns="228564"/>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latin typeface="IBM Plex Sans"/>
              </a:rPr>
              <a:t>IBM Cloud / DOC ID / Month XX, 2018 / © 2018 IBM Corporation</a:t>
            </a:r>
            <a:endParaRPr lang="en-US" dirty="0">
              <a:solidFill>
                <a:srgbClr val="FFFFFF"/>
              </a:solidFill>
              <a:latin typeface="IBM Plex Sans"/>
            </a:endParaRPr>
          </a:p>
        </p:txBody>
      </p:sp>
      <p:sp>
        <p:nvSpPr>
          <p:cNvPr id="6" name="Title 5"/>
          <p:cNvSpPr>
            <a:spLocks noGrp="1"/>
          </p:cNvSpPr>
          <p:nvPr>
            <p:ph type="title"/>
          </p:nvPr>
        </p:nvSpPr>
        <p:spPr>
          <a:xfrm>
            <a:off x="7" y="-1"/>
            <a:ext cx="12191999" cy="3429001"/>
          </a:xfrm>
          <a:solidFill>
            <a:schemeClr val="tx1"/>
          </a:solidFill>
        </p:spPr>
        <p:txBody>
          <a:bodyPr lIns="228564" tIns="155424" rIns="228564" bIns="228564"/>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39181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itle 5"/>
          <p:cNvSpPr>
            <a:spLocks noGrp="1"/>
          </p:cNvSpPr>
          <p:nvPr>
            <p:ph type="title"/>
          </p:nvPr>
        </p:nvSpPr>
        <p:spPr>
          <a:xfrm>
            <a:off x="7" y="-1"/>
            <a:ext cx="12191999" cy="1720852"/>
          </a:xfrm>
          <a:solidFill>
            <a:schemeClr val="tx1"/>
          </a:solidFill>
        </p:spPr>
        <p:txBody>
          <a:bodyPr lIns="228564" tIns="201138" rIns="228564" bIns="228564"/>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734501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64" tIns="155424" rIns="228564" bIns="228564"/>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latin typeface="IBM Plex Sans"/>
              </a:rPr>
              <a:t>IBM Cloud / DOC ID / Month XX, 2018 / © 2018 IBM Corporation</a:t>
            </a:r>
            <a:endParaRPr lang="en-US" dirty="0">
              <a:solidFill>
                <a:srgbClr val="FFFFFF"/>
              </a:solidFill>
              <a:latin typeface="IBM Plex Sans"/>
            </a:endParaRPr>
          </a:p>
        </p:txBody>
      </p:sp>
    </p:spTree>
    <p:extLst>
      <p:ext uri="{BB962C8B-B14F-4D97-AF65-F5344CB8AC3E}">
        <p14:creationId xmlns:p14="http://schemas.microsoft.com/office/powerpoint/2010/main" val="4903488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64" tIns="182854" rIns="228564" bIns="228564"/>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64" tIns="191997" rIns="228564" bIns="228564"/>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64" tIns="191997" rIns="228564" bIns="228564"/>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564" tIns="191997" rIns="228564" bIns="228564"/>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latin typeface="IBM Plex Sans"/>
              </a:rPr>
              <a:t>IBM Cloud / DOC ID / Month XX, 2018 / © 2018 IBM Corporation</a:t>
            </a:r>
            <a:endParaRPr lang="en-US" dirty="0">
              <a:solidFill>
                <a:srgbClr val="FFFFFF"/>
              </a:solidFill>
              <a:latin typeface="IBM Plex Sans"/>
            </a:endParaRPr>
          </a:p>
        </p:txBody>
      </p:sp>
    </p:spTree>
    <p:extLst>
      <p:ext uri="{BB962C8B-B14F-4D97-AF65-F5344CB8AC3E}">
        <p14:creationId xmlns:p14="http://schemas.microsoft.com/office/powerpoint/2010/main" val="15865894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304800" y="1463049"/>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5653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1870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0612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8176670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05" indent="-15660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351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dirty="0"/>
              <a:t>Click icon to add table</a:t>
            </a:r>
          </a:p>
        </p:txBody>
      </p:sp>
    </p:spTree>
    <p:extLst>
      <p:ext uri="{BB962C8B-B14F-4D97-AF65-F5344CB8AC3E}">
        <p14:creationId xmlns:p14="http://schemas.microsoft.com/office/powerpoint/2010/main" val="2542368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FF953-7286-544D-8C1D-4AC092FEE66E}"/>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3" name="Footer Placeholder 2">
            <a:extLst>
              <a:ext uri="{FF2B5EF4-FFF2-40B4-BE49-F238E27FC236}">
                <a16:creationId xmlns:a16="http://schemas.microsoft.com/office/drawing/2014/main" id="{82B112D3-3172-834F-BE33-E1DB6C4200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D2403-1AF8-7A46-A7AA-43C4AF365DE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874978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Tree>
    <p:extLst>
      <p:ext uri="{BB962C8B-B14F-4D97-AF65-F5344CB8AC3E}">
        <p14:creationId xmlns:p14="http://schemas.microsoft.com/office/powerpoint/2010/main" val="17100619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4640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643" algn="dec"/>
              </a:tabLst>
              <a:defRPr sz="1467"/>
            </a:lvl1pPr>
            <a:lvl2pPr marL="230680" indent="-23068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1" rtl="0" eaLnBrk="1" fontAlgn="auto" latinLnBrk="0" hangingPunct="1">
              <a:lnSpc>
                <a:spcPct val="100000"/>
              </a:lnSpc>
              <a:spcBef>
                <a:spcPts val="0"/>
              </a:spcBef>
              <a:spcAft>
                <a:spcPts val="0"/>
              </a:spcAft>
              <a:buClrTx/>
              <a:buSzTx/>
              <a:buFont typeface="Arial"/>
              <a:buNone/>
              <a:tabLst>
                <a:tab pos="5363543" algn="r"/>
              </a:tabLst>
              <a:defRPr/>
            </a:pPr>
            <a:r>
              <a:rPr lang="en-US" dirty="0"/>
              <a:t>Click to edit Master text styles</a:t>
            </a:r>
          </a:p>
        </p:txBody>
      </p:sp>
    </p:spTree>
    <p:extLst>
      <p:ext uri="{BB962C8B-B14F-4D97-AF65-F5344CB8AC3E}">
        <p14:creationId xmlns:p14="http://schemas.microsoft.com/office/powerpoint/2010/main" val="26845313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5"/>
            <a:ext cx="1730144" cy="701463"/>
          </a:xfrm>
          <a:prstGeom prst="rect">
            <a:avLst/>
          </a:prstGeom>
        </p:spPr>
      </p:pic>
    </p:spTree>
    <p:extLst>
      <p:ext uri="{BB962C8B-B14F-4D97-AF65-F5344CB8AC3E}">
        <p14:creationId xmlns:p14="http://schemas.microsoft.com/office/powerpoint/2010/main" val="24929158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24426" y="526634"/>
            <a:ext cx="10943167" cy="538609"/>
          </a:xfrm>
        </p:spPr>
        <p:txBody>
          <a:bodyPr lIns="0" tIns="0" rIns="0" bIns="0"/>
          <a:lstStyle>
            <a:lvl1pPr>
              <a:defRPr sz="3467" b="0" i="0">
                <a:solidFill>
                  <a:srgbClr val="231F20"/>
                </a:solidFill>
                <a:latin typeface="IBMPlexSans-Text"/>
                <a:cs typeface="IBMPlexSans-Text"/>
              </a:defRPr>
            </a:lvl1pPr>
          </a:lstStyle>
          <a:p>
            <a:endParaRPr/>
          </a:p>
        </p:txBody>
      </p:sp>
      <p:sp>
        <p:nvSpPr>
          <p:cNvPr id="3" name="Holder 3"/>
          <p:cNvSpPr>
            <a:spLocks noGrp="1"/>
          </p:cNvSpPr>
          <p:nvPr>
            <p:ph sz="half" idx="2"/>
          </p:nvPr>
        </p:nvSpPr>
        <p:spPr>
          <a:xfrm>
            <a:off x="609600" y="1577349"/>
            <a:ext cx="5303520" cy="28732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9"/>
            <a:ext cx="5303520" cy="28732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3"/>
            <a:ext cx="3901440" cy="292388"/>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609600" y="6377943"/>
            <a:ext cx="2804160" cy="292388"/>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5/21/20</a:t>
            </a:fld>
            <a:endParaRPr lang="en-US" dirty="0">
              <a:solidFill>
                <a:prstClr val="black">
                  <a:tint val="75000"/>
                </a:prstClr>
              </a:solidFill>
              <a:latin typeface="Calibri"/>
            </a:endParaRPr>
          </a:p>
        </p:txBody>
      </p:sp>
      <p:sp>
        <p:nvSpPr>
          <p:cNvPr id="7" name="Holder 7"/>
          <p:cNvSpPr>
            <a:spLocks noGrp="1"/>
          </p:cNvSpPr>
          <p:nvPr>
            <p:ph type="sldNum" sz="quarter" idx="7"/>
          </p:nvPr>
        </p:nvSpPr>
        <p:spPr>
          <a:xfrm>
            <a:off x="8778240" y="6377943"/>
            <a:ext cx="2804160" cy="292388"/>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7256954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42683"/>
            <a:ext cx="434307" cy="307776"/>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4"/>
            <a:ext cx="10905979"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147313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42683"/>
            <a:ext cx="434307" cy="307776"/>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2"/>
            <a:ext cx="10905979" cy="938543"/>
          </a:xfrm>
        </p:spPr>
        <p:txBody>
          <a:bodyPr>
            <a:noAutofit/>
          </a:bodyPr>
          <a:lstStyle>
            <a:lvl1pPr marL="0" indent="0" fontAlgn="t">
              <a:buFontTx/>
              <a:buNone/>
              <a:defRPr sz="3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2" y="1535866"/>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3535045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1620-3590-5C4C-ADDD-17C47D3FC1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09CB5A-F761-454E-BF58-31B2E2BF4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D79B8A-BE29-AA48-B119-52A00D394198}"/>
              </a:ext>
            </a:extLst>
          </p:cNvPr>
          <p:cNvSpPr>
            <a:spLocks noGrp="1"/>
          </p:cNvSpPr>
          <p:nvPr>
            <p:ph type="dt" sz="half" idx="10"/>
          </p:nvPr>
        </p:nvSpPr>
        <p:spPr/>
        <p:txBody>
          <a:bodyPr/>
          <a:lstStyle/>
          <a:p>
            <a:fld id="{63AE1B61-B347-7142-9579-61966F04440D}" type="datetime1">
              <a:rPr lang="en-US" smtClean="0"/>
              <a:t>5/21/20</a:t>
            </a:fld>
            <a:endParaRPr lang="en-US"/>
          </a:p>
        </p:txBody>
      </p:sp>
      <p:sp>
        <p:nvSpPr>
          <p:cNvPr id="5" name="Footer Placeholder 4">
            <a:extLst>
              <a:ext uri="{FF2B5EF4-FFF2-40B4-BE49-F238E27FC236}">
                <a16:creationId xmlns:a16="http://schemas.microsoft.com/office/drawing/2014/main" id="{8ACE8B50-91CD-FE4C-B552-463DD12D8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A02BB-88C6-5542-AB2D-E7566AE0FE15}"/>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42054000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5DDD-C2A2-414F-9DA6-92B3244CB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F6D5DB-264A-3545-92A8-9F30591BB9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190F9-E6F3-104F-ACBF-211CE11137F5}"/>
              </a:ext>
            </a:extLst>
          </p:cNvPr>
          <p:cNvSpPr>
            <a:spLocks noGrp="1"/>
          </p:cNvSpPr>
          <p:nvPr>
            <p:ph type="dt" sz="half" idx="10"/>
          </p:nvPr>
        </p:nvSpPr>
        <p:spPr/>
        <p:txBody>
          <a:bodyPr/>
          <a:lstStyle/>
          <a:p>
            <a:fld id="{2EA3ABE1-4898-2C4C-BCE8-A7DD7F555F7F}" type="datetime1">
              <a:rPr lang="en-US" smtClean="0"/>
              <a:t>5/21/20</a:t>
            </a:fld>
            <a:endParaRPr lang="en-US"/>
          </a:p>
        </p:txBody>
      </p:sp>
      <p:sp>
        <p:nvSpPr>
          <p:cNvPr id="5" name="Footer Placeholder 4">
            <a:extLst>
              <a:ext uri="{FF2B5EF4-FFF2-40B4-BE49-F238E27FC236}">
                <a16:creationId xmlns:a16="http://schemas.microsoft.com/office/drawing/2014/main" id="{2E62B4A9-94DB-3540-8B6F-C9CB06C19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70602-9EA2-DE45-AE25-2396ED54FBEB}"/>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11825806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0A-7714-AE41-AD26-E59F0766A3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A2A51-50E2-B843-A522-0BD69F5FD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66C79-F2BC-D04A-A73D-E512A2C9C7AA}"/>
              </a:ext>
            </a:extLst>
          </p:cNvPr>
          <p:cNvSpPr>
            <a:spLocks noGrp="1"/>
          </p:cNvSpPr>
          <p:nvPr>
            <p:ph type="dt" sz="half" idx="10"/>
          </p:nvPr>
        </p:nvSpPr>
        <p:spPr/>
        <p:txBody>
          <a:bodyPr/>
          <a:lstStyle/>
          <a:p>
            <a:fld id="{E9CA78F1-A683-BC44-85FB-E30ED713F4AF}" type="datetime1">
              <a:rPr lang="en-US" smtClean="0"/>
              <a:t>5/21/20</a:t>
            </a:fld>
            <a:endParaRPr lang="en-US"/>
          </a:p>
        </p:txBody>
      </p:sp>
      <p:sp>
        <p:nvSpPr>
          <p:cNvPr id="5" name="Footer Placeholder 4">
            <a:extLst>
              <a:ext uri="{FF2B5EF4-FFF2-40B4-BE49-F238E27FC236}">
                <a16:creationId xmlns:a16="http://schemas.microsoft.com/office/drawing/2014/main" id="{E982A5E1-9DF4-5740-89D8-3C6A7FC9D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23EB5-1263-AE47-B61A-B777C36F4ABE}"/>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705835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203F-6EDE-7944-A1EA-E69B00FA3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9266-88B1-654D-B4F2-360E9DAA5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3F41C-2B7F-FA46-A73E-270F82EEF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50142-ECBE-8D48-929B-02DF61BF1D80}"/>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6" name="Footer Placeholder 5">
            <a:extLst>
              <a:ext uri="{FF2B5EF4-FFF2-40B4-BE49-F238E27FC236}">
                <a16:creationId xmlns:a16="http://schemas.microsoft.com/office/drawing/2014/main" id="{E58BFE35-EC8B-8B4A-8DEE-8DA0E260F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AC6-8D1A-9A4E-B192-66890380AC04}"/>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33440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FD00-AAFC-694A-943D-D8D717781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53A5A-A536-0E42-805C-BB3D621F54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2956A4-4401-4D44-B963-AD721E0C68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93823-54DA-3E45-91F8-01772FC67E4A}"/>
              </a:ext>
            </a:extLst>
          </p:cNvPr>
          <p:cNvSpPr>
            <a:spLocks noGrp="1"/>
          </p:cNvSpPr>
          <p:nvPr>
            <p:ph type="dt" sz="half" idx="10"/>
          </p:nvPr>
        </p:nvSpPr>
        <p:spPr/>
        <p:txBody>
          <a:bodyPr/>
          <a:lstStyle/>
          <a:p>
            <a:fld id="{A580A3DC-84AA-B64B-AE81-9092159A5323}" type="datetime1">
              <a:rPr lang="en-US" smtClean="0"/>
              <a:t>5/21/20</a:t>
            </a:fld>
            <a:endParaRPr lang="en-US"/>
          </a:p>
        </p:txBody>
      </p:sp>
      <p:sp>
        <p:nvSpPr>
          <p:cNvPr id="6" name="Footer Placeholder 5">
            <a:extLst>
              <a:ext uri="{FF2B5EF4-FFF2-40B4-BE49-F238E27FC236}">
                <a16:creationId xmlns:a16="http://schemas.microsoft.com/office/drawing/2014/main" id="{15A27F67-31FC-874B-9D88-01CCB6EC0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01D88-57F4-F545-8B3A-4A8D4C991F13}"/>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7451771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50C1-3F27-A541-A8AE-576314ED00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B0E56-8FE4-B74F-8C78-505244F118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3B22E-1B4B-7B42-BED0-7EB6CC7EE6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809D22-1A68-0846-82FB-0BA5B5F16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A3252-625F-B045-9F41-B84EE51748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83DC02-5FD9-A248-B3D1-478C62D6086E}"/>
              </a:ext>
            </a:extLst>
          </p:cNvPr>
          <p:cNvSpPr>
            <a:spLocks noGrp="1"/>
          </p:cNvSpPr>
          <p:nvPr>
            <p:ph type="dt" sz="half" idx="10"/>
          </p:nvPr>
        </p:nvSpPr>
        <p:spPr/>
        <p:txBody>
          <a:bodyPr/>
          <a:lstStyle/>
          <a:p>
            <a:fld id="{7F314747-5B5F-3D44-8F0B-86F666442C5D}" type="datetime1">
              <a:rPr lang="en-US" smtClean="0"/>
              <a:t>5/21/20</a:t>
            </a:fld>
            <a:endParaRPr lang="en-US"/>
          </a:p>
        </p:txBody>
      </p:sp>
      <p:sp>
        <p:nvSpPr>
          <p:cNvPr id="8" name="Footer Placeholder 7">
            <a:extLst>
              <a:ext uri="{FF2B5EF4-FFF2-40B4-BE49-F238E27FC236}">
                <a16:creationId xmlns:a16="http://schemas.microsoft.com/office/drawing/2014/main" id="{002422C4-D6B3-A046-9F55-36054048F3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D3D4E3-E2E2-3C41-8094-0FC358B64E35}"/>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26421903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704F-749B-144B-913B-76BB0ECAF9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73DD18-7883-9742-94B4-EB4D53615E62}"/>
              </a:ext>
            </a:extLst>
          </p:cNvPr>
          <p:cNvSpPr>
            <a:spLocks noGrp="1"/>
          </p:cNvSpPr>
          <p:nvPr>
            <p:ph type="dt" sz="half" idx="10"/>
          </p:nvPr>
        </p:nvSpPr>
        <p:spPr/>
        <p:txBody>
          <a:bodyPr/>
          <a:lstStyle/>
          <a:p>
            <a:fld id="{50001E90-DE25-524B-B69D-66D2C900D0E2}" type="datetime1">
              <a:rPr lang="en-US" smtClean="0"/>
              <a:t>5/21/20</a:t>
            </a:fld>
            <a:endParaRPr lang="en-US"/>
          </a:p>
        </p:txBody>
      </p:sp>
      <p:sp>
        <p:nvSpPr>
          <p:cNvPr id="4" name="Footer Placeholder 3">
            <a:extLst>
              <a:ext uri="{FF2B5EF4-FFF2-40B4-BE49-F238E27FC236}">
                <a16:creationId xmlns:a16="http://schemas.microsoft.com/office/drawing/2014/main" id="{F8FBE9D6-9FDA-8E42-9DC1-E779CA008E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0B315A-9277-1945-869F-78A51CCCE685}"/>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34626204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C31B1-497C-564A-9461-A47F19ED374F}"/>
              </a:ext>
            </a:extLst>
          </p:cNvPr>
          <p:cNvSpPr>
            <a:spLocks noGrp="1"/>
          </p:cNvSpPr>
          <p:nvPr>
            <p:ph type="dt" sz="half" idx="10"/>
          </p:nvPr>
        </p:nvSpPr>
        <p:spPr/>
        <p:txBody>
          <a:bodyPr/>
          <a:lstStyle/>
          <a:p>
            <a:fld id="{F9C3DC8F-6055-064F-9ACB-EC4FEABD9F84}" type="datetime1">
              <a:rPr lang="en-US" smtClean="0"/>
              <a:t>5/21/20</a:t>
            </a:fld>
            <a:endParaRPr lang="en-US"/>
          </a:p>
        </p:txBody>
      </p:sp>
      <p:sp>
        <p:nvSpPr>
          <p:cNvPr id="3" name="Footer Placeholder 2">
            <a:extLst>
              <a:ext uri="{FF2B5EF4-FFF2-40B4-BE49-F238E27FC236}">
                <a16:creationId xmlns:a16="http://schemas.microsoft.com/office/drawing/2014/main" id="{D2DB7E77-4437-2D46-A46E-39F61A24F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2D3DB5-1782-6646-8412-09D08FA92766}"/>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25287407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C955-202E-CA48-AF19-5CF5A1BFF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EB758B-1F64-F546-8933-FDE4E718A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AEEBD9-DCCA-B648-9291-E1B062726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F1D46-70A4-304F-B128-3083DDA225FA}"/>
              </a:ext>
            </a:extLst>
          </p:cNvPr>
          <p:cNvSpPr>
            <a:spLocks noGrp="1"/>
          </p:cNvSpPr>
          <p:nvPr>
            <p:ph type="dt" sz="half" idx="10"/>
          </p:nvPr>
        </p:nvSpPr>
        <p:spPr/>
        <p:txBody>
          <a:bodyPr/>
          <a:lstStyle/>
          <a:p>
            <a:fld id="{D21A30AC-E411-DA4F-872C-AC451EA65A8E}" type="datetime1">
              <a:rPr lang="en-US" smtClean="0"/>
              <a:t>5/21/20</a:t>
            </a:fld>
            <a:endParaRPr lang="en-US"/>
          </a:p>
        </p:txBody>
      </p:sp>
      <p:sp>
        <p:nvSpPr>
          <p:cNvPr id="6" name="Footer Placeholder 5">
            <a:extLst>
              <a:ext uri="{FF2B5EF4-FFF2-40B4-BE49-F238E27FC236}">
                <a16:creationId xmlns:a16="http://schemas.microsoft.com/office/drawing/2014/main" id="{5737EB1F-3BB9-B141-8083-F9FE0160D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15044-C3B6-9D4C-9B44-8DA5FDF80EF3}"/>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42129554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B8CA-150B-B847-A734-C6CF9646FE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FF019-BB0E-5D43-81FB-CD981E77C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A6E355-B228-FD4D-9C9A-3FC38CDA5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ADA658-754F-D948-BE59-C1158B52AC05}"/>
              </a:ext>
            </a:extLst>
          </p:cNvPr>
          <p:cNvSpPr>
            <a:spLocks noGrp="1"/>
          </p:cNvSpPr>
          <p:nvPr>
            <p:ph type="dt" sz="half" idx="10"/>
          </p:nvPr>
        </p:nvSpPr>
        <p:spPr/>
        <p:txBody>
          <a:bodyPr/>
          <a:lstStyle/>
          <a:p>
            <a:fld id="{8599181A-5EC3-4246-BDB7-448625481D20}" type="datetime1">
              <a:rPr lang="en-US" smtClean="0"/>
              <a:t>5/21/20</a:t>
            </a:fld>
            <a:endParaRPr lang="en-US"/>
          </a:p>
        </p:txBody>
      </p:sp>
      <p:sp>
        <p:nvSpPr>
          <p:cNvPr id="6" name="Footer Placeholder 5">
            <a:extLst>
              <a:ext uri="{FF2B5EF4-FFF2-40B4-BE49-F238E27FC236}">
                <a16:creationId xmlns:a16="http://schemas.microsoft.com/office/drawing/2014/main" id="{F0DE4CB3-DF85-1040-9B57-B58565E4A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F15E7F-9583-8643-86B4-A06DA1FAA258}"/>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41447051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B5F7-ED2E-E142-B0EE-1FEF56E531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5F36A-9449-5B48-967E-AEBADD6BC7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674BE-C5FE-764E-9366-7C3ECCECE736}"/>
              </a:ext>
            </a:extLst>
          </p:cNvPr>
          <p:cNvSpPr>
            <a:spLocks noGrp="1"/>
          </p:cNvSpPr>
          <p:nvPr>
            <p:ph type="dt" sz="half" idx="10"/>
          </p:nvPr>
        </p:nvSpPr>
        <p:spPr/>
        <p:txBody>
          <a:bodyPr/>
          <a:lstStyle/>
          <a:p>
            <a:fld id="{998E7BD9-F669-474A-BB9E-4200E4FAB46A}" type="datetime1">
              <a:rPr lang="en-US" smtClean="0"/>
              <a:t>5/21/20</a:t>
            </a:fld>
            <a:endParaRPr lang="en-US"/>
          </a:p>
        </p:txBody>
      </p:sp>
      <p:sp>
        <p:nvSpPr>
          <p:cNvPr id="5" name="Footer Placeholder 4">
            <a:extLst>
              <a:ext uri="{FF2B5EF4-FFF2-40B4-BE49-F238E27FC236}">
                <a16:creationId xmlns:a16="http://schemas.microsoft.com/office/drawing/2014/main" id="{37DFAD67-EFAF-584F-BD5E-586BA844F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7B842-C656-2847-9FE4-B6465043DBC3}"/>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36388905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D0C533-C076-CF43-A83F-7E054FC7A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23F5CB-1541-824F-AB3F-8481A46F3A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304A7-D3D3-BE42-91DD-A37A4BD89AD3}"/>
              </a:ext>
            </a:extLst>
          </p:cNvPr>
          <p:cNvSpPr>
            <a:spLocks noGrp="1"/>
          </p:cNvSpPr>
          <p:nvPr>
            <p:ph type="dt" sz="half" idx="10"/>
          </p:nvPr>
        </p:nvSpPr>
        <p:spPr/>
        <p:txBody>
          <a:bodyPr/>
          <a:lstStyle/>
          <a:p>
            <a:fld id="{B7FC0A3D-3A4A-4A4F-9F14-291B3760EFC3}" type="datetime1">
              <a:rPr lang="en-US" smtClean="0"/>
              <a:t>5/21/20</a:t>
            </a:fld>
            <a:endParaRPr lang="en-US"/>
          </a:p>
        </p:txBody>
      </p:sp>
      <p:sp>
        <p:nvSpPr>
          <p:cNvPr id="5" name="Footer Placeholder 4">
            <a:extLst>
              <a:ext uri="{FF2B5EF4-FFF2-40B4-BE49-F238E27FC236}">
                <a16:creationId xmlns:a16="http://schemas.microsoft.com/office/drawing/2014/main" id="{860BA90E-1806-F247-AED1-C067586F3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05B80-A9B1-E94E-A62D-CD5A3BE37807}"/>
              </a:ext>
            </a:extLst>
          </p:cNvPr>
          <p:cNvSpPr>
            <a:spLocks noGrp="1"/>
          </p:cNvSpPr>
          <p:nvPr>
            <p:ph type="sldNum" sz="quarter" idx="12"/>
          </p:nvPr>
        </p:nvSpPr>
        <p:spPr/>
        <p:txBody>
          <a:bodyPr/>
          <a:lstStyle/>
          <a:p>
            <a:fld id="{5CF1108E-B25A-6B45-905F-6B5D569C8637}" type="slidenum">
              <a:rPr lang="en-US" smtClean="0"/>
              <a:t>‹#›</a:t>
            </a:fld>
            <a:endParaRPr lang="en-US"/>
          </a:p>
        </p:txBody>
      </p:sp>
    </p:spTree>
    <p:extLst>
      <p:ext uri="{BB962C8B-B14F-4D97-AF65-F5344CB8AC3E}">
        <p14:creationId xmlns:p14="http://schemas.microsoft.com/office/powerpoint/2010/main" val="33514799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3" y="1206609"/>
            <a:ext cx="5027021" cy="4248991"/>
          </a:xfrm>
        </p:spPr>
        <p:txBody>
          <a:bodyPr>
            <a:noAutofit/>
          </a:bodyPr>
          <a:lstStyle>
            <a:lvl1pPr marL="0" indent="0" fontAlgn="t">
              <a:lnSpc>
                <a:spcPct val="90000"/>
              </a:lnSpc>
              <a:spcBef>
                <a:spcPts val="0"/>
              </a:spcBef>
              <a:spcAft>
                <a:spcPts val="1200"/>
              </a:spcAft>
              <a:buFontTx/>
              <a:buNone/>
              <a:defRPr sz="26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90833" y="0"/>
            <a:ext cx="6091307"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a:t>Your image goes here</a:t>
            </a:r>
          </a:p>
        </p:txBody>
      </p:sp>
      <p:sp>
        <p:nvSpPr>
          <p:cNvPr id="9" name="Slide Number Placeholder 3"/>
          <p:cNvSpPr>
            <a:spLocks noGrp="1"/>
          </p:cNvSpPr>
          <p:nvPr>
            <p:ph type="sldNum" sz="quarter" idx="4"/>
          </p:nvPr>
        </p:nvSpPr>
        <p:spPr>
          <a:xfrm>
            <a:off x="389112" y="6471665"/>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a:p>
        </p:txBody>
      </p:sp>
      <p:sp>
        <p:nvSpPr>
          <p:cNvPr id="10" name="Date Placeholder 4"/>
          <p:cNvSpPr>
            <a:spLocks noGrp="1"/>
          </p:cNvSpPr>
          <p:nvPr>
            <p:ph type="dt" sz="half" idx="2"/>
          </p:nvPr>
        </p:nvSpPr>
        <p:spPr>
          <a:xfrm>
            <a:off x="969655" y="6471665"/>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a:p>
        </p:txBody>
      </p:sp>
      <p:sp>
        <p:nvSpPr>
          <p:cNvPr id="7" name="Text Placeholder 15"/>
          <p:cNvSpPr>
            <a:spLocks noGrp="1"/>
          </p:cNvSpPr>
          <p:nvPr>
            <p:ph type="body" sz="quarter" idx="11" hasCustomPrompt="1"/>
          </p:nvPr>
        </p:nvSpPr>
        <p:spPr>
          <a:xfrm>
            <a:off x="270025" y="387905"/>
            <a:ext cx="5027020" cy="521223"/>
          </a:xfrm>
        </p:spPr>
        <p:txBody>
          <a:bodyPr>
            <a:noAutofit/>
          </a:bodyPr>
          <a:lstStyle>
            <a:lvl1pPr marL="0" indent="0" fontAlgn="t">
              <a:buFontTx/>
              <a:buNone/>
              <a:defRPr sz="26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14760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ga-IE"/>
              <a:t>Click to edit Master subtitle style</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317654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2761-B5A8-D241-91C7-650732985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768434-E44A-D84F-98F7-616B9D2D8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2A79E1-EF92-C049-851E-00D4F18E3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8CAA-588E-2445-AABE-33D9ED7F9F23}"/>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6" name="Footer Placeholder 5">
            <a:extLst>
              <a:ext uri="{FF2B5EF4-FFF2-40B4-BE49-F238E27FC236}">
                <a16:creationId xmlns:a16="http://schemas.microsoft.com/office/drawing/2014/main" id="{E8E37B07-6A74-8443-965B-AF243D641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5FB53-5EF4-B845-9670-BABD400411D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1616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16479098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p:txBody>
          <a:bodyPr/>
          <a:lstStyle/>
          <a:p>
            <a:fld id="{D1D1DC96-2075-7847-B014-2AB1CDE2CC6A}" type="datetimeFigureOut">
              <a:rPr lang="en-US" smtClean="0"/>
              <a:t>5/21/20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77255585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p:txBody>
          <a:bodyPr/>
          <a:lstStyle/>
          <a:p>
            <a:fld id="{D1D1DC96-2075-7847-B014-2AB1CDE2CC6A}" type="datetimeFigureOut">
              <a:rPr lang="en-US" smtClean="0"/>
              <a:t>5/21/20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5243736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ga-IE"/>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p:txBody>
          <a:bodyPr/>
          <a:lstStyle/>
          <a:p>
            <a:fld id="{D1D1DC96-2075-7847-B014-2AB1CDE2CC6A}" type="datetimeFigureOut">
              <a:rPr lang="en-US" smtClean="0"/>
              <a:t>5/21/20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64455478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p:txBody>
          <a:bodyPr/>
          <a:lstStyle/>
          <a:p>
            <a:fld id="{D1D1DC96-2075-7847-B014-2AB1CDE2CC6A}" type="datetimeFigureOut">
              <a:rPr lang="en-US" smtClean="0"/>
              <a:t>5/21/20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22686192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1DC96-2075-7847-B014-2AB1CDE2CC6A}" type="datetimeFigureOut">
              <a:rPr lang="en-US" smtClean="0"/>
              <a:t>5/21/20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6964096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ga-IE"/>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5/21/20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79441073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ga-IE"/>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5/21/20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9263051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5787928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719193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0304-E46C-8A45-B71A-1528B16F62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B884A-4C3A-C341-ABFB-EDD087ED0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99B25-53F3-474A-8A77-3EFFC7EFF1A4}"/>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74C9A198-425A-AF45-8D7C-9D979657C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4015E-B161-3044-A0E9-C10F27BCAD8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5752151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423331" y="2585341"/>
            <a:ext cx="10893779" cy="478003"/>
          </a:xfrm>
          <a:prstGeom prst="rect">
            <a:avLst/>
          </a:prstGeom>
        </p:spPr>
        <p:txBody>
          <a:bodyPr lIns="28573" tIns="28573" rIns="28573" bIns="28573"/>
          <a:lstStyle>
            <a:lvl1pPr>
              <a:defRPr sz="4800" b="1"/>
            </a:lvl1pPr>
          </a:lstStyle>
          <a:p>
            <a:pPr lvl="0">
              <a:defRPr sz="1800" b="0">
                <a:solidFill>
                  <a:srgbClr val="000000"/>
                </a:solidFill>
              </a:defRPr>
            </a:pPr>
            <a:r>
              <a:rPr lang="ga-IE" sz="4800" b="1">
                <a:solidFill>
                  <a:srgbClr val="1174B8"/>
                </a:solidFill>
              </a:rPr>
              <a:t>Click to edit Master title style</a:t>
            </a:r>
            <a:endParaRPr sz="4800" b="1">
              <a:solidFill>
                <a:srgbClr val="1174B8"/>
              </a:solidFill>
            </a:endParaRPr>
          </a:p>
        </p:txBody>
      </p:sp>
      <p:sp>
        <p:nvSpPr>
          <p:cNvPr id="95" name="Shape 95"/>
          <p:cNvSpPr>
            <a:spLocks noGrp="1"/>
          </p:cNvSpPr>
          <p:nvPr>
            <p:ph type="body" idx="1"/>
          </p:nvPr>
        </p:nvSpPr>
        <p:spPr>
          <a:xfrm>
            <a:off x="437443" y="3021008"/>
            <a:ext cx="10893779" cy="365661"/>
          </a:xfrm>
          <a:prstGeom prst="rect">
            <a:avLst/>
          </a:prstGeom>
        </p:spPr>
        <p:txBody>
          <a:bodyPr lIns="28573" tIns="28573" rIns="28573" bIns="28573">
            <a:normAutofit/>
          </a:bodyPr>
          <a:lstStyle>
            <a:lvl1pPr marL="594345" indent="-594345">
              <a:spcBef>
                <a:spcPts val="933"/>
              </a:spcBef>
              <a:buSzPct val="100000"/>
              <a:buFont typeface="Arial"/>
              <a:buChar char="•"/>
              <a:defRPr sz="3467">
                <a:latin typeface="Calibri"/>
                <a:ea typeface="Calibri"/>
                <a:cs typeface="Calibri"/>
                <a:sym typeface="Calibri"/>
              </a:defRPr>
            </a:lvl1pPr>
            <a:lvl2pPr marL="1470622" indent="-495288">
              <a:spcBef>
                <a:spcPts val="933"/>
              </a:spcBef>
              <a:buSzPct val="100000"/>
              <a:buFont typeface="Arial"/>
              <a:buChar char="–"/>
              <a:defRPr sz="3467">
                <a:latin typeface="Calibri"/>
                <a:ea typeface="Calibri"/>
                <a:cs typeface="Calibri"/>
                <a:sym typeface="Calibri"/>
              </a:defRPr>
            </a:lvl2pPr>
            <a:lvl3pPr marL="2346901" indent="-396230">
              <a:spcBef>
                <a:spcPts val="933"/>
              </a:spcBef>
              <a:buSzPct val="100000"/>
              <a:buFont typeface="Arial"/>
              <a:buChar char="•"/>
              <a:defRPr sz="3467">
                <a:latin typeface="Calibri"/>
                <a:ea typeface="Calibri"/>
                <a:cs typeface="Calibri"/>
                <a:sym typeface="Calibri"/>
              </a:defRPr>
            </a:lvl3pPr>
            <a:lvl4pPr marL="3322237" indent="-396230">
              <a:spcBef>
                <a:spcPts val="933"/>
              </a:spcBef>
              <a:buSzPct val="100000"/>
              <a:buFont typeface="Arial"/>
              <a:buChar char="–"/>
              <a:defRPr sz="3467">
                <a:latin typeface="Calibri"/>
                <a:ea typeface="Calibri"/>
                <a:cs typeface="Calibri"/>
                <a:sym typeface="Calibri"/>
              </a:defRPr>
            </a:lvl4pPr>
            <a:lvl5pPr marL="4297573" indent="-396230">
              <a:spcBef>
                <a:spcPts val="933"/>
              </a:spcBef>
              <a:buSzPct val="100000"/>
              <a:buFont typeface="Arial"/>
              <a:buChar char="»"/>
              <a:defRPr sz="3467">
                <a:latin typeface="Calibri"/>
                <a:ea typeface="Calibri"/>
                <a:cs typeface="Calibri"/>
                <a:sym typeface="Calibri"/>
              </a:defRPr>
            </a:lvl5pPr>
          </a:lstStyle>
          <a:p>
            <a:pPr lvl="0">
              <a:defRPr sz="1800">
                <a:solidFill>
                  <a:srgbClr val="000000"/>
                </a:solidFill>
              </a:defRPr>
            </a:pPr>
            <a:r>
              <a:rPr lang="ga-IE" sz="3467">
                <a:solidFill>
                  <a:srgbClr val="888888"/>
                </a:solidFill>
              </a:rPr>
              <a:t>Click to edit Master text styles</a:t>
            </a:r>
          </a:p>
          <a:p>
            <a:pPr lvl="1">
              <a:defRPr sz="1800">
                <a:solidFill>
                  <a:srgbClr val="000000"/>
                </a:solidFill>
              </a:defRPr>
            </a:pPr>
            <a:r>
              <a:rPr lang="ga-IE" sz="3467">
                <a:solidFill>
                  <a:srgbClr val="888888"/>
                </a:solidFill>
              </a:rPr>
              <a:t>Second level</a:t>
            </a:r>
          </a:p>
          <a:p>
            <a:pPr lvl="2">
              <a:defRPr sz="1800">
                <a:solidFill>
                  <a:srgbClr val="000000"/>
                </a:solidFill>
              </a:defRPr>
            </a:pPr>
            <a:r>
              <a:rPr lang="ga-IE" sz="3467">
                <a:solidFill>
                  <a:srgbClr val="888888"/>
                </a:solidFill>
              </a:rPr>
              <a:t>Third level</a:t>
            </a:r>
          </a:p>
          <a:p>
            <a:pPr lvl="3">
              <a:defRPr sz="1800">
                <a:solidFill>
                  <a:srgbClr val="000000"/>
                </a:solidFill>
              </a:defRPr>
            </a:pPr>
            <a:r>
              <a:rPr lang="ga-IE" sz="3467">
                <a:solidFill>
                  <a:srgbClr val="888888"/>
                </a:solidFill>
              </a:rPr>
              <a:t>Fourth level</a:t>
            </a:r>
          </a:p>
          <a:p>
            <a:pPr lvl="4">
              <a:defRPr sz="1800">
                <a:solidFill>
                  <a:srgbClr val="000000"/>
                </a:solidFill>
              </a:defRPr>
            </a:pPr>
            <a:r>
              <a:rPr lang="ga-IE" sz="3467">
                <a:solidFill>
                  <a:srgbClr val="888888"/>
                </a:solidFill>
              </a:rPr>
              <a:t>Fifth level</a:t>
            </a:r>
            <a:endParaRPr sz="3467">
              <a:solidFill>
                <a:srgbClr val="888888"/>
              </a:solidFill>
            </a:endParaRPr>
          </a:p>
        </p:txBody>
      </p:sp>
    </p:spTree>
    <p:extLst>
      <p:ext uri="{BB962C8B-B14F-4D97-AF65-F5344CB8AC3E}">
        <p14:creationId xmlns:p14="http://schemas.microsoft.com/office/powerpoint/2010/main" val="96632037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917684"/>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Vertical layout">
    <p:spTree>
      <p:nvGrpSpPr>
        <p:cNvPr id="1" name=""/>
        <p:cNvGrpSpPr/>
        <p:nvPr/>
      </p:nvGrpSpPr>
      <p:grpSpPr>
        <a:xfrm>
          <a:off x="0" y="0"/>
          <a:ext cx="0" cy="0"/>
          <a:chOff x="0" y="0"/>
          <a:chExt cx="0" cy="0"/>
        </a:xfrm>
      </p:grpSpPr>
      <p:sp>
        <p:nvSpPr>
          <p:cNvPr id="13" name="Rectangle 12"/>
          <p:cNvSpPr/>
          <p:nvPr/>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3" name="Group 2"/>
          <p:cNvGrpSpPr/>
          <p:nvPr/>
        </p:nvGrpSpPr>
        <p:grpSpPr>
          <a:xfrm>
            <a:off x="480937" y="268819"/>
            <a:ext cx="675615" cy="172508"/>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1" name="TextBox 10"/>
          <p:cNvSpPr txBox="1"/>
          <p:nvPr/>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0" name="TextBox 9"/>
          <p:cNvSpPr txBox="1"/>
          <p:nvPr/>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14" name="Picture 13" descr="cloud_only copy.png"/>
          <p:cNvPicPr>
            <a:picLocks noChangeAspect="1"/>
          </p:cNvPicPr>
          <p:nvPr/>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
        <p:nvSpPr>
          <p:cNvPr id="23"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
        <p:nvSpPr>
          <p:cNvPr id="12" name="Rectangle 11"/>
          <p:cNvSpPr/>
          <p:nvPr userDrawn="1"/>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15" name="Group 14"/>
          <p:cNvGrpSpPr/>
          <p:nvPr userDrawn="1"/>
        </p:nvGrpSpPr>
        <p:grpSpPr>
          <a:xfrm>
            <a:off x="480937" y="268819"/>
            <a:ext cx="675615" cy="172508"/>
            <a:chOff x="360699" y="268817"/>
            <a:chExt cx="506711" cy="172508"/>
          </a:xfrm>
          <a:solidFill>
            <a:srgbClr val="08557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17" name="Rectangle 1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8" name="TextBox 17"/>
          <p:cNvSpPr txBox="1"/>
          <p:nvPr userDrawn="1"/>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9" name="TextBox 18"/>
          <p:cNvSpPr txBox="1"/>
          <p:nvPr userDrawn="1"/>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20" name="Picture 1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Tree>
    <p:extLst>
      <p:ext uri="{BB962C8B-B14F-4D97-AF65-F5344CB8AC3E}">
        <p14:creationId xmlns:p14="http://schemas.microsoft.com/office/powerpoint/2010/main" val="71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Title and Footer">
    <p:spTree>
      <p:nvGrpSpPr>
        <p:cNvPr id="1" name=""/>
        <p:cNvGrpSpPr/>
        <p:nvPr/>
      </p:nvGrpSpPr>
      <p:grpSpPr>
        <a:xfrm>
          <a:off x="0" y="0"/>
          <a:ext cx="0" cy="0"/>
          <a:chOff x="0" y="0"/>
          <a:chExt cx="0" cy="0"/>
        </a:xfrm>
      </p:grpSpPr>
      <p:sp>
        <p:nvSpPr>
          <p:cNvPr id="127" name="Shape 127"/>
          <p:cNvSpPr>
            <a:spLocks noGrp="1"/>
          </p:cNvSpPr>
          <p:nvPr>
            <p:ph type="title"/>
          </p:nvPr>
        </p:nvSpPr>
        <p:spPr>
          <a:xfrm>
            <a:off x="597068" y="-1"/>
            <a:ext cx="8128001" cy="823384"/>
          </a:xfrm>
          <a:prstGeom prst="rect">
            <a:avLst/>
          </a:prstGeom>
        </p:spPr>
        <p:txBody>
          <a:bodyPr anchor="ctr">
            <a:normAutofit/>
          </a:bodyPr>
          <a:lstStyle>
            <a:lvl1pPr defTabSz="609570">
              <a:defRPr b="1">
                <a:solidFill>
                  <a:srgbClr val="000000"/>
                </a:solidFill>
                <a:latin typeface="+mj-lt"/>
                <a:ea typeface="+mj-ea"/>
                <a:cs typeface="+mj-cs"/>
                <a:sym typeface="Helvetica"/>
              </a:defRPr>
            </a:lvl1pPr>
          </a:lstStyle>
          <a:p>
            <a:pPr lvl="0">
              <a:defRPr b="0"/>
            </a:pPr>
            <a:r>
              <a:rPr lang="ga-IE" b="1"/>
              <a:t>Click to edit Master title style</a:t>
            </a:r>
            <a:endParaRPr b="1"/>
          </a:p>
        </p:txBody>
      </p:sp>
    </p:spTree>
    <p:extLst>
      <p:ext uri="{BB962C8B-B14F-4D97-AF65-F5344CB8AC3E}">
        <p14:creationId xmlns:p14="http://schemas.microsoft.com/office/powerpoint/2010/main" val="1051073292"/>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480937" y="268819"/>
            <a:ext cx="675615" cy="172508"/>
            <a:chOff x="360699" y="268817"/>
            <a:chExt cx="506711" cy="172508"/>
          </a:xfrm>
          <a:solidFill>
            <a:srgbClr val="009EE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0" name="TextBox 9"/>
          <p:cNvSpPr txBox="1"/>
          <p:nvPr/>
        </p:nvSpPr>
        <p:spPr>
          <a:xfrm>
            <a:off x="10526156"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008ABF"/>
                </a:solidFill>
                <a:cs typeface="Arial"/>
              </a:rPr>
              <a:t>© IBM Corporation </a:t>
            </a:r>
          </a:p>
        </p:txBody>
      </p:sp>
      <p:sp>
        <p:nvSpPr>
          <p:cNvPr id="11" name="TextBox 10"/>
          <p:cNvSpPr txBox="1"/>
          <p:nvPr/>
        </p:nvSpPr>
        <p:spPr>
          <a:xfrm>
            <a:off x="11635256"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008ABF"/>
                </a:solidFill>
                <a:cs typeface="Arial"/>
              </a:rPr>
              <a:pPr defTabSz="609585"/>
              <a:t>‹#›</a:t>
            </a:fld>
            <a:endParaRPr lang="en-US" sz="1067" kern="0" spc="-40" dirty="0">
              <a:solidFill>
                <a:srgbClr val="008ABF"/>
              </a:solidFill>
              <a:cs typeface="Arial"/>
            </a:endParaRPr>
          </a:p>
        </p:txBody>
      </p:sp>
      <p:pic>
        <p:nvPicPr>
          <p:cNvPr id="5" name="Picture 4" descr="cloud_only copy.png"/>
          <p:cNvPicPr>
            <a:picLocks noChangeAspect="1"/>
          </p:cNvPicPr>
          <p:nvPr/>
        </p:nvPicPr>
        <p:blipFill rotWithShape="1">
          <a:blip r:embed="rId2" cstate="screen">
            <a:alphaModFix/>
            <a:extLst>
              <a:ext uri="{28A0092B-C50C-407E-A947-70E740481C1C}">
                <a14:useLocalDpi xmlns:a14="http://schemas.microsoft.com/office/drawing/2010/main"/>
              </a:ext>
            </a:extLst>
          </a:blip>
          <a:srcRect l="-2" r="-749"/>
          <a:stretch/>
        </p:blipFill>
        <p:spPr>
          <a:xfrm>
            <a:off x="315861" y="6205573"/>
            <a:ext cx="797248" cy="448243"/>
          </a:xfrm>
          <a:prstGeom prst="rect">
            <a:avLst/>
          </a:prstGeom>
        </p:spPr>
      </p:pic>
      <p:sp>
        <p:nvSpPr>
          <p:cNvPr id="9"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200" y="6086395"/>
            <a:ext cx="785968" cy="601524"/>
          </a:xfrm>
          <a:prstGeom prst="rect">
            <a:avLst/>
          </a:prstGeom>
        </p:spPr>
      </p:pic>
    </p:spTree>
    <p:extLst>
      <p:ext uri="{BB962C8B-B14F-4D97-AF65-F5344CB8AC3E}">
        <p14:creationId xmlns:p14="http://schemas.microsoft.com/office/powerpoint/2010/main" val="19229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cSld name="4_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dirty="0"/>
          </a:p>
        </p:txBody>
      </p:sp>
      <p:sp>
        <p:nvSpPr>
          <p:cNvPr id="3" name="Content Placeholder 2"/>
          <p:cNvSpPr>
            <a:spLocks noGrp="1"/>
          </p:cNvSpPr>
          <p:nvPr>
            <p:ph idx="1"/>
          </p:nvPr>
        </p:nvSpPr>
        <p:spPr>
          <a:xfrm>
            <a:off x="1071033" y="1214960"/>
            <a:ext cx="4998192" cy="4527549"/>
          </a:xfrm>
          <a:prstGeom prst="rect">
            <a:avLst/>
          </a:prstGeom>
        </p:spPr>
        <p:txBody>
          <a:bodyPr/>
          <a:lstStyle>
            <a:lvl1pPr marL="235422" indent="-235422">
              <a:defRPr/>
            </a:lvl1pPr>
            <a:lvl2pPr>
              <a:defRPr/>
            </a:lvl2pPr>
            <a:lvl3pPr>
              <a:defRPr/>
            </a:lvl3pPr>
            <a:lvl4pPr>
              <a:defRPr/>
            </a:lvl4pPr>
            <a:lvl5pPr>
              <a:defRPr/>
            </a:lvl5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dirty="0"/>
          </a:p>
        </p:txBody>
      </p:sp>
      <p:sp>
        <p:nvSpPr>
          <p:cNvPr id="7" name="Content Placeholder 2"/>
          <p:cNvSpPr>
            <a:spLocks noGrp="1"/>
          </p:cNvSpPr>
          <p:nvPr>
            <p:ph idx="13"/>
          </p:nvPr>
        </p:nvSpPr>
        <p:spPr>
          <a:xfrm>
            <a:off x="6456840" y="1214960"/>
            <a:ext cx="5214136" cy="4527549"/>
          </a:xfrm>
          <a:prstGeom prst="rect">
            <a:avLst/>
          </a:prstGeom>
        </p:spPr>
        <p:txBody>
          <a:bodyPr/>
          <a:lstStyle>
            <a:lvl1pPr marL="235422" indent="-235422">
              <a:defRPr baseline="0"/>
            </a:lvl1pPr>
            <a:lvl2pPr>
              <a:defRPr/>
            </a:lvl2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dirty="0"/>
          </a:p>
        </p:txBody>
      </p:sp>
    </p:spTree>
    <p:extLst>
      <p:ext uri="{BB962C8B-B14F-4D97-AF65-F5344CB8AC3E}">
        <p14:creationId xmlns:p14="http://schemas.microsoft.com/office/powerpoint/2010/main" val="262221413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layout">
    <p:spTree>
      <p:nvGrpSpPr>
        <p:cNvPr id="1" name=""/>
        <p:cNvGrpSpPr/>
        <p:nvPr/>
      </p:nvGrpSpPr>
      <p:grpSpPr>
        <a:xfrm>
          <a:off x="0" y="0"/>
          <a:ext cx="0" cy="0"/>
          <a:chOff x="0" y="0"/>
          <a:chExt cx="0" cy="0"/>
        </a:xfrm>
      </p:grpSpPr>
      <p:sp>
        <p:nvSpPr>
          <p:cNvPr id="13" name="Rectangle 12"/>
          <p:cNvSpPr/>
          <p:nvPr userDrawn="1"/>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3" name="Group 2"/>
          <p:cNvGrpSpPr/>
          <p:nvPr userDrawn="1"/>
        </p:nvGrpSpPr>
        <p:grpSpPr>
          <a:xfrm>
            <a:off x="480937" y="268819"/>
            <a:ext cx="675615" cy="172508"/>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1" name="TextBox 10"/>
          <p:cNvSpPr txBox="1"/>
          <p:nvPr userDrawn="1"/>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0" name="TextBox 9"/>
          <p:cNvSpPr txBox="1"/>
          <p:nvPr userDrawn="1"/>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14" name="Picture 13"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
        <p:nvSpPr>
          <p:cNvPr id="23"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Tree>
    <p:extLst>
      <p:ext uri="{BB962C8B-B14F-4D97-AF65-F5344CB8AC3E}">
        <p14:creationId xmlns:p14="http://schemas.microsoft.com/office/powerpoint/2010/main" val="111401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112894" y="101601"/>
            <a:ext cx="2528711"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p:cNvSpPr/>
          <p:nvPr userDrawn="1"/>
        </p:nvSpPr>
        <p:spPr>
          <a:xfrm>
            <a:off x="101601" y="564449"/>
            <a:ext cx="12011376"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81611906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HalfBlueGray">
    <p:spTree>
      <p:nvGrpSpPr>
        <p:cNvPr id="1" name=""/>
        <p:cNvGrpSpPr/>
        <p:nvPr/>
      </p:nvGrpSpPr>
      <p:grpSpPr>
        <a:xfrm>
          <a:off x="0" y="0"/>
          <a:ext cx="0" cy="0"/>
          <a:chOff x="0" y="0"/>
          <a:chExt cx="0" cy="0"/>
        </a:xfrm>
      </p:grpSpPr>
      <p:sp>
        <p:nvSpPr>
          <p:cNvPr id="3" name="Rectangle 12"/>
          <p:cNvSpPr/>
          <p:nvPr userDrawn="1"/>
        </p:nvSpPr>
        <p:spPr>
          <a:xfrm>
            <a:off x="8301568" y="0"/>
            <a:ext cx="389043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45720" tIns="22860" rIns="45720" bIns="22860" anchor="ctr"/>
          <a:lstStyle/>
          <a:p>
            <a:pPr algn="ctr" fontAlgn="auto">
              <a:spcBef>
                <a:spcPts val="0"/>
              </a:spcBef>
              <a:spcAft>
                <a:spcPts val="0"/>
              </a:spcAft>
              <a:defRPr/>
            </a:pPr>
            <a:endParaRPr lang="en-US" sz="3867" dirty="0"/>
          </a:p>
        </p:txBody>
      </p:sp>
      <p:grpSp>
        <p:nvGrpSpPr>
          <p:cNvPr id="5" name="Group 13"/>
          <p:cNvGrpSpPr/>
          <p:nvPr userDrawn="1"/>
        </p:nvGrpSpPr>
        <p:grpSpPr>
          <a:xfrm>
            <a:off x="11189358" y="492102"/>
            <a:ext cx="675615" cy="172508"/>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fontAlgn="auto">
                <a:spcBef>
                  <a:spcPts val="0"/>
                </a:spcBef>
                <a:spcAft>
                  <a:spcPts val="0"/>
                </a:spcAft>
                <a:defRPr/>
              </a:pPr>
              <a:endParaRPr lang="en-US" sz="3867" dirty="0">
                <a:solidFill>
                  <a:prstClr val="white"/>
                </a:solidFil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fontAlgn="auto">
                <a:spcBef>
                  <a:spcPts val="0"/>
                </a:spcBef>
                <a:spcAft>
                  <a:spcPts val="0"/>
                </a:spcAft>
                <a:defRPr/>
              </a:pPr>
              <a:endParaRPr lang="en-US" sz="3867" dirty="0">
                <a:solidFill>
                  <a:prstClr val="white"/>
                </a:solidFill>
              </a:endParaRPr>
            </a:p>
          </p:txBody>
        </p:sp>
      </p:grpSp>
      <p:sp>
        <p:nvSpPr>
          <p:cNvPr id="12" name="Title 1"/>
          <p:cNvSpPr>
            <a:spLocks noGrp="1"/>
          </p:cNvSpPr>
          <p:nvPr>
            <p:ph type="title"/>
          </p:nvPr>
        </p:nvSpPr>
        <p:spPr>
          <a:xfrm>
            <a:off x="8549580" y="1156711"/>
            <a:ext cx="3315392" cy="369332"/>
          </a:xfrm>
        </p:spPr>
        <p:txBody>
          <a:bodyPr rIns="0"/>
          <a:lstStyle>
            <a:lvl1pPr algn="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23188553"/>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512"/>
              </a:spcBef>
              <a:defRPr/>
            </a:lvl1pPr>
            <a:lvl2pPr>
              <a:spcBef>
                <a:spcPts val="512"/>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621083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8F338-60BA-D64A-B4CE-ADA9A5917A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602754-D71E-1E4B-B220-D998E0FC0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62EB3-703C-CF4E-BC20-39089202DEB2}"/>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A624791D-7BB6-114E-AD32-CD5E138CA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1490F-E1F2-7D40-8977-A119343E4E3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207814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CreatingAccount / November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398871663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CreatingAccount / November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533540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CreatingAccount / November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57533780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1094562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96730344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4589346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CreatingAccount / November 2018 / © 2018 IBM Corporation</a:t>
            </a:r>
          </a:p>
        </p:txBody>
      </p:sp>
    </p:spTree>
    <p:extLst>
      <p:ext uri="{BB962C8B-B14F-4D97-AF65-F5344CB8AC3E}">
        <p14:creationId xmlns:p14="http://schemas.microsoft.com/office/powerpoint/2010/main" val="38686586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5393680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18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027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19456" y="121920"/>
            <a:ext cx="11582400" cy="5961888"/>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Services / DOC ID / Month XX, 2017 / © 2017 IBM Corporation</a:t>
            </a:r>
            <a:endParaRPr lang="en-US">
              <a:solidFill>
                <a:srgbClr val="FFFFFF"/>
              </a:solidFill>
            </a:endParaRPr>
          </a:p>
        </p:txBody>
      </p:sp>
    </p:spTree>
    <p:extLst>
      <p:ext uri="{BB962C8B-B14F-4D97-AF65-F5344CB8AC3E}">
        <p14:creationId xmlns:p14="http://schemas.microsoft.com/office/powerpoint/2010/main" val="363682269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CreatingAccount / November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0309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7010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8948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47662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06314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2308934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66932928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30565166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149020413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176940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Journey to IBM Cloud /  1Q2019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3960789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9805091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931058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73134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42208003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247122819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76712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11967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3492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28523484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50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4163361307"/>
      </p:ext>
    </p:extLst>
  </p:cSld>
  <p:clrMapOvr>
    <a:masterClrMapping/>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87357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spTree>
    <p:extLst>
      <p:ext uri="{BB962C8B-B14F-4D97-AF65-F5344CB8AC3E}">
        <p14:creationId xmlns:p14="http://schemas.microsoft.com/office/powerpoint/2010/main" val="74107220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912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CreatingAccount / November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314163489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CreatingAccount / November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551737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2020</a:t>
            </a:r>
          </a:p>
        </p:txBody>
      </p:sp>
      <p:sp>
        <p:nvSpPr>
          <p:cNvPr id="5"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7"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2" name="Title 1"/>
          <p:cNvSpPr>
            <a:spLocks noGrp="1"/>
          </p:cNvSpPr>
          <p:nvPr>
            <p:ph type="title"/>
          </p:nvPr>
        </p:nvSpPr>
        <p:spPr/>
        <p:txBody>
          <a:bodyPr/>
          <a:lstStyle>
            <a:lvl1pPr>
              <a:defRPr b="1">
                <a:latin typeface="IBM Plex Sans" panose="020B0503050203000203" pitchFamily="34" charset="0"/>
              </a:defRPr>
            </a:lvl1pPr>
          </a:lstStyle>
          <a:p>
            <a:r>
              <a:rPr lang="en-US"/>
              <a:t>Click to edit Master title style</a:t>
            </a:r>
            <a:endParaRPr lang="en-AU"/>
          </a:p>
        </p:txBody>
      </p:sp>
      <p:sp>
        <p:nvSpPr>
          <p:cNvPr id="3" name="Content Placeholder 2"/>
          <p:cNvSpPr>
            <a:spLocks noGrp="1"/>
          </p:cNvSpPr>
          <p:nvPr>
            <p:ph idx="1"/>
          </p:nvPr>
        </p:nvSpPr>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4"/>
          <p:cNvSpPr>
            <a:spLocks noGrp="1"/>
          </p:cNvSpPr>
          <p:nvPr>
            <p:ph type="sldNum" sz="quarter" idx="11"/>
          </p:nvPr>
        </p:nvSpPr>
        <p:spPr/>
        <p:txBody>
          <a:bodyPr/>
          <a:lstStyle>
            <a:lvl1pPr fontAlgn="auto">
              <a:spcBef>
                <a:spcPts val="0"/>
              </a:spcBef>
              <a:spcAft>
                <a:spcPts val="0"/>
              </a:spcAft>
              <a:defRPr>
                <a:ea typeface="+mn-ea"/>
              </a:defRPr>
            </a:lvl1pPr>
          </a:lstStyle>
          <a:p>
            <a:pPr>
              <a:defRPr/>
            </a:pPr>
            <a:fld id="{CDF6E626-488F-47BA-B12F-748BCA394C6A}" type="slidenum">
              <a:rPr lang="en-AU" altLang="en-US"/>
              <a:pPr>
                <a:defRPr/>
              </a:pPr>
              <a:t>‹#›</a:t>
            </a:fld>
            <a:endParaRPr lang="en-AU" altLang="en-US"/>
          </a:p>
        </p:txBody>
      </p:sp>
      <p:pic>
        <p:nvPicPr>
          <p:cNvPr id="12" name="Picture 11">
            <a:extLst>
              <a:ext uri="{FF2B5EF4-FFF2-40B4-BE49-F238E27FC236}">
                <a16:creationId xmlns:a16="http://schemas.microsoft.com/office/drawing/2014/main" id="{F3538975-91C0-BD46-84AE-4EDF354875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4176950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2330073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Fifth level</a:t>
            </a:r>
          </a:p>
        </p:txBody>
      </p:sp>
    </p:spTree>
    <p:extLst>
      <p:ext uri="{BB962C8B-B14F-4D97-AF65-F5344CB8AC3E}">
        <p14:creationId xmlns:p14="http://schemas.microsoft.com/office/powerpoint/2010/main" val="651991442"/>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9815363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842848154"/>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265638591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2329508544"/>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63657842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218620"/>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425773"/>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000000"/>
                </a:solidFill>
              </a:rPr>
              <a:t>Think 2018 / DOC ID / Month XX,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470056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a:t>
            </a:r>
            <a:r>
              <a:rPr lang="is-IS" altLang="en-US" sz="800" dirty="0">
                <a:solidFill>
                  <a:srgbClr val="000000"/>
                </a:solidFill>
              </a:rPr>
              <a:t>2020</a:t>
            </a:r>
            <a:endParaRPr lang="en-AU" altLang="en-US" sz="800" dirty="0">
              <a:solidFill>
                <a:srgbClr val="000000"/>
              </a:solidFill>
            </a:endParaRPr>
          </a:p>
        </p:txBody>
      </p:sp>
      <p:sp>
        <p:nvSpPr>
          <p:cNvPr id="3"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5"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7" name="Slide Number Placeholder 2"/>
          <p:cNvSpPr>
            <a:spLocks noGrp="1"/>
          </p:cNvSpPr>
          <p:nvPr>
            <p:ph type="sldNum" sz="quarter" idx="11"/>
          </p:nvPr>
        </p:nvSpPr>
        <p:spPr/>
        <p:txBody>
          <a:bodyPr/>
          <a:lstStyle>
            <a:lvl1pPr fontAlgn="auto">
              <a:spcBef>
                <a:spcPts val="0"/>
              </a:spcBef>
              <a:spcAft>
                <a:spcPts val="0"/>
              </a:spcAft>
              <a:defRPr>
                <a:ea typeface="+mn-ea"/>
              </a:defRPr>
            </a:lvl1pPr>
          </a:lstStyle>
          <a:p>
            <a:pPr>
              <a:defRPr/>
            </a:pPr>
            <a:fld id="{F64ED29D-4D31-44B0-AD45-2A77110402D5}" type="slidenum">
              <a:rPr lang="en-AU" altLang="en-US"/>
              <a:pPr>
                <a:defRPr/>
              </a:pPr>
              <a:t>‹#›</a:t>
            </a:fld>
            <a:endParaRPr lang="en-AU" altLang="en-US"/>
          </a:p>
        </p:txBody>
      </p:sp>
      <p:pic>
        <p:nvPicPr>
          <p:cNvPr id="9" name="Picture 8">
            <a:extLst>
              <a:ext uri="{FF2B5EF4-FFF2-40B4-BE49-F238E27FC236}">
                <a16:creationId xmlns:a16="http://schemas.microsoft.com/office/drawing/2014/main" id="{60192318-04B0-DE4F-8AC5-EBD924901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1473765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627355"/>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31893"/>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744531"/>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01666"/>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126884519"/>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213865503"/>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339551682"/>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985251290"/>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455211237"/>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680953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3"/>
            <a:ext cx="10905979"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930423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26893656"/>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1233428"/>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3608993970"/>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768520237"/>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9231271"/>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0"/>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573693"/>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37682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1584105340"/>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6566"/>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7"/>
            <a:ext cx="8534400"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81269506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2"/>
            <a:ext cx="10905979" cy="938542"/>
          </a:xfrm>
        </p:spPr>
        <p:txBody>
          <a:bodyPr>
            <a:noAutofit/>
          </a:bodyPr>
          <a:lstStyle>
            <a:lvl1pPr marL="0" indent="0" fontAlgn="t">
              <a:buFontTx/>
              <a:buNone/>
              <a:defRPr sz="3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0371754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89939477"/>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27577"/>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p:txBody>
      </p:sp>
    </p:spTree>
    <p:extLst>
      <p:ext uri="{BB962C8B-B14F-4D97-AF65-F5344CB8AC3E}">
        <p14:creationId xmlns:p14="http://schemas.microsoft.com/office/powerpoint/2010/main" val="1942430076"/>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23155828"/>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dirty="0">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8"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5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2018 / DOC ID / Month XX, 2018 / © 2018 IBM Corporation</a:t>
            </a:r>
          </a:p>
        </p:txBody>
      </p:sp>
      <p:sp>
        <p:nvSpPr>
          <p:cNvPr id="7"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49520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098"/>
            <a:ext cx="7416800" cy="230503"/>
          </a:xfrm>
          <a:prstGeom prst="rect">
            <a:avLst/>
          </a:prstGeom>
          <a:ln/>
        </p:spPr>
        <p:txBody>
          <a:bodyPr/>
          <a:lstStyle>
            <a:lvl1pPr>
              <a:defRPr/>
            </a:lvl1pPr>
          </a:lstStyle>
          <a:p>
            <a:pPr defTabSz="1219184">
              <a:defRPr/>
            </a:pPr>
            <a:r>
              <a:rPr lang="en-US" sz="2400" dirty="0">
                <a:solidFill>
                  <a:srgbClr val="004266"/>
                </a:solidFill>
                <a:latin typeface="Arial"/>
                <a:ea typeface=""/>
                <a:cs typeface=""/>
              </a:rPr>
              <a:t>© 2014 International Business Machines Corporation</a:t>
            </a:r>
          </a:p>
        </p:txBody>
      </p:sp>
      <p:sp>
        <p:nvSpPr>
          <p:cNvPr id="4" name="Rectangle 6"/>
          <p:cNvSpPr>
            <a:spLocks noGrp="1" noChangeArrowheads="1"/>
          </p:cNvSpPr>
          <p:nvPr>
            <p:ph type="sldNum" sz="quarter" idx="11"/>
          </p:nvPr>
        </p:nvSpPr>
        <p:spPr>
          <a:xfrm>
            <a:off x="8737600" y="6325098"/>
            <a:ext cx="2844800" cy="230503"/>
          </a:xfrm>
          <a:prstGeom prst="rect">
            <a:avLst/>
          </a:prstGeom>
          <a:ln/>
        </p:spPr>
        <p:txBody>
          <a:bodyPr/>
          <a:lstStyle>
            <a:lvl1pPr>
              <a:defRPr/>
            </a:lvl1pPr>
          </a:lstStyle>
          <a:p>
            <a:pPr defTabSz="1219184">
              <a:defRPr/>
            </a:pPr>
            <a:fld id="{B8B98973-C1FC-914A-BE79-1FB22C8F6BD2}" type="slidenum">
              <a:rPr lang="en-US" sz="2400" smtClean="0">
                <a:solidFill>
                  <a:srgbClr val="004266"/>
                </a:solidFill>
                <a:latin typeface="Arial"/>
                <a:ea typeface=""/>
                <a:cs typeface=""/>
              </a:rPr>
              <a:pPr defTabSz="1219184">
                <a:defRPr/>
              </a:pPr>
              <a:t>‹#›</a:t>
            </a:fld>
            <a:endParaRPr lang="en-US" sz="2400" dirty="0">
              <a:solidFill>
                <a:srgbClr val="004266"/>
              </a:solidFill>
              <a:latin typeface="Arial"/>
              <a:ea typeface=""/>
              <a:cs typeface=""/>
            </a:endParaRPr>
          </a:p>
        </p:txBody>
      </p:sp>
    </p:spTree>
    <p:extLst>
      <p:ext uri="{BB962C8B-B14F-4D97-AF65-F5344CB8AC3E}">
        <p14:creationId xmlns:p14="http://schemas.microsoft.com/office/powerpoint/2010/main" val="1952502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plit Content_1">
    <p:bg>
      <p:bgPr>
        <a:gradFill flip="none" rotWithShape="1">
          <a:gsLst>
            <a:gs pos="0">
              <a:srgbClr val="0F6FFF"/>
            </a:gs>
            <a:gs pos="100000">
              <a:schemeClr val="tx1"/>
            </a:gs>
          </a:gsLst>
          <a:lin ang="0" scaled="0"/>
          <a:tileRect/>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5411327"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2"/>
                </a:solidFill>
                <a:latin typeface="IBM Plex Sans" panose="020B0503050203000203" pitchFamily="34" charset="77"/>
              </a:rPr>
              <a:t>IBM CSI Cloud Summit</a:t>
            </a:r>
          </a:p>
          <a:p>
            <a:r>
              <a:rPr lang="en-US" sz="1200" dirty="0">
                <a:solidFill>
                  <a:schemeClr val="bg2"/>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11091290" y="458085"/>
            <a:ext cx="735903" cy="278751"/>
          </a:xfrm>
          <a:prstGeom prst="rect">
            <a:avLst/>
          </a:prstGeom>
        </p:spPr>
      </p:pic>
      <p:sp>
        <p:nvSpPr>
          <p:cNvPr id="7" name="Holder 4">
            <a:extLst>
              <a:ext uri="{FF2B5EF4-FFF2-40B4-BE49-F238E27FC236}">
                <a16:creationId xmlns:a16="http://schemas.microsoft.com/office/drawing/2014/main" id="{CCB643A5-D377-A242-85A3-02A2DB94ED4B}"/>
              </a:ext>
            </a:extLst>
          </p:cNvPr>
          <p:cNvSpPr>
            <a:spLocks noGrp="1"/>
          </p:cNvSpPr>
          <p:nvPr>
            <p:ph type="sldNum" sz="quarter" idx="7"/>
          </p:nvPr>
        </p:nvSpPr>
        <p:spPr>
          <a:xfrm>
            <a:off x="9144000" y="6435307"/>
            <a:ext cx="2743200" cy="182880"/>
          </a:xfrm>
        </p:spPr>
        <p:txBody>
          <a:bodyPr lIns="0" tIns="0" rIns="0" bIns="0"/>
          <a:lstStyle>
            <a:lvl1pPr algn="r">
              <a:defRPr>
                <a:solidFill>
                  <a:schemeClr val="bg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971433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vider">
  <p:cSld name="1_Divider">
    <p:spTree>
      <p:nvGrpSpPr>
        <p:cNvPr id="1" name="Shape 19"/>
        <p:cNvGrpSpPr/>
        <p:nvPr/>
      </p:nvGrpSpPr>
      <p:grpSpPr>
        <a:xfrm>
          <a:off x="0" y="0"/>
          <a:ext cx="0" cy="0"/>
          <a:chOff x="0" y="0"/>
          <a:chExt cx="0" cy="0"/>
        </a:xfrm>
      </p:grpSpPr>
      <p:sp>
        <p:nvSpPr>
          <p:cNvPr id="20" name="Google Shape;20;p4"/>
          <p:cNvSpPr txBox="1">
            <a:spLocks noGrp="1"/>
          </p:cNvSpPr>
          <p:nvPr>
            <p:ph type="ftr" idx="11"/>
          </p:nvPr>
        </p:nvSpPr>
        <p:spPr>
          <a:xfrm>
            <a:off x="304800" y="6435307"/>
            <a:ext cx="8534400" cy="18288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IBM Cloud / July 2019 / © 2019 IBM Corporation</a:t>
            </a:r>
            <a:endParaRPr/>
          </a:p>
        </p:txBody>
      </p:sp>
      <p:sp>
        <p:nvSpPr>
          <p:cNvPr id="21" name="Google Shape;21;p4"/>
          <p:cNvSpPr txBox="1">
            <a:spLocks noGrp="1"/>
          </p:cNvSpPr>
          <p:nvPr>
            <p:ph type="sldNum" idx="12"/>
          </p:nvPr>
        </p:nvSpPr>
        <p:spPr>
          <a:xfrm>
            <a:off x="9144000" y="6435307"/>
            <a:ext cx="2743200" cy="182880"/>
          </a:xfrm>
          <a:prstGeom prst="rect">
            <a:avLst/>
          </a:prstGeom>
          <a:noFill/>
          <a:ln>
            <a:noFill/>
          </a:ln>
        </p:spPr>
        <p:txBody>
          <a:bodyPr spcFirstLastPara="1" wrap="square" lIns="0" tIns="0" rIns="0" bIns="0" anchor="ctr" anchorCtr="0">
            <a:noAutofit/>
          </a:bodyPr>
          <a:lstStyle>
            <a:lvl1pPr marL="0" lvl="0" indent="0" algn="r">
              <a:spcBef>
                <a:spcPts val="0"/>
              </a:spcBef>
              <a:buNone/>
              <a:defRPr sz="800">
                <a:solidFill>
                  <a:schemeClr val="lt2"/>
                </a:solidFill>
                <a:latin typeface="IBM Plex Sans"/>
                <a:ea typeface="IBM Plex Sans"/>
                <a:cs typeface="IBM Plex Sans"/>
                <a:sym typeface="IBM Plex Sans"/>
              </a:defRPr>
            </a:lvl1pPr>
            <a:lvl2pPr marL="0" lvl="1" indent="0" algn="r">
              <a:spcBef>
                <a:spcPts val="0"/>
              </a:spcBef>
              <a:buNone/>
              <a:defRPr sz="800">
                <a:solidFill>
                  <a:schemeClr val="lt2"/>
                </a:solidFill>
                <a:latin typeface="IBM Plex Sans"/>
                <a:ea typeface="IBM Plex Sans"/>
                <a:cs typeface="IBM Plex Sans"/>
                <a:sym typeface="IBM Plex Sans"/>
              </a:defRPr>
            </a:lvl2pPr>
            <a:lvl3pPr marL="0" lvl="2" indent="0" algn="r">
              <a:spcBef>
                <a:spcPts val="0"/>
              </a:spcBef>
              <a:buNone/>
              <a:defRPr sz="800">
                <a:solidFill>
                  <a:schemeClr val="lt2"/>
                </a:solidFill>
                <a:latin typeface="IBM Plex Sans"/>
                <a:ea typeface="IBM Plex Sans"/>
                <a:cs typeface="IBM Plex Sans"/>
                <a:sym typeface="IBM Plex Sans"/>
              </a:defRPr>
            </a:lvl3pPr>
            <a:lvl4pPr marL="0" lvl="3" indent="0" algn="r">
              <a:spcBef>
                <a:spcPts val="0"/>
              </a:spcBef>
              <a:buNone/>
              <a:defRPr sz="800">
                <a:solidFill>
                  <a:schemeClr val="lt2"/>
                </a:solidFill>
                <a:latin typeface="IBM Plex Sans"/>
                <a:ea typeface="IBM Plex Sans"/>
                <a:cs typeface="IBM Plex Sans"/>
                <a:sym typeface="IBM Plex Sans"/>
              </a:defRPr>
            </a:lvl4pPr>
            <a:lvl5pPr marL="0" lvl="4" indent="0" algn="r">
              <a:spcBef>
                <a:spcPts val="0"/>
              </a:spcBef>
              <a:buNone/>
              <a:defRPr sz="800">
                <a:solidFill>
                  <a:schemeClr val="lt2"/>
                </a:solidFill>
                <a:latin typeface="IBM Plex Sans"/>
                <a:ea typeface="IBM Plex Sans"/>
                <a:cs typeface="IBM Plex Sans"/>
                <a:sym typeface="IBM Plex Sans"/>
              </a:defRPr>
            </a:lvl5pPr>
            <a:lvl6pPr marL="0" lvl="5" indent="0" algn="r">
              <a:spcBef>
                <a:spcPts val="0"/>
              </a:spcBef>
              <a:buNone/>
              <a:defRPr sz="800">
                <a:solidFill>
                  <a:schemeClr val="lt2"/>
                </a:solidFill>
                <a:latin typeface="IBM Plex Sans"/>
                <a:ea typeface="IBM Plex Sans"/>
                <a:cs typeface="IBM Plex Sans"/>
                <a:sym typeface="IBM Plex Sans"/>
              </a:defRPr>
            </a:lvl6pPr>
            <a:lvl7pPr marL="0" lvl="6" indent="0" algn="r">
              <a:spcBef>
                <a:spcPts val="0"/>
              </a:spcBef>
              <a:buNone/>
              <a:defRPr sz="800">
                <a:solidFill>
                  <a:schemeClr val="lt2"/>
                </a:solidFill>
                <a:latin typeface="IBM Plex Sans"/>
                <a:ea typeface="IBM Plex Sans"/>
                <a:cs typeface="IBM Plex Sans"/>
                <a:sym typeface="IBM Plex Sans"/>
              </a:defRPr>
            </a:lvl7pPr>
            <a:lvl8pPr marL="0" lvl="7" indent="0" algn="r">
              <a:spcBef>
                <a:spcPts val="0"/>
              </a:spcBef>
              <a:buNone/>
              <a:defRPr sz="800">
                <a:solidFill>
                  <a:schemeClr val="lt2"/>
                </a:solidFill>
                <a:latin typeface="IBM Plex Sans"/>
                <a:ea typeface="IBM Plex Sans"/>
                <a:cs typeface="IBM Plex Sans"/>
                <a:sym typeface="IBM Plex Sans"/>
              </a:defRPr>
            </a:lvl8pPr>
            <a:lvl9pPr marL="0" lvl="8" indent="0" algn="r">
              <a:spcBef>
                <a:spcPts val="0"/>
              </a:spcBef>
              <a:buNone/>
              <a:defRPr sz="800">
                <a:solidFill>
                  <a:schemeClr val="lt2"/>
                </a:solidFill>
                <a:latin typeface="IBM Plex Sans"/>
                <a:ea typeface="IBM Plex Sans"/>
                <a:cs typeface="IBM Plex Sans"/>
                <a:sym typeface="IBM Plex Sans"/>
              </a:defRPr>
            </a:lvl9pPr>
          </a:lstStyle>
          <a:p>
            <a:fld id="{00000000-1234-1234-1234-123412341234}" type="slidenum">
              <a:rPr lang="en-US" smtClean="0"/>
              <a:pPr/>
              <a:t>‹#›</a:t>
            </a:fld>
            <a:endParaRPr lang="en-US"/>
          </a:p>
        </p:txBody>
      </p:sp>
      <p:sp>
        <p:nvSpPr>
          <p:cNvPr id="22" name="Google Shape;22;p4"/>
          <p:cNvSpPr txBox="1">
            <a:spLocks noGrp="1"/>
          </p:cNvSpPr>
          <p:nvPr>
            <p:ph type="title"/>
          </p:nvPr>
        </p:nvSpPr>
        <p:spPr>
          <a:xfrm>
            <a:off x="304800" y="268224"/>
            <a:ext cx="5486400" cy="5991669"/>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2"/>
              </a:buClr>
              <a:buSzPts val="2400"/>
              <a:buFont typeface="IBM Plex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70793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2"/>
            <a:ext cx="10977828" cy="332399"/>
          </a:xfrm>
        </p:spPr>
        <p:txBody>
          <a:bodyPr/>
          <a:lstStyle/>
          <a:p>
            <a:r>
              <a:rPr lang="en-US"/>
              <a:t>Click to edit Master title style</a:t>
            </a:r>
          </a:p>
        </p:txBody>
      </p:sp>
    </p:spTree>
    <p:extLst>
      <p:ext uri="{BB962C8B-B14F-4D97-AF65-F5344CB8AC3E}">
        <p14:creationId xmlns:p14="http://schemas.microsoft.com/office/powerpoint/2010/main" val="162108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36A-FA4D-CC4A-9FC5-77510B5DB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0F721-6FC1-F243-BD1F-64A434532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75A1B-4119-F848-969F-B97915C067B9}"/>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0DAD7E86-8981-3148-B15D-BB2B9AE67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D4179-C636-CD4E-9603-62BB48EF897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2154922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rgbClr val="0F6FFF"/>
            </a:gs>
            <a:gs pos="100000">
              <a:schemeClr val="tx1"/>
            </a:gs>
          </a:gsLst>
          <a:lin ang="0" scaled="0"/>
          <a:tileRect/>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7158AB-664F-5D49-9FDB-A895B1A44213}"/>
              </a:ext>
            </a:extLst>
          </p:cNvPr>
          <p:cNvSpPr txBox="1"/>
          <p:nvPr userDrawn="1"/>
        </p:nvSpPr>
        <p:spPr>
          <a:xfrm>
            <a:off x="289068" y="269241"/>
            <a:ext cx="2549563" cy="646331"/>
          </a:xfrm>
          <a:prstGeom prst="rect">
            <a:avLst/>
          </a:prstGeom>
          <a:noFill/>
        </p:spPr>
        <p:txBody>
          <a:bodyPr wrap="square" rtlCol="0">
            <a:spAutoFit/>
          </a:bodyPr>
          <a:lstStyle/>
          <a:p>
            <a:r>
              <a:rPr lang="en-US" dirty="0">
                <a:solidFill>
                  <a:schemeClr val="bg1"/>
                </a:solidFill>
                <a:latin typeface="IBM Plex Sans" panose="020B0503050203000203" pitchFamily="34" charset="77"/>
              </a:rPr>
              <a:t>IBM CSI Cloud Summit 2019</a:t>
            </a:r>
          </a:p>
        </p:txBody>
      </p:sp>
      <p:pic>
        <p:nvPicPr>
          <p:cNvPr id="12" name="Picture 11">
            <a:extLst>
              <a:ext uri="{FF2B5EF4-FFF2-40B4-BE49-F238E27FC236}">
                <a16:creationId xmlns:a16="http://schemas.microsoft.com/office/drawing/2014/main" id="{7A45C814-48D4-6842-A150-EE0ADA9721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764" y="6253792"/>
            <a:ext cx="706329" cy="285895"/>
          </a:xfrm>
          <a:prstGeom prst="rect">
            <a:avLst/>
          </a:prstGeom>
        </p:spPr>
      </p:pic>
    </p:spTree>
    <p:extLst>
      <p:ext uri="{BB962C8B-B14F-4D97-AF65-F5344CB8AC3E}">
        <p14:creationId xmlns:p14="http://schemas.microsoft.com/office/powerpoint/2010/main" val="3113843991"/>
      </p:ext>
    </p:extLst>
  </p:cSld>
  <p:clrMapOvr>
    <a:masterClrMapping/>
  </p:clrMapOvr>
  <p:extLst>
    <p:ext uri="{DCECCB84-F9BA-43D5-87BE-67443E8EF086}">
      <p15:sldGuideLst xmlns:p15="http://schemas.microsoft.com/office/powerpoint/2012/main">
        <p15:guide id="1" orient="horz" pos="2328">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065964" y="961054"/>
            <a:ext cx="0" cy="450408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spTree>
    <p:extLst>
      <p:ext uri="{BB962C8B-B14F-4D97-AF65-F5344CB8AC3E}">
        <p14:creationId xmlns:p14="http://schemas.microsoft.com/office/powerpoint/2010/main" val="1358736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rgbClr val="126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1145117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9" name="Picture 8">
            <a:extLst>
              <a:ext uri="{FF2B5EF4-FFF2-40B4-BE49-F238E27FC236}">
                <a16:creationId xmlns:a16="http://schemas.microsoft.com/office/drawing/2014/main" id="{755D092F-2DF5-044E-AEBF-CE84BA1665D4}"/>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3320148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8" name="Picture 7">
            <a:extLst>
              <a:ext uri="{FF2B5EF4-FFF2-40B4-BE49-F238E27FC236}">
                <a16:creationId xmlns:a16="http://schemas.microsoft.com/office/drawing/2014/main" id="{8B6D628B-E5B3-A542-9905-1E8066631B33}"/>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18517102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Content_1">
    <p:bg>
      <p:bgPr>
        <a:gradFill flip="none" rotWithShape="1">
          <a:gsLst>
            <a:gs pos="0">
              <a:srgbClr val="0F6FFF"/>
            </a:gs>
            <a:gs pos="100000">
              <a:schemeClr val="tx1"/>
            </a:gs>
          </a:gsLst>
          <a:lin ang="0" scaled="0"/>
          <a:tileRect/>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541132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795879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plit Content_2">
    <p:bg>
      <p:bgPr>
        <a:gradFill flip="none" rotWithShape="1">
          <a:gsLst>
            <a:gs pos="0">
              <a:srgbClr val="0F6FFF"/>
            </a:gs>
            <a:gs pos="100000">
              <a:schemeClr val="tx1"/>
            </a:gs>
          </a:gsLst>
          <a:lin ang="0" scaled="0"/>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541132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10" name="Picture 9">
            <a:extLst>
              <a:ext uri="{FF2B5EF4-FFF2-40B4-BE49-F238E27FC236}">
                <a16:creationId xmlns:a16="http://schemas.microsoft.com/office/drawing/2014/main" id="{11E18D3E-565A-7849-991F-72637A6C753C}"/>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40417062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8ECF3A-5DBB-A24C-B8AD-6F78954ECA74}"/>
              </a:ext>
            </a:extLst>
          </p:cNvPr>
          <p:cNvSpPr/>
          <p:nvPr userDrawn="1"/>
        </p:nvSpPr>
        <p:spPr>
          <a:xfrm>
            <a:off x="0" y="0"/>
            <a:ext cx="123251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2CE7C6C-D9C4-D648-8D0B-2CFFA19D8F55}"/>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1299398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0713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latin typeface="IBM Plex Sans" panose="020B05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atin typeface="IBM Plex Sans" panose="020B0503050203000203" pitchFamily="34" charset="0"/>
              </a:defRPr>
            </a:lvl1pPr>
            <a:lvl2pPr marL="0" indent="0">
              <a:spcBef>
                <a:spcPts val="0"/>
              </a:spcBef>
              <a:buNone/>
              <a:defRPr>
                <a:latin typeface="IBM Plex Sans" panose="020B0503050203000203" pitchFamily="34" charset="0"/>
              </a:defRPr>
            </a:lvl2pPr>
            <a:lvl3pPr marL="268809" indent="0">
              <a:buNone/>
              <a:defRPr/>
            </a:lvl3pPr>
            <a:lvl4pPr marL="579952" indent="0">
              <a:buNone/>
              <a:defRPr/>
            </a:lvl4pPr>
            <a:lvl5pPr marL="842410"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atin typeface="IBM Plex Sans" panose="020B0503050203000203" pitchFamily="34" charset="0"/>
              </a:defRPr>
            </a:lvl1pPr>
            <a:lvl2pPr marL="0" indent="0">
              <a:spcBef>
                <a:spcPts val="0"/>
              </a:spcBef>
              <a:buNone/>
              <a:defRPr/>
            </a:lvl2pPr>
            <a:lvl3pPr marL="268809" indent="0">
              <a:buNone/>
              <a:defRPr/>
            </a:lvl3pPr>
            <a:lvl4pPr marL="579952" indent="0">
              <a:buNone/>
              <a:defRPr/>
            </a:lvl4pPr>
            <a:lvl5pPr marL="842410"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53743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latin typeface="IBM Plex Sans" panose="020B0503050203000203" pitchFamily="34" charset="0"/>
              </a:defRPr>
            </a:lvl1p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atin typeface="IBM Plex Sans" panose="020B0503050203000203" pitchFamily="34" charset="0"/>
              </a:defRPr>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404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B2D0-03BF-C543-954B-9AFCD59B2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5C8E1-7FE0-5F4C-8498-0A364161F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1742A-BE64-C543-A1E2-F28BEB284D2B}"/>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409CB24B-F88B-5246-8A0A-0C3F023A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5E5AC-604D-0A49-8EFB-41F6765940A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39983476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609600" y="1097280"/>
            <a:ext cx="10972800" cy="4937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402700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63757" t="44138" b="14099"/>
          <a:stretch/>
        </p:blipFill>
        <p:spPr>
          <a:xfrm>
            <a:off x="7772399" y="3093799"/>
            <a:ext cx="4416351" cy="2864132"/>
          </a:xfrm>
          <a:prstGeom prst="rect">
            <a:avLst/>
          </a:prstGeom>
        </p:spPr>
      </p:pic>
      <p:sp>
        <p:nvSpPr>
          <p:cNvPr id="2" name="Title 1"/>
          <p:cNvSpPr>
            <a:spLocks noGrp="1"/>
          </p:cNvSpPr>
          <p:nvPr>
            <p:ph type="ctrTitle"/>
          </p:nvPr>
        </p:nvSpPr>
        <p:spPr>
          <a:xfrm>
            <a:off x="577952" y="1579718"/>
            <a:ext cx="11001443" cy="1503185"/>
          </a:xfrm>
        </p:spPr>
        <p:txBody>
          <a:bodyPr lIns="0" tIns="0" rIns="0" bIns="0" anchor="b" anchorCtr="0">
            <a:noAutofit/>
          </a:bodyPr>
          <a:lstStyle>
            <a:lvl1pPr algn="l">
              <a:lnSpc>
                <a:spcPct val="90000"/>
              </a:lnSpc>
              <a:defRPr sz="5280" b="1" baseline="0">
                <a:solidFill>
                  <a:schemeClr val="bg1"/>
                </a:solidFill>
                <a:latin typeface="IBM Plex Sans" panose="020B0503050203000203" pitchFamily="34" charset="77"/>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11640" y="3292973"/>
            <a:ext cx="10968643" cy="378204"/>
          </a:xfrm>
          <a:prstGeom prst="rect">
            <a:avLst/>
          </a:prstGeom>
        </p:spPr>
        <p:txBody>
          <a:bodyPr lIns="0" tIns="0" rIns="0" bIns="0" anchor="t" anchorCtr="0">
            <a:normAutofit/>
          </a:bodyPr>
          <a:lstStyle>
            <a:lvl1pPr marL="0" indent="0" algn="l">
              <a:lnSpc>
                <a:spcPct val="100000"/>
              </a:lnSpc>
              <a:spcBef>
                <a:spcPts val="0"/>
              </a:spcBef>
              <a:buNone/>
              <a:defRPr sz="1800" b="0" cap="all" baseline="0">
                <a:solidFill>
                  <a:schemeClr val="bg1"/>
                </a:solidFill>
                <a:latin typeface="IBM Plex Sans" panose="020B0503050203000203" pitchFamily="34" charset="77"/>
                <a:cs typeface="Arial" panose="020B0604020202020204" pitchFamily="34" charset="0"/>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606093" y="4641801"/>
            <a:ext cx="9473328" cy="313694"/>
          </a:xfrm>
          <a:prstGeom prst="rect">
            <a:avLst/>
          </a:prstGeom>
        </p:spPr>
        <p:txBody>
          <a:bodyPr lIns="0" tIns="0" rIns="0" bIns="0" anchor="b" anchorCtr="0">
            <a:noAutofit/>
          </a:bodyPr>
          <a:lstStyle>
            <a:lvl1pPr marL="0" indent="0">
              <a:lnSpc>
                <a:spcPct val="100000"/>
              </a:lnSpc>
              <a:spcBef>
                <a:spcPts val="0"/>
              </a:spcBef>
              <a:buFontTx/>
              <a:buNone/>
              <a:defRPr sz="1800" b="1" baseline="0">
                <a:solidFill>
                  <a:schemeClr val="bg1"/>
                </a:solidFill>
                <a:latin typeface="IBM Plex Sans" panose="020B0503050203000203" pitchFamily="34" charset="77"/>
                <a:cs typeface="Arial" panose="020B0604020202020204" pitchFamily="34" charset="0"/>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606094" y="6111961"/>
            <a:ext cx="3977381" cy="219456"/>
          </a:xfrm>
          <a:prstGeom prst="rect">
            <a:avLst/>
          </a:prstGeom>
        </p:spPr>
        <p:txBody>
          <a:bodyPr wrap="none" lIns="0" tIns="0" rIns="0" bIns="0" anchor="b" anchorCtr="0">
            <a:noAutofit/>
          </a:bodyPr>
          <a:lstStyle>
            <a:lvl1pPr marL="0" indent="0" algn="l">
              <a:lnSpc>
                <a:spcPct val="100000"/>
              </a:lnSpc>
              <a:buFontTx/>
              <a:buNone/>
              <a:defRPr sz="1200" i="0">
                <a:solidFill>
                  <a:schemeClr val="bg1"/>
                </a:solidFill>
                <a:latin typeface="IBM Plex Sans" panose="020B0503050203000203" pitchFamily="34" charset="77"/>
              </a:defRPr>
            </a:lvl1pPr>
            <a:lvl2pPr marL="211454" indent="0" algn="r">
              <a:buFontTx/>
              <a:buNone/>
              <a:defRPr sz="1680" i="1"/>
            </a:lvl2pPr>
            <a:lvl3pPr marL="461010" indent="0" algn="r">
              <a:buFontTx/>
              <a:buNone/>
              <a:defRPr sz="1680" i="1"/>
            </a:lvl3pPr>
            <a:lvl4pPr marL="626746" indent="0" algn="r">
              <a:buFontTx/>
              <a:buNone/>
              <a:defRPr sz="1680" i="1"/>
            </a:lvl4pPr>
            <a:lvl5pPr marL="836296" indent="0" algn="r">
              <a:buFontTx/>
              <a:buNone/>
              <a:defRPr sz="168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606093" y="4973747"/>
            <a:ext cx="9473328" cy="267974"/>
          </a:xfrm>
          <a:prstGeom prst="rect">
            <a:avLst/>
          </a:prstGeom>
        </p:spPr>
        <p:txBody>
          <a:bodyPr lIns="0" tIns="0" rIns="0" bIns="0" anchor="t" anchorCtr="0">
            <a:normAutofit/>
          </a:bodyPr>
          <a:lstStyle>
            <a:lvl1pPr marL="0" marR="0" indent="0" algn="l" defTabSz="822960" rtl="0" eaLnBrk="1" fontAlgn="auto" latinLnBrk="0" hangingPunct="1">
              <a:lnSpc>
                <a:spcPct val="100000"/>
              </a:lnSpc>
              <a:spcBef>
                <a:spcPts val="0"/>
              </a:spcBef>
              <a:spcAft>
                <a:spcPts val="0"/>
              </a:spcAft>
              <a:buClr>
                <a:schemeClr val="tx2"/>
              </a:buClr>
              <a:buSzTx/>
              <a:buFontTx/>
              <a:buNone/>
              <a:tabLst/>
              <a:defRPr sz="1320" b="0" baseline="0">
                <a:solidFill>
                  <a:schemeClr val="bg1"/>
                </a:solidFill>
                <a:latin typeface="IBM Plex Sans" panose="020B0503050203000203" pitchFamily="34" charset="77"/>
                <a:cs typeface="Arial" panose="020B0604020202020204" pitchFamily="34" charset="0"/>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8258979" y="6111961"/>
            <a:ext cx="1516996" cy="219456"/>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latin typeface="IBM Plex Sans" panose="020B0503050203000203" pitchFamily="34" charset="77"/>
              </a:defRPr>
            </a:lvl1pPr>
          </a:lstStyle>
          <a:p>
            <a:endParaRPr lang="en-US"/>
          </a:p>
        </p:txBody>
      </p:sp>
      <p:cxnSp>
        <p:nvCxnSpPr>
          <p:cNvPr id="17" name="Straight Connector 16"/>
          <p:cNvCxnSpPr>
            <a:cxnSpLocks/>
          </p:cNvCxnSpPr>
          <p:nvPr/>
        </p:nvCxnSpPr>
        <p:spPr>
          <a:xfrm>
            <a:off x="565453" y="4451119"/>
            <a:ext cx="1324307"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2F8AA1-2813-FF4A-A320-B7C1DEEA5DC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706850" y="6029878"/>
            <a:ext cx="3193857" cy="603078"/>
          </a:xfrm>
          <a:prstGeom prst="rect">
            <a:avLst/>
          </a:prstGeom>
        </p:spPr>
      </p:pic>
      <p:cxnSp>
        <p:nvCxnSpPr>
          <p:cNvPr id="13" name="Straight Connector 12">
            <a:extLst>
              <a:ext uri="{FF2B5EF4-FFF2-40B4-BE49-F238E27FC236}">
                <a16:creationId xmlns:a16="http://schemas.microsoft.com/office/drawing/2014/main" id="{B8B84DB3-D6A4-C342-AEA7-1BCA2D025306}"/>
              </a:ext>
            </a:extLst>
          </p:cNvPr>
          <p:cNvCxnSpPr>
            <a:cxnSpLocks/>
          </p:cNvCxnSpPr>
          <p:nvPr userDrawn="1"/>
        </p:nvCxnSpPr>
        <p:spPr>
          <a:xfrm>
            <a:off x="6278880" y="4431838"/>
            <a:ext cx="1361439"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D7A2102-8CD4-E44C-A134-1BE8EC77A148}"/>
              </a:ext>
            </a:extLst>
          </p:cNvPr>
          <p:cNvSpPr/>
          <p:nvPr userDrawn="1"/>
        </p:nvSpPr>
        <p:spPr>
          <a:xfrm>
            <a:off x="0" y="26836"/>
            <a:ext cx="2550698" cy="276999"/>
          </a:xfrm>
          <a:prstGeom prst="rect">
            <a:avLst/>
          </a:prstGeom>
        </p:spPr>
        <p:txBody>
          <a:bodyPr wrap="none">
            <a:spAutoFit/>
          </a:bodyPr>
          <a:lstStyle/>
          <a:p>
            <a:r>
              <a:rPr lang="en-US" sz="1200" dirty="0">
                <a:solidFill>
                  <a:schemeClr val="bg1"/>
                </a:solidFill>
              </a:rPr>
              <a:t>Consultants &amp; Systems Integrators</a:t>
            </a:r>
          </a:p>
        </p:txBody>
      </p:sp>
    </p:spTree>
    <p:extLst>
      <p:ext uri="{BB962C8B-B14F-4D97-AF65-F5344CB8AC3E}">
        <p14:creationId xmlns:p14="http://schemas.microsoft.com/office/powerpoint/2010/main" val="2797359476"/>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36328"/>
      </p:ext>
    </p:extLst>
  </p:cSld>
  <p:clrMapOvr>
    <a:masterClrMapping/>
  </p:clrMapOvr>
  <p:extLst>
    <p:ext uri="{DCECCB84-F9BA-43D5-87BE-67443E8EF086}">
      <p15:sldGuideLst xmlns:p15="http://schemas.microsoft.com/office/powerpoint/2012/main">
        <p15:guide id="1" orient="horz" pos="348">
          <p15:clr>
            <a:srgbClr val="FBAE40"/>
          </p15:clr>
        </p15:guide>
        <p15:guide id="2" pos="288">
          <p15:clr>
            <a:srgbClr val="FBAE40"/>
          </p15:clr>
        </p15:guide>
        <p15:guide id="3" pos="547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0"/>
            <a:ext cx="5486400" cy="1338409"/>
          </a:xfrm>
        </p:spPr>
        <p:txBody>
          <a:bodyPr/>
          <a:lstStyle>
            <a:lvl1pPr>
              <a:defRPr sz="213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192502" y="1354244"/>
            <a:ext cx="5486400" cy="4145280"/>
          </a:xfrm>
        </p:spPr>
        <p:txBody>
          <a:bodyPr/>
          <a:lstStyle>
            <a:lvl1pPr>
              <a:lnSpc>
                <a:spcPct val="90000"/>
              </a:lnSpc>
              <a:spcBef>
                <a:spcPts val="0"/>
              </a:spcBef>
              <a:defRPr sz="12795"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1" y="0"/>
            <a:ext cx="6096001"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0629973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1"/>
            <a:ext cx="10977828" cy="332399"/>
          </a:xfrm>
        </p:spPr>
        <p:txBody>
          <a:bodyPr/>
          <a:lstStyle/>
          <a:p>
            <a:r>
              <a:rPr lang="en-US"/>
              <a:t>Click to edit Master title style</a:t>
            </a:r>
          </a:p>
        </p:txBody>
      </p:sp>
    </p:spTree>
    <p:extLst>
      <p:ext uri="{BB962C8B-B14F-4D97-AF65-F5344CB8AC3E}">
        <p14:creationId xmlns:p14="http://schemas.microsoft.com/office/powerpoint/2010/main" val="4016696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4"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2A09FAF-36FC-448E-890E-061F32680BAE}"/>
              </a:ext>
            </a:extLst>
          </p:cNvPr>
          <p:cNvSpPr/>
          <p:nvPr userDrawn="1">
            <p:custDataLst>
              <p:tags r:id="rId3"/>
            </p:custDataLst>
          </p:nvPr>
        </p:nvSpPr>
        <p:spPr>
          <a:xfrm>
            <a:off x="0" y="0"/>
            <a:ext cx="158750" cy="158750"/>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000" b="0"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p:cNvSpPr>
            <a:spLocks noGrp="1"/>
          </p:cNvSpPr>
          <p:nvPr>
            <p:ph type="title"/>
          </p:nvPr>
        </p:nvSpPr>
        <p:spPr bwMode="gray">
          <a:xfrm>
            <a:off x="161987" y="234866"/>
            <a:ext cx="11725484"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x-none" dirty="0">
                <a:latin typeface="+mj-lt"/>
              </a:defRPr>
            </a:lvl1pPr>
          </a:lstStyle>
          <a:p>
            <a:pPr lvl="0"/>
            <a:r>
              <a:rPr lang="en-US"/>
              <a:t>Click to edit Master title style</a:t>
            </a:r>
            <a:endParaRPr lang="en-US" dirty="0"/>
          </a:p>
        </p:txBody>
      </p:sp>
      <p:sp>
        <p:nvSpPr>
          <p:cNvPr id="5" name="doc id"/>
          <p:cNvSpPr>
            <a:spLocks noChangeArrowheads="1"/>
          </p:cNvSpPr>
          <p:nvPr userDrawn="1"/>
        </p:nvSpPr>
        <p:spPr bwMode="gray">
          <a:xfrm flipH="1">
            <a:off x="10658003" y="51835"/>
            <a:ext cx="1231563"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1218026"/>
            <a:endParaRPr lang="x-none" sz="612" baseline="0" noProof="0" dirty="0">
              <a:solidFill>
                <a:schemeClr val="accent6"/>
              </a:solidFill>
              <a:latin typeface="+mn-lt"/>
              <a:ea typeface="+mn-ea"/>
            </a:endParaRPr>
          </a:p>
        </p:txBody>
      </p:sp>
    </p:spTree>
    <p:extLst>
      <p:ext uri="{BB962C8B-B14F-4D97-AF65-F5344CB8AC3E}">
        <p14:creationId xmlns:p14="http://schemas.microsoft.com/office/powerpoint/2010/main" val="867760959"/>
      </p:ext>
    </p:extLst>
  </p:cSld>
  <p:clrMapOvr>
    <a:masterClrMapping/>
  </p:clrMapOvr>
  <p:extLst>
    <p:ext uri="{DCECCB84-F9BA-43D5-87BE-67443E8EF086}">
      <p15:sldGuideLst xmlns:p15="http://schemas.microsoft.com/office/powerpoint/2012/main">
        <p15:guide id="1" pos="7489">
          <p15:clr>
            <a:srgbClr val="F26B43"/>
          </p15:clr>
        </p15:guide>
        <p15:guide id="2" pos="101">
          <p15:clr>
            <a:srgbClr val="F26B43"/>
          </p15:clr>
        </p15:guide>
        <p15:guide id="3" orient="horz" pos="701">
          <p15:clr>
            <a:srgbClr val="F26B43"/>
          </p15:clr>
        </p15:guide>
        <p15:guide id="4" orient="horz" pos="3991">
          <p15:clr>
            <a:srgbClr val="F26B43"/>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951D-D1FB-4A3E-9225-2595D1C9A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AEC43-FDDA-44E3-8AF8-D46952B5DD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4588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6"/>
            <a:ext cx="8534400" cy="182880"/>
          </a:xfrm>
          <a:prstGeom prst="rect">
            <a:avLst/>
          </a:prstGeom>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12191998" cy="1720851"/>
          </a:xfrm>
          <a:solidFill>
            <a:schemeClr val="tx1"/>
          </a:solidFill>
        </p:spPr>
        <p:txBody>
          <a:bodyPr lIns="228600" tIns="201168" rIns="228600" bIns="228600"/>
          <a:lstStyle>
            <a:lvl1pPr>
              <a:defRPr sz="11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94188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7158AB-664F-5D49-9FDB-A895B1A44213}"/>
              </a:ext>
            </a:extLst>
          </p:cNvPr>
          <p:cNvSpPr txBox="1"/>
          <p:nvPr userDrawn="1"/>
        </p:nvSpPr>
        <p:spPr>
          <a:xfrm>
            <a:off x="289068" y="269241"/>
            <a:ext cx="2549563" cy="646331"/>
          </a:xfrm>
          <a:prstGeom prst="rect">
            <a:avLst/>
          </a:prstGeom>
          <a:noFill/>
        </p:spPr>
        <p:txBody>
          <a:bodyPr wrap="square" rtlCol="0">
            <a:spAutoFit/>
          </a:bodyPr>
          <a:lstStyle/>
          <a:p>
            <a:r>
              <a:rPr lang="en-US" dirty="0">
                <a:solidFill>
                  <a:schemeClr val="bg1"/>
                </a:solidFill>
                <a:latin typeface="IBM Plex Sans" panose="020B0503050203000203" pitchFamily="34" charset="77"/>
              </a:rPr>
              <a:t>IBM CSI Cloud Summit 2019</a:t>
            </a:r>
          </a:p>
        </p:txBody>
      </p:sp>
      <p:pic>
        <p:nvPicPr>
          <p:cNvPr id="12" name="Picture 11">
            <a:extLst>
              <a:ext uri="{FF2B5EF4-FFF2-40B4-BE49-F238E27FC236}">
                <a16:creationId xmlns:a16="http://schemas.microsoft.com/office/drawing/2014/main" id="{7A45C814-48D4-6842-A150-EE0ADA9721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764" y="6253792"/>
            <a:ext cx="706329" cy="285895"/>
          </a:xfrm>
          <a:prstGeom prst="rect">
            <a:avLst/>
          </a:prstGeom>
        </p:spPr>
      </p:pic>
    </p:spTree>
    <p:extLst>
      <p:ext uri="{BB962C8B-B14F-4D97-AF65-F5344CB8AC3E}">
        <p14:creationId xmlns:p14="http://schemas.microsoft.com/office/powerpoint/2010/main" val="1723243536"/>
      </p:ext>
    </p:extLst>
  </p:cSld>
  <p:clrMapOvr>
    <a:masterClrMapping/>
  </p:clrMapOvr>
  <p:extLst>
    <p:ext uri="{DCECCB84-F9BA-43D5-87BE-67443E8EF086}">
      <p15:sldGuideLst xmlns:p15="http://schemas.microsoft.com/office/powerpoint/2012/main">
        <p15:guide id="1" orient="horz" pos="2328">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1145117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9" name="Picture 8">
            <a:extLst>
              <a:ext uri="{FF2B5EF4-FFF2-40B4-BE49-F238E27FC236}">
                <a16:creationId xmlns:a16="http://schemas.microsoft.com/office/drawing/2014/main" id="{755D092F-2DF5-044E-AEBF-CE84BA1665D4}"/>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1286738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5145-9252-034F-B43B-3BB2562914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DEFBA-1CDF-D248-AAEC-EAE582E05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2A76F-C27B-444D-BAB3-943014046878}"/>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13F745FD-929E-3C4B-9B90-FEF0F1701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1E58A-410B-FC4E-894A-BCAC7A604A3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4472351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plit Content_2">
    <p:bg>
      <p:bgPr>
        <a:gradFill flip="none" rotWithShape="1">
          <a:gsLst>
            <a:gs pos="0">
              <a:schemeClr val="tx1">
                <a:lumMod val="85000"/>
                <a:lumOff val="15000"/>
              </a:schemeClr>
            </a:gs>
            <a:gs pos="100000">
              <a:schemeClr val="tx1"/>
            </a:gs>
          </a:gsLst>
          <a:lin ang="0" scaled="0"/>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376015" y="5999147"/>
            <a:ext cx="541132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89068" y="6197741"/>
            <a:ext cx="2549563" cy="461665"/>
          </a:xfrm>
          <a:prstGeom prst="rect">
            <a:avLst/>
          </a:prstGeom>
          <a:noFill/>
        </p:spPr>
        <p:txBody>
          <a:bodyPr wrap="square" rtlCol="0">
            <a:spAutoFit/>
          </a:bodyPr>
          <a:lstStyle/>
          <a:p>
            <a:r>
              <a:rPr lang="en-US" sz="1200" dirty="0">
                <a:solidFill>
                  <a:schemeClr val="bg1"/>
                </a:solidFill>
                <a:latin typeface="IBM Plex Sans" panose="020B0503050203000203" pitchFamily="34" charset="77"/>
              </a:rPr>
              <a:t>IBM CSI Cloud Summit</a:t>
            </a:r>
          </a:p>
          <a:p>
            <a:r>
              <a:rPr lang="en-US" sz="12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9083993" y="61581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mtClean="0"/>
              <a:pPr/>
              <a:t>‹#›</a:t>
            </a:fld>
            <a:endParaRPr lang="en-US" dirty="0"/>
          </a:p>
        </p:txBody>
      </p:sp>
      <p:pic>
        <p:nvPicPr>
          <p:cNvPr id="10" name="Picture 9">
            <a:extLst>
              <a:ext uri="{FF2B5EF4-FFF2-40B4-BE49-F238E27FC236}">
                <a16:creationId xmlns:a16="http://schemas.microsoft.com/office/drawing/2014/main" id="{11E18D3E-565A-7849-991F-72637A6C753C}"/>
              </a:ext>
            </a:extLst>
          </p:cNvPr>
          <p:cNvPicPr>
            <a:picLocks noChangeAspect="1"/>
          </p:cNvPicPr>
          <p:nvPr userDrawn="1"/>
        </p:nvPicPr>
        <p:blipFill>
          <a:blip r:embed="rId2"/>
          <a:stretch>
            <a:fillRect/>
          </a:stretch>
        </p:blipFill>
        <p:spPr>
          <a:xfrm>
            <a:off x="11091290" y="458085"/>
            <a:ext cx="735903" cy="278751"/>
          </a:xfrm>
          <a:prstGeom prst="rect">
            <a:avLst/>
          </a:prstGeom>
        </p:spPr>
      </p:pic>
    </p:spTree>
    <p:extLst>
      <p:ext uri="{BB962C8B-B14F-4D97-AF65-F5344CB8AC3E}">
        <p14:creationId xmlns:p14="http://schemas.microsoft.com/office/powerpoint/2010/main" val="40264203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Blank_GreyBkgd_IBMPlexSans">
    <p:bg>
      <p:bgPr>
        <a:solidFill>
          <a:schemeClr val="bg1">
            <a:lumMod val="95000"/>
          </a:schemeClr>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60F6A77-CADE-C94D-B469-1D5581F90070}"/>
              </a:ext>
            </a:extLst>
          </p:cNvPr>
          <p:cNvSpPr txBox="1"/>
          <p:nvPr userDrawn="1"/>
        </p:nvSpPr>
        <p:spPr>
          <a:xfrm>
            <a:off x="151336" y="6627473"/>
            <a:ext cx="2159177" cy="1108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defPPr>
              <a:defRPr lang="en-US"/>
            </a:defPPr>
            <a:lvl1pPr>
              <a:defRPr sz="600">
                <a:solidFill>
                  <a:schemeClr val="bg2">
                    <a:lumMod val="25000"/>
                  </a:schemeClr>
                </a:solidFill>
              </a:defRPr>
            </a:lvl1pPr>
          </a:lstStyle>
          <a:p>
            <a:pPr marL="0" indent="0">
              <a:tabLst>
                <a:tab pos="198115" algn="r"/>
                <a:tab pos="335272" algn="l"/>
              </a:tabLst>
            </a:pPr>
            <a:r>
              <a:rPr lang="en-US" sz="720" dirty="0">
                <a:latin typeface="IBM Plex Sans Light" panose="020B0403050000000000" pitchFamily="34" charset="0"/>
              </a:rPr>
              <a:t>	</a:t>
            </a:r>
            <a:fld id="{239395FC-FC56-044A-948A-F4711975DA85}" type="slidenum">
              <a:rPr lang="en-US" sz="720" smtClean="0">
                <a:latin typeface="IBM Plex Sans Light" panose="020B0403050000000000" pitchFamily="34" charset="0"/>
              </a:rPr>
              <a:pPr marL="0" indent="0">
                <a:tabLst>
                  <a:tab pos="198115" algn="r"/>
                  <a:tab pos="335272" algn="l"/>
                </a:tabLst>
              </a:pPr>
              <a:t>‹#›</a:t>
            </a:fld>
            <a:r>
              <a:rPr lang="en-US" sz="720" dirty="0">
                <a:latin typeface="IBM Plex Sans Light" panose="020B0403050000000000" pitchFamily="34" charset="0"/>
              </a:rPr>
              <a:t>	</a:t>
            </a:r>
            <a:r>
              <a:rPr sz="720" dirty="0">
                <a:latin typeface="IBM Plex Sans Light" panose="020B0403050000000000" pitchFamily="34" charset="0"/>
              </a:rPr>
              <a:t>© 2018 IBM Corporation</a:t>
            </a:r>
          </a:p>
        </p:txBody>
      </p:sp>
      <p:sp>
        <p:nvSpPr>
          <p:cNvPr id="3" name="Footer Placeholder 2">
            <a:extLst>
              <a:ext uri="{FF2B5EF4-FFF2-40B4-BE49-F238E27FC236}">
                <a16:creationId xmlns:a16="http://schemas.microsoft.com/office/drawing/2014/main" id="{3243686F-3444-6D47-B29A-B01C9AFEA520}"/>
              </a:ext>
            </a:extLst>
          </p:cNvPr>
          <p:cNvSpPr>
            <a:spLocks noGrp="1"/>
          </p:cNvSpPr>
          <p:nvPr>
            <p:ph type="ftr" sz="quarter" idx="10"/>
          </p:nvPr>
        </p:nvSpPr>
        <p:spPr>
          <a:xfrm>
            <a:off x="6096000" y="6609613"/>
            <a:ext cx="5807947" cy="184665"/>
          </a:xfrm>
          <a:prstGeom prst="rect">
            <a:avLst/>
          </a:prstGeom>
          <a:ln w="12700">
            <a:miter lim="400000"/>
          </a:ln>
        </p:spPr>
        <p:txBody>
          <a:bodyPr lIns="0" tIns="0" rIns="0" bIns="0" anchor="ctr">
            <a:spAutoFit/>
          </a:bodyPr>
          <a:lstStyle>
            <a:lvl1pPr>
              <a:defRPr lang="en-US" sz="1200" cap="all" baseline="0" smtClean="0">
                <a:solidFill>
                  <a:schemeClr val="bg2">
                    <a:lumMod val="25000"/>
                  </a:schemeClr>
                </a:solidFill>
                <a:latin typeface="IBM Plex Sans Light" panose="020B0403050000000000" pitchFamily="34" charset="0"/>
              </a:defRPr>
            </a:lvl1pPr>
          </a:lstStyle>
          <a:p>
            <a:pPr algn="r"/>
            <a:r>
              <a:rPr lang="en-US" dirty="0"/>
              <a:t>© 2018 IBM Corporation</a:t>
            </a:r>
          </a:p>
        </p:txBody>
      </p:sp>
    </p:spTree>
    <p:extLst>
      <p:ext uri="{BB962C8B-B14F-4D97-AF65-F5344CB8AC3E}">
        <p14:creationId xmlns:p14="http://schemas.microsoft.com/office/powerpoint/2010/main" val="18534909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latin typeface="IBM Plex Sans" panose="020B05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atin typeface="IBM Plex Sans" panose="020B0503050203000203" pitchFamily="34" charset="0"/>
              </a:defRPr>
            </a:lvl1pPr>
            <a:lvl2pPr marL="0" indent="0">
              <a:spcBef>
                <a:spcPts val="0"/>
              </a:spcBef>
              <a:buNone/>
              <a:defRPr>
                <a:latin typeface="IBM Plex Sans" panose="020B0503050203000203" pitchFamily="34" charset="0"/>
              </a:defRPr>
            </a:lvl2pPr>
            <a:lvl3pPr marL="268803" indent="0">
              <a:buNone/>
              <a:defRPr/>
            </a:lvl3pPr>
            <a:lvl4pPr marL="579938" indent="0">
              <a:buNone/>
              <a:defRPr/>
            </a:lvl4pPr>
            <a:lvl5pPr marL="842390"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atin typeface="IBM Plex Sans" panose="020B0503050203000203" pitchFamily="34" charset="0"/>
              </a:defRPr>
            </a:lvl1pPr>
            <a:lvl2pPr marL="0" indent="0">
              <a:spcBef>
                <a:spcPts val="0"/>
              </a:spcBef>
              <a:buNone/>
              <a:defRPr/>
            </a:lvl2pPr>
            <a:lvl3pPr marL="268803" indent="0">
              <a:buNone/>
              <a:defRPr/>
            </a:lvl3pPr>
            <a:lvl4pPr marL="579938" indent="0">
              <a:buNone/>
              <a:defRPr/>
            </a:lvl4pPr>
            <a:lvl5pPr marL="842390"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75500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000000">
            <a:alpha val="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678634"/>
      </p:ext>
    </p:extLst>
  </p:cSld>
  <p:clrMapOvr>
    <a:masterClrMapping/>
  </p:clrMapOvr>
  <p:extLst>
    <p:ext uri="{DCECCB84-F9BA-43D5-87BE-67443E8EF086}">
      <p15:sldGuideLst xmlns:p15="http://schemas.microsoft.com/office/powerpoint/2012/main">
        <p15:guide id="1" orient="horz" pos="348">
          <p15:clr>
            <a:srgbClr val="FBAE40"/>
          </p15:clr>
        </p15:guide>
        <p15:guide id="2" pos="288">
          <p15:clr>
            <a:srgbClr val="FBAE40"/>
          </p15:clr>
        </p15:guide>
        <p15:guide id="3" pos="547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Footer, IBM log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Footer Placeholder"/>
          <p:cNvSpPr>
            <a:spLocks noGrp="1"/>
          </p:cNvSpPr>
          <p:nvPr>
            <p:ph type="ftr" sz="quarter" idx="3"/>
          </p:nvPr>
        </p:nvSpPr>
        <p:spPr>
          <a:xfrm>
            <a:off x="632234" y="6383869"/>
            <a:ext cx="5486313" cy="222249"/>
          </a:xfrm>
          <a:prstGeom prst="rect">
            <a:avLst/>
          </a:prstGeom>
        </p:spPr>
        <p:txBody>
          <a:bodyPr/>
          <a:lstStyle>
            <a:lvl1pPr>
              <a:defRPr sz="800">
                <a:latin typeface="+mn-lt"/>
              </a:defRPr>
            </a:lvl1pPr>
          </a:lstStyle>
          <a:p>
            <a:r>
              <a:rPr lang="en-US" dirty="0"/>
              <a:t>Group Name / DOC ID / Month XX, 2019 / © 2019 IBM Corporation</a:t>
            </a:r>
          </a:p>
        </p:txBody>
      </p:sp>
      <p:sp>
        <p:nvSpPr>
          <p:cNvPr id="9" name="Slide Number Placeholder"/>
          <p:cNvSpPr txBox="1">
            <a:spLocks/>
          </p:cNvSpPr>
          <p:nvPr userDrawn="1"/>
        </p:nvSpPr>
        <p:spPr>
          <a:xfrm>
            <a:off x="304890" y="6383869"/>
            <a:ext cx="571487"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fld id="{AC4158AF-9B49-5A4A-B9D3-0A2C460D23A3}" type="slidenum">
              <a:rPr lang="en-US" sz="800" smtClean="0"/>
              <a:t>‹#›</a:t>
            </a:fld>
            <a:endParaRPr lang="en-US" sz="800" dirty="0"/>
          </a:p>
        </p:txBody>
      </p:sp>
    </p:spTree>
    <p:extLst>
      <p:ext uri="{BB962C8B-B14F-4D97-AF65-F5344CB8AC3E}">
        <p14:creationId xmlns:p14="http://schemas.microsoft.com/office/powerpoint/2010/main" val="33524653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68F0CB3-015F-D943-AE00-18F35832A07C}"/>
              </a:ext>
            </a:extLst>
          </p:cNvPr>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817"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fld id="{5714FB1E-E660-F74D-BC29-F339B17ACE97}" type="slidenum">
              <a:rPr lang="en-US" smtClean="0"/>
              <a:pPr/>
              <a:t>‹#›</a:t>
            </a:fld>
            <a:endParaRPr lang="en-US" dirty="0"/>
          </a:p>
        </p:txBody>
      </p:sp>
      <p:sp>
        <p:nvSpPr>
          <p:cNvPr id="5" name="Footer Placeholder 7">
            <a:extLst>
              <a:ext uri="{FF2B5EF4-FFF2-40B4-BE49-F238E27FC236}">
                <a16:creationId xmlns:a16="http://schemas.microsoft.com/office/drawing/2014/main" id="{552CA6F7-1F80-3245-AB2B-BE013DDB93C1}"/>
              </a:ext>
            </a:extLst>
          </p:cNvPr>
          <p:cNvSpPr>
            <a:spLocks noGrp="1"/>
          </p:cNvSpPr>
          <p:nvPr>
            <p:ph type="ftr" sz="quarter" idx="3"/>
          </p:nvPr>
        </p:nvSpPr>
        <p:spPr>
          <a:xfrm>
            <a:off x="907553" y="6406597"/>
            <a:ext cx="3138356" cy="268224"/>
          </a:xfrm>
          <a:prstGeom prst="rect">
            <a:avLst/>
          </a:prstGeom>
        </p:spPr>
        <p:txBody>
          <a:bodyPr vert="horz" lIns="0" tIns="0" rIns="0" bIns="0" rtlCol="0" anchor="ctr"/>
          <a:lstStyle>
            <a:lvl1pPr algn="l">
              <a:defRPr sz="817">
                <a:solidFill>
                  <a:schemeClr val="tx2"/>
                </a:solidFill>
                <a:latin typeface="IBM Plex Sans" charset="0"/>
                <a:ea typeface="IBM Plex Sans" charset="0"/>
                <a:cs typeface="IBM Plex Sans" charset="0"/>
              </a:defRPr>
            </a:lvl1pPr>
          </a:lstStyle>
          <a:p>
            <a:r>
              <a:rPr lang="en-US" dirty="0">
                <a:latin typeface="IBM Plex Sans Light" panose="020B0403050203000203" pitchFamily="34" charset="0"/>
              </a:rPr>
              <a:t>Accelerating Salesforce’s Transformation to the Public Cloud</a:t>
            </a:r>
            <a:endParaRPr lang="en-US" dirty="0"/>
          </a:p>
        </p:txBody>
      </p:sp>
    </p:spTree>
    <p:extLst>
      <p:ext uri="{BB962C8B-B14F-4D97-AF65-F5344CB8AC3E}">
        <p14:creationId xmlns:p14="http://schemas.microsoft.com/office/powerpoint/2010/main" val="28952243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5"/>
            <a:ext cx="8558784" cy="4431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53311"/>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IBM Plex Sans"/>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pic>
        <p:nvPicPr>
          <p:cNvPr id="8" name="Logo" descr="IBM + RedHat logo">
            <a:extLst>
              <a:ext uri="{FF2B5EF4-FFF2-40B4-BE49-F238E27FC236}">
                <a16:creationId xmlns:a16="http://schemas.microsoft.com/office/drawing/2014/main" id="{AF20C017-B8E4-C24B-B9E0-3BC251409DF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405532" y="5982652"/>
            <a:ext cx="2761853" cy="826632"/>
          </a:xfrm>
          <a:prstGeom prst="rect">
            <a:avLst/>
          </a:prstGeom>
        </p:spPr>
      </p:pic>
    </p:spTree>
    <p:extLst>
      <p:ext uri="{BB962C8B-B14F-4D97-AF65-F5344CB8AC3E}">
        <p14:creationId xmlns:p14="http://schemas.microsoft.com/office/powerpoint/2010/main" val="8148249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3-1_Title and Content">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1"/>
            <a:ext cx="12192000" cy="1273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268"/>
            <a:endParaRPr lang="en-US" sz="1500" dirty="0">
              <a:solidFill>
                <a:srgbClr val="051243"/>
              </a:solidFill>
              <a:latin typeface="Arial Regular" charset="0"/>
            </a:endParaRPr>
          </a:p>
        </p:txBody>
      </p:sp>
      <p:sp>
        <p:nvSpPr>
          <p:cNvPr id="2" name="Title 1"/>
          <p:cNvSpPr>
            <a:spLocks noGrp="1"/>
          </p:cNvSpPr>
          <p:nvPr>
            <p:ph type="title"/>
          </p:nvPr>
        </p:nvSpPr>
        <p:spPr>
          <a:xfrm>
            <a:off x="381000" y="571500"/>
            <a:ext cx="10287000" cy="524333"/>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1" y="1714501"/>
            <a:ext cx="113919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1432497567"/>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4" name="Title 3"/>
          <p:cNvSpPr>
            <a:spLocks noGrp="1"/>
          </p:cNvSpPr>
          <p:nvPr>
            <p:ph type="title"/>
          </p:nvPr>
        </p:nvSpPr>
        <p:spPr>
          <a:xfrm>
            <a:off x="304808"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02674" y="1957333"/>
            <a:ext cx="3407161" cy="2923711"/>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880921" y="6112935"/>
            <a:ext cx="2160569" cy="627264"/>
          </a:xfrm>
          <a:prstGeom prst="rect">
            <a:avLst/>
          </a:prstGeom>
        </p:spPr>
      </p:pic>
    </p:spTree>
    <p:extLst>
      <p:ext uri="{BB962C8B-B14F-4D97-AF65-F5344CB8AC3E}">
        <p14:creationId xmlns:p14="http://schemas.microsoft.com/office/powerpoint/2010/main" val="1905630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2CF5-F71B-3440-A797-3F6DAE28A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A449B-295F-DF4B-AD90-85EC7B97DF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2F9B13-BAD5-FE43-AA21-BAA2E0CBA4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33FB7-8183-5745-A65B-F3ED37B6952D}"/>
              </a:ext>
            </a:extLst>
          </p:cNvPr>
          <p:cNvSpPr>
            <a:spLocks noGrp="1"/>
          </p:cNvSpPr>
          <p:nvPr>
            <p:ph type="dt" sz="half" idx="10"/>
          </p:nvPr>
        </p:nvSpPr>
        <p:spPr/>
        <p:txBody>
          <a:bodyPr/>
          <a:lstStyle/>
          <a:p>
            <a:fld id="{009C04B3-9A6F-4E41-B9C1-06D608D74F89}" type="datetimeFigureOut">
              <a:rPr lang="en-US" smtClean="0"/>
              <a:t>5/21/20</a:t>
            </a:fld>
            <a:endParaRPr lang="en-US"/>
          </a:p>
        </p:txBody>
      </p:sp>
      <p:sp>
        <p:nvSpPr>
          <p:cNvPr id="6" name="Footer Placeholder 5">
            <a:extLst>
              <a:ext uri="{FF2B5EF4-FFF2-40B4-BE49-F238E27FC236}">
                <a16:creationId xmlns:a16="http://schemas.microsoft.com/office/drawing/2014/main" id="{1B4999D2-E722-9648-A349-63E0CA5B3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8BEC0-0163-AF41-B3C0-E92162B2244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785915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001057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643" algn="dec"/>
              </a:tabLst>
              <a:defRPr/>
            </a:lvl1pPr>
            <a:lvl2pPr marL="230680" indent="-23068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1" rtl="0" eaLnBrk="1" fontAlgn="auto" latinLnBrk="0" hangingPunct="1">
              <a:lnSpc>
                <a:spcPct val="100000"/>
              </a:lnSpc>
              <a:spcBef>
                <a:spcPts val="0"/>
              </a:spcBef>
              <a:spcAft>
                <a:spcPts val="0"/>
              </a:spcAft>
              <a:buClrTx/>
              <a:buSzTx/>
              <a:buFont typeface="Arial"/>
              <a:buNone/>
              <a:tabLst>
                <a:tab pos="536354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64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91" rtl="0" eaLnBrk="1" fontAlgn="auto" latinLnBrk="0" hangingPunct="1">
              <a:lnSpc>
                <a:spcPct val="100000"/>
              </a:lnSpc>
              <a:spcBef>
                <a:spcPts val="1467"/>
              </a:spcBef>
              <a:spcAft>
                <a:spcPts val="0"/>
              </a:spcAft>
              <a:buClrTx/>
              <a:buSzTx/>
              <a:buFont typeface="Arial"/>
              <a:buNone/>
              <a:tabLst>
                <a:tab pos="536354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67468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5"/>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878543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5"/>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671870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7"/>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Tree>
    <p:extLst>
      <p:ext uri="{BB962C8B-B14F-4D97-AF65-F5344CB8AC3E}">
        <p14:creationId xmlns:p14="http://schemas.microsoft.com/office/powerpoint/2010/main" val="388342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05" indent="-15660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Tree>
    <p:extLst>
      <p:ext uri="{BB962C8B-B14F-4D97-AF65-F5344CB8AC3E}">
        <p14:creationId xmlns:p14="http://schemas.microsoft.com/office/powerpoint/2010/main" val="35206160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606741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59749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3"/>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9"/>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127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dirty="0">
                <a:solidFill>
                  <a:srgbClr val="000000"/>
                </a:solidFill>
                <a:latin typeface="IBM Plex Sans"/>
              </a:rPr>
              <a:t>IBM Cloud / DOC ID / Month XX, 2018 / © 2018 IBM Corporation</a:t>
            </a:r>
            <a:endParaRPr lang="en-US" dirty="0">
              <a:solidFill>
                <a:srgbClr val="000000"/>
              </a:solidFill>
              <a:latin typeface="IBM Plex Sans"/>
            </a:endParaRPr>
          </a:p>
        </p:txBody>
      </p:sp>
      <p:sp>
        <p:nvSpPr>
          <p:cNvPr id="6" name="Content Placeholder 5"/>
          <p:cNvSpPr>
            <a:spLocks noGrp="1"/>
          </p:cNvSpPr>
          <p:nvPr>
            <p:ph sz="quarter" idx="12"/>
          </p:nvPr>
        </p:nvSpPr>
        <p:spPr>
          <a:xfrm>
            <a:off x="304800" y="1327366"/>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26181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theme" Target="../theme/theme3.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theme" Target="../theme/theme5.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6.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theme" Target="../theme/theme8.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8"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366713" y="457200"/>
            <a:ext cx="11458575"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Main Slide Title</a:t>
            </a:r>
          </a:p>
        </p:txBody>
      </p:sp>
      <p:sp>
        <p:nvSpPr>
          <p:cNvPr id="1027" name="Rectangle 5"/>
          <p:cNvSpPr>
            <a:spLocks noGrp="1" noChangeArrowheads="1"/>
          </p:cNvSpPr>
          <p:nvPr>
            <p:ph type="body" idx="1"/>
          </p:nvPr>
        </p:nvSpPr>
        <p:spPr bwMode="auto">
          <a:xfrm>
            <a:off x="366713" y="1371600"/>
            <a:ext cx="11458575"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Level One</a:t>
            </a:r>
          </a:p>
          <a:p>
            <a:pPr lvl="1"/>
            <a:r>
              <a:rPr lang="en-AU" altLang="en-US" dirty="0"/>
              <a:t>Level Two</a:t>
            </a:r>
          </a:p>
          <a:p>
            <a:pPr lvl="2"/>
            <a:r>
              <a:rPr lang="en-AU" altLang="en-US" dirty="0"/>
              <a:t>Level Three</a:t>
            </a:r>
          </a:p>
          <a:p>
            <a:pPr lvl="3"/>
            <a:r>
              <a:rPr lang="en-AU" altLang="en-US" dirty="0"/>
              <a:t>Level Four</a:t>
            </a:r>
          </a:p>
          <a:p>
            <a:pPr lvl="4"/>
            <a:r>
              <a:rPr lang="en-AU" altLang="en-US" dirty="0"/>
              <a:t>Level Five</a:t>
            </a:r>
          </a:p>
        </p:txBody>
      </p:sp>
      <p:sp>
        <p:nvSpPr>
          <p:cNvPr id="206855" name="Rectangle 7"/>
          <p:cNvSpPr>
            <a:spLocks noGrp="1" noChangeArrowheads="1"/>
          </p:cNvSpPr>
          <p:nvPr>
            <p:ph type="sldNum" sz="quarter" idx="4"/>
          </p:nvPr>
        </p:nvSpPr>
        <p:spPr bwMode="auto">
          <a:xfrm>
            <a:off x="46038" y="6534150"/>
            <a:ext cx="769937"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eaLnBrk="1" hangingPunct="1">
              <a:defRPr sz="800">
                <a:solidFill>
                  <a:srgbClr val="000000"/>
                </a:solidFill>
                <a:latin typeface="IBM Plex Sans" panose="020B0503050203000203" pitchFamily="34" charset="0"/>
                <a:ea typeface="MS PGothic" panose="020B0600070205080204" pitchFamily="34" charset="-128"/>
                <a:cs typeface="+mn-cs"/>
              </a:defRPr>
            </a:lvl1pPr>
          </a:lstStyle>
          <a:p>
            <a:pPr fontAlgn="base">
              <a:spcBef>
                <a:spcPct val="0"/>
              </a:spcBef>
              <a:spcAft>
                <a:spcPct val="0"/>
              </a:spcAft>
              <a:defRPr/>
            </a:pPr>
            <a:fld id="{5B71A63B-4577-4A44-BA63-0BC33DFD5D4E}" type="slidenum">
              <a:rPr lang="en-AU" altLang="en-US" smtClean="0"/>
              <a:pPr fontAlgn="base">
                <a:spcBef>
                  <a:spcPct val="0"/>
                </a:spcBef>
                <a:spcAft>
                  <a:spcPct val="0"/>
                </a:spcAft>
                <a:defRPr/>
              </a:pPr>
              <a:t>‹#›</a:t>
            </a:fld>
            <a:endParaRPr lang="en-AU" altLang="en-US"/>
          </a:p>
        </p:txBody>
      </p:sp>
      <p:sp>
        <p:nvSpPr>
          <p:cNvPr id="3078"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latin typeface="IBM Plex Sans" panose="020B0503050203000203" pitchFamily="34" charset="0"/>
              </a:rPr>
              <a:t>© Copyright IBM Corporation 2020</a:t>
            </a:r>
          </a:p>
        </p:txBody>
      </p:sp>
      <p:sp>
        <p:nvSpPr>
          <p:cNvPr id="1031"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3082"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IBM Plex Sans" panose="020B0503050203000203" pitchFamily="34" charset="0"/>
              </a:rPr>
              <a:t>IBM</a:t>
            </a:r>
            <a:r>
              <a:rPr lang="en-US" sz="1400" b="1" dirty="0">
                <a:solidFill>
                  <a:srgbClr val="000000"/>
                </a:solidFill>
                <a:latin typeface="IBM Plex Sans" panose="020B0503050203000203" pitchFamily="34" charset="0"/>
              </a:rPr>
              <a:t> Cloud</a:t>
            </a:r>
            <a:endParaRPr lang="en-AU" sz="1400" b="1" dirty="0">
              <a:solidFill>
                <a:srgbClr val="000000"/>
              </a:solidFill>
              <a:latin typeface="IBM Plex Sans" panose="020B0503050203000203" pitchFamily="34" charset="0"/>
            </a:endParaRPr>
          </a:p>
        </p:txBody>
      </p:sp>
      <p:pic>
        <p:nvPicPr>
          <p:cNvPr id="11" name="Picture 10">
            <a:extLst>
              <a:ext uri="{FF2B5EF4-FFF2-40B4-BE49-F238E27FC236}">
                <a16:creationId xmlns:a16="http://schemas.microsoft.com/office/drawing/2014/main" id="{F5E1EE87-76AA-F248-9C3B-0F616E53EAF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579185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56" r:id="rId4"/>
    <p:sldLayoutId id="2147483757" r:id="rId5"/>
  </p:sldLayoutIdLst>
  <p:hf hdr="0" dt="0"/>
  <p:txStyles>
    <p:titleStyle>
      <a:lvl1pPr algn="l" rtl="0" eaLnBrk="1" fontAlgn="base" hangingPunct="1">
        <a:spcBef>
          <a:spcPct val="0"/>
        </a:spcBef>
        <a:spcAft>
          <a:spcPct val="0"/>
        </a:spcAft>
        <a:defRPr sz="2200" kern="1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83EC64-0B79-0541-A8A2-F435B77887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195870-DB81-144C-B937-458621993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E793F-3450-984D-872E-144C79545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C04B3-9A6F-4E41-B9C1-06D608D74F89}" type="datetimeFigureOut">
              <a:rPr lang="en-US" smtClean="0"/>
              <a:t>5/21/20</a:t>
            </a:fld>
            <a:endParaRPr lang="en-US"/>
          </a:p>
        </p:txBody>
      </p:sp>
      <p:sp>
        <p:nvSpPr>
          <p:cNvPr id="5" name="Footer Placeholder 4">
            <a:extLst>
              <a:ext uri="{FF2B5EF4-FFF2-40B4-BE49-F238E27FC236}">
                <a16:creationId xmlns:a16="http://schemas.microsoft.com/office/drawing/2014/main" id="{E9F1A5CB-B05D-8C40-879E-B8A81D172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4D4C9E-EF85-F249-B991-4A296F0F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26A75-34C6-0B4A-A0AA-4FE5C5B423F3}" type="slidenum">
              <a:rPr lang="en-US" smtClean="0"/>
              <a:t>‹#›</a:t>
            </a:fld>
            <a:endParaRPr lang="en-US"/>
          </a:p>
        </p:txBody>
      </p:sp>
    </p:spTree>
    <p:extLst>
      <p:ext uri="{BB962C8B-B14F-4D97-AF65-F5344CB8AC3E}">
        <p14:creationId xmlns:p14="http://schemas.microsoft.com/office/powerpoint/2010/main" val="9311314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4531782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F6FFF"/>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BM Plex Sans" panose="020B0503050203000203" pitchFamily="34" charset="0"/>
              </a:defRPr>
            </a:lvl1pPr>
          </a:lstStyle>
          <a:p>
            <a:fld id="{496914F0-9624-A84B-AA4C-FB1714F4DBE6}" type="datetimeFigureOut">
              <a:rPr lang="en-US" smtClean="0"/>
              <a:pPr/>
              <a:t>5/21/20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BM Plex Sans" panose="020B0503050203000203"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IBM Plex Sans" panose="020B0503050203000203" pitchFamily="34" charset="0"/>
              </a:defRPr>
            </a:lvl1pPr>
          </a:lstStyle>
          <a:p>
            <a:fld id="{521288A1-8BEF-8C46-A698-FEFC09319953}" type="slidenum">
              <a:rPr lang="en-US" smtClean="0"/>
              <a:pPr/>
              <a:t>‹#›</a:t>
            </a:fld>
            <a:endParaRPr lang="en-US" dirty="0"/>
          </a:p>
        </p:txBody>
      </p:sp>
    </p:spTree>
    <p:extLst>
      <p:ext uri="{BB962C8B-B14F-4D97-AF65-F5344CB8AC3E}">
        <p14:creationId xmlns:p14="http://schemas.microsoft.com/office/powerpoint/2010/main" val="46832043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xStyles>
    <p:titleStyle>
      <a:lvl1pPr algn="l" defTabSz="914400" rtl="0" eaLnBrk="1" latinLnBrk="0" hangingPunct="1">
        <a:lnSpc>
          <a:spcPct val="90000"/>
        </a:lnSpc>
        <a:spcBef>
          <a:spcPct val="0"/>
        </a:spcBef>
        <a:buNone/>
        <a:defRPr sz="4400" kern="1200">
          <a:solidFill>
            <a:schemeClr val="tx1"/>
          </a:solidFill>
          <a:latin typeface="IBM Plex Sans" panose="020B0503050203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3"/>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1"/>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241"/>
            <a:fld id="{D0BE6F14-FF48-0F4F-A8AA-2E3F25371E4A}" type="slidenum">
              <a:rPr lang="en-US" smtClean="0">
                <a:solidFill>
                  <a:srgbClr val="000000"/>
                </a:solidFill>
              </a:rPr>
              <a:pPr defTabSz="914241"/>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241"/>
            <a:r>
              <a:rPr lang="de-DE">
                <a:solidFill>
                  <a:srgbClr val="000000"/>
                </a:solidFill>
              </a:rPr>
              <a:t>IBM Cloud / DOC ID / Month XX, 2018 / © 2018 IBM Corporation</a:t>
            </a:r>
            <a:endParaRPr lang="en-US" dirty="0">
              <a:solidFill>
                <a:srgbClr val="000000"/>
              </a:solidFill>
            </a:endParaRPr>
          </a:p>
        </p:txBody>
      </p:sp>
    </p:spTree>
    <p:extLst>
      <p:ext uri="{BB962C8B-B14F-4D97-AF65-F5344CB8AC3E}">
        <p14:creationId xmlns:p14="http://schemas.microsoft.com/office/powerpoint/2010/main" val="364411505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5" r:id="rId36"/>
    <p:sldLayoutId id="2147483796" r:id="rId37"/>
    <p:sldLayoutId id="2147483797" r:id="rId38"/>
  </p:sldLayoutIdLst>
  <p:hf hdr="0" dt="0"/>
  <p:txStyles>
    <p:titleStyle>
      <a:lvl1pPr algn="l" defTabSz="609491"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491"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680" indent="-230680" algn="l" defTabSz="609491"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073" indent="-230680" algn="l" defTabSz="609491"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826" indent="-224329" algn="l" defTabSz="609491"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847" indent="-230680" algn="l" defTabSz="609491"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212" indent="-304744" algn="l" defTabSz="609491" rtl="0" eaLnBrk="1" latinLnBrk="0" hangingPunct="1">
        <a:spcBef>
          <a:spcPct val="20000"/>
        </a:spcBef>
        <a:buFont typeface="Arial"/>
        <a:buChar char="•"/>
        <a:defRPr sz="2667" kern="1200">
          <a:solidFill>
            <a:schemeClr val="tx1"/>
          </a:solidFill>
          <a:latin typeface="+mn-lt"/>
          <a:ea typeface="+mn-ea"/>
          <a:cs typeface="+mn-cs"/>
        </a:defRPr>
      </a:lvl6pPr>
      <a:lvl7pPr marL="3961709" indent="-304744" algn="l" defTabSz="609491" rtl="0" eaLnBrk="1" latinLnBrk="0" hangingPunct="1">
        <a:spcBef>
          <a:spcPct val="20000"/>
        </a:spcBef>
        <a:buFont typeface="Arial"/>
        <a:buChar char="•"/>
        <a:defRPr sz="2667" kern="1200">
          <a:solidFill>
            <a:schemeClr val="tx1"/>
          </a:solidFill>
          <a:latin typeface="+mn-lt"/>
          <a:ea typeface="+mn-ea"/>
          <a:cs typeface="+mn-cs"/>
        </a:defRPr>
      </a:lvl7pPr>
      <a:lvl8pPr marL="4571202" indent="-304744" algn="l" defTabSz="609491" rtl="0" eaLnBrk="1" latinLnBrk="0" hangingPunct="1">
        <a:spcBef>
          <a:spcPct val="20000"/>
        </a:spcBef>
        <a:buFont typeface="Arial"/>
        <a:buChar char="•"/>
        <a:defRPr sz="2667" kern="1200">
          <a:solidFill>
            <a:schemeClr val="tx1"/>
          </a:solidFill>
          <a:latin typeface="+mn-lt"/>
          <a:ea typeface="+mn-ea"/>
          <a:cs typeface="+mn-cs"/>
        </a:defRPr>
      </a:lvl8pPr>
      <a:lvl9pPr marL="5180694" indent="-304744" algn="l" defTabSz="60949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491" rtl="0" eaLnBrk="1" latinLnBrk="0" hangingPunct="1">
        <a:defRPr sz="2400" kern="1200">
          <a:solidFill>
            <a:schemeClr val="tx1"/>
          </a:solidFill>
          <a:latin typeface="+mn-lt"/>
          <a:ea typeface="+mn-ea"/>
          <a:cs typeface="+mn-cs"/>
        </a:defRPr>
      </a:lvl1pPr>
      <a:lvl2pPr marL="609491" algn="l" defTabSz="609491" rtl="0" eaLnBrk="1" latinLnBrk="0" hangingPunct="1">
        <a:defRPr sz="2400" kern="1200">
          <a:solidFill>
            <a:schemeClr val="tx1"/>
          </a:solidFill>
          <a:latin typeface="+mn-lt"/>
          <a:ea typeface="+mn-ea"/>
          <a:cs typeface="+mn-cs"/>
        </a:defRPr>
      </a:lvl2pPr>
      <a:lvl3pPr marL="1218990" algn="l" defTabSz="609491" rtl="0" eaLnBrk="1" latinLnBrk="0" hangingPunct="1">
        <a:defRPr sz="2400" kern="1200">
          <a:solidFill>
            <a:schemeClr val="tx1"/>
          </a:solidFill>
          <a:latin typeface="+mn-lt"/>
          <a:ea typeface="+mn-ea"/>
          <a:cs typeface="+mn-cs"/>
        </a:defRPr>
      </a:lvl3pPr>
      <a:lvl4pPr marL="1828482" algn="l" defTabSz="609491" rtl="0" eaLnBrk="1" latinLnBrk="0" hangingPunct="1">
        <a:defRPr sz="2400" kern="1200">
          <a:solidFill>
            <a:schemeClr val="tx1"/>
          </a:solidFill>
          <a:latin typeface="+mn-lt"/>
          <a:ea typeface="+mn-ea"/>
          <a:cs typeface="+mn-cs"/>
        </a:defRPr>
      </a:lvl4pPr>
      <a:lvl5pPr marL="2437978" algn="l" defTabSz="609491" rtl="0" eaLnBrk="1" latinLnBrk="0" hangingPunct="1">
        <a:defRPr sz="2400" kern="1200">
          <a:solidFill>
            <a:schemeClr val="tx1"/>
          </a:solidFill>
          <a:latin typeface="+mn-lt"/>
          <a:ea typeface="+mn-ea"/>
          <a:cs typeface="+mn-cs"/>
        </a:defRPr>
      </a:lvl5pPr>
      <a:lvl6pPr marL="3047468" algn="l" defTabSz="609491" rtl="0" eaLnBrk="1" latinLnBrk="0" hangingPunct="1">
        <a:defRPr sz="2400" kern="1200">
          <a:solidFill>
            <a:schemeClr val="tx1"/>
          </a:solidFill>
          <a:latin typeface="+mn-lt"/>
          <a:ea typeface="+mn-ea"/>
          <a:cs typeface="+mn-cs"/>
        </a:defRPr>
      </a:lvl6pPr>
      <a:lvl7pPr marL="3656959" algn="l" defTabSz="609491" rtl="0" eaLnBrk="1" latinLnBrk="0" hangingPunct="1">
        <a:defRPr sz="2400" kern="1200">
          <a:solidFill>
            <a:schemeClr val="tx1"/>
          </a:solidFill>
          <a:latin typeface="+mn-lt"/>
          <a:ea typeface="+mn-ea"/>
          <a:cs typeface="+mn-cs"/>
        </a:defRPr>
      </a:lvl7pPr>
      <a:lvl8pPr marL="4266453" algn="l" defTabSz="609491" rtl="0" eaLnBrk="1" latinLnBrk="0" hangingPunct="1">
        <a:defRPr sz="2400" kern="1200">
          <a:solidFill>
            <a:schemeClr val="tx1"/>
          </a:solidFill>
          <a:latin typeface="+mn-lt"/>
          <a:ea typeface="+mn-ea"/>
          <a:cs typeface="+mn-cs"/>
        </a:defRPr>
      </a:lvl8pPr>
      <a:lvl9pPr marL="4875947" algn="l" defTabSz="60949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D2F693-A8D4-D141-AFD5-244750CEF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964B3-50CC-EF4F-BFDA-F2121AA8D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CDF31-5621-6546-B9C5-8F331D24F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613B9B-1DC7-974C-8516-5DFCD481A028}" type="datetime1">
              <a:rPr lang="en-US" smtClean="0"/>
              <a:t>5/21/20</a:t>
            </a:fld>
            <a:endParaRPr lang="en-US"/>
          </a:p>
        </p:txBody>
      </p:sp>
      <p:sp>
        <p:nvSpPr>
          <p:cNvPr id="5" name="Footer Placeholder 4">
            <a:extLst>
              <a:ext uri="{FF2B5EF4-FFF2-40B4-BE49-F238E27FC236}">
                <a16:creationId xmlns:a16="http://schemas.microsoft.com/office/drawing/2014/main" id="{ADF2DDA9-E644-BC42-8110-B0C7FB096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86ED0A-C889-2043-A73F-5DC90A35C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1108E-B25A-6B45-905F-6B5D569C8637}" type="slidenum">
              <a:rPr lang="en-US" smtClean="0"/>
              <a:t>‹#›</a:t>
            </a:fld>
            <a:endParaRPr lang="en-US"/>
          </a:p>
        </p:txBody>
      </p:sp>
    </p:spTree>
    <p:extLst>
      <p:ext uri="{BB962C8B-B14F-4D97-AF65-F5344CB8AC3E}">
        <p14:creationId xmlns:p14="http://schemas.microsoft.com/office/powerpoint/2010/main" val="416144203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1D1DC96-2075-7847-B014-2AB1CDE2CC6A}" type="datetimeFigureOut">
              <a:rPr lang="en-US" smtClean="0"/>
              <a:t>5/21/20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495833951"/>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CreatingAccount / November 2018 / © 2018 IBM Corporation</a:t>
            </a:r>
          </a:p>
        </p:txBody>
      </p:sp>
    </p:spTree>
    <p:extLst>
      <p:ext uri="{BB962C8B-B14F-4D97-AF65-F5344CB8AC3E}">
        <p14:creationId xmlns:p14="http://schemas.microsoft.com/office/powerpoint/2010/main" val="20941278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hyperlink" Target="https://cloud.ibm.com/docs/vsi/vsi_about_transient.html#transient-virtual-servers" TargetMode="External"/><Relationship Id="rId2" Type="http://schemas.openxmlformats.org/officeDocument/2006/relationships/hyperlink" Target="https://www.ibm.com/cloud/infrastructure" TargetMode="External"/><Relationship Id="rId1" Type="http://schemas.openxmlformats.org/officeDocument/2006/relationships/slideLayout" Target="../slideLayouts/slideLayout2.xml"/><Relationship Id="rId6" Type="http://schemas.openxmlformats.org/officeDocument/2006/relationships/hyperlink" Target="https://www.ibm.com/cloud/learn/iaas-paas-saas" TargetMode="External"/><Relationship Id="rId5" Type="http://schemas.openxmlformats.org/officeDocument/2006/relationships/hyperlink" Target="https://www.ibm.com/cloud/saas" TargetMode="External"/><Relationship Id="rId4" Type="http://schemas.openxmlformats.org/officeDocument/2006/relationships/hyperlink" Target="https://www.ibm.com/cloud/learn/paa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ibm.com/cloud/learn/iaa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loud.ibm.com/docs/account?topic=account-accounts" TargetMode="External"/><Relationship Id="rId2" Type="http://schemas.openxmlformats.org/officeDocument/2006/relationships/hyperlink" Target="https://cloud.ibm.com/docs/billing-usage?topic=billing-usage-applying-promo-cod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SjuK78AuR0"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loud.ibm.com/estimator/review"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hyperlink" Target="https://www.stratoscale.com/blog/it-leadership/cloud-clouds-choose-single-multi-cloud-approach/" TargetMode="External"/><Relationship Id="rId2" Type="http://schemas.openxmlformats.org/officeDocument/2006/relationships/hyperlink" Target="https://www.ibm.com/cloud/learn/multiclou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png"/><Relationship Id="rId21" Type="http://schemas.openxmlformats.org/officeDocument/2006/relationships/image" Target="../media/image69.pn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png"/><Relationship Id="rId50" Type="http://schemas.openxmlformats.org/officeDocument/2006/relationships/image" Target="../media/image98.png"/><Relationship Id="rId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64.png"/><Relationship Id="rId29" Type="http://schemas.openxmlformats.org/officeDocument/2006/relationships/image" Target="../media/image77.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png"/><Relationship Id="rId40" Type="http://schemas.openxmlformats.org/officeDocument/2006/relationships/image" Target="../media/image88.png"/><Relationship Id="rId45" Type="http://schemas.openxmlformats.org/officeDocument/2006/relationships/image" Target="../media/image93.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49" Type="http://schemas.openxmlformats.org/officeDocument/2006/relationships/image" Target="../media/image97.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4" Type="http://schemas.openxmlformats.org/officeDocument/2006/relationships/image" Target="../media/image92.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43" Type="http://schemas.openxmlformats.org/officeDocument/2006/relationships/image" Target="../media/image91.png"/><Relationship Id="rId48" Type="http://schemas.openxmlformats.org/officeDocument/2006/relationships/image" Target="../media/image96.png"/><Relationship Id="rId8" Type="http://schemas.openxmlformats.org/officeDocument/2006/relationships/image" Target="../media/image56.png"/><Relationship Id="rId51" Type="http://schemas.openxmlformats.org/officeDocument/2006/relationships/image" Target="../media/image1.png"/><Relationship Id="rId3" Type="http://schemas.openxmlformats.org/officeDocument/2006/relationships/image" Target="../media/image51.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4.png"/><Relationship Id="rId20" Type="http://schemas.openxmlformats.org/officeDocument/2006/relationships/image" Target="../media/image68.png"/><Relationship Id="rId41" Type="http://schemas.openxmlformats.org/officeDocument/2006/relationships/image" Target="../media/image89.png"/><Relationship Id="rId1" Type="http://schemas.openxmlformats.org/officeDocument/2006/relationships/slideLayout" Target="../slideLayouts/slideLayout145.xml"/><Relationship Id="rId6"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101.png"/><Relationship Id="rId5" Type="http://schemas.openxmlformats.org/officeDocument/2006/relationships/hyperlink" Target="https://www.gartner.com/smarterwithgartner/why-organizations-choose-a-multicloud-strategy/" TargetMode="Externa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tiff"/><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10.emf"/></Relationships>
</file>

<file path=ppt/slides/_rels/slide3.xml.rels><?xml version="1.0" encoding="UTF-8" standalone="yes"?>
<Relationships xmlns="http://schemas.openxmlformats.org/package/2006/relationships"><Relationship Id="rId8" Type="http://schemas.openxmlformats.org/officeDocument/2006/relationships/hyperlink" Target="https://www.ibm.com/cloud/learn/hybrid-cloud" TargetMode="External"/><Relationship Id="rId3" Type="http://schemas.openxmlformats.org/officeDocument/2006/relationships/hyperlink" Target="https://www.ibm.com/cloud/learn/cloud-computing" TargetMode="External"/><Relationship Id="rId7" Type="http://schemas.openxmlformats.org/officeDocument/2006/relationships/hyperlink" Target="https://www.ibm.com/cloud/learn/introduction-to-private-cloud" TargetMode="External"/><Relationship Id="rId2" Type="http://schemas.openxmlformats.org/officeDocument/2006/relationships/hyperlink" Target="https://www.ibm.com/cloud/learn/public-cloud" TargetMode="External"/><Relationship Id="rId1" Type="http://schemas.openxmlformats.org/officeDocument/2006/relationships/slideLayout" Target="../slideLayouts/slideLayout2.xml"/><Relationship Id="rId6" Type="http://schemas.openxmlformats.org/officeDocument/2006/relationships/hyperlink" Target="https://www.ibm.com/cloud/learn/data-centers" TargetMode="External"/><Relationship Id="rId5" Type="http://schemas.openxmlformats.org/officeDocument/2006/relationships/hyperlink" Target="https://www.ibm.com/cloud/learn/multi-tenant" TargetMode="External"/><Relationship Id="rId4" Type="http://schemas.openxmlformats.org/officeDocument/2006/relationships/hyperlink" Target="https://www.ibm.com/cloud/learn/virtual-machin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57.xml"/><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hyperlink" Target="https://cloud.ibm.com/docs/get-support?topic=get-support-getting-customer-support#asking-a-question" TargetMode="External"/><Relationship Id="rId2" Type="http://schemas.openxmlformats.org/officeDocument/2006/relationships/hyperlink" Target="https://cloud.ibm.com/unifiedsupport/supportcenter" TargetMode="External"/><Relationship Id="rId1" Type="http://schemas.openxmlformats.org/officeDocument/2006/relationships/slideLayout" Target="../slideLayouts/slideLayout2.xml"/><Relationship Id="rId4" Type="http://schemas.openxmlformats.org/officeDocument/2006/relationships/hyperlink" Target="https://cloud.ibm.com/docs/get-support?topic=get-support-support-plans"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ibm.com/cloud/blog/what-services-can-you-expect-in-ibm-cloud-availability-zon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loud.ibm.com/docs/overview?topic=overview-locations&amp;locale=en" TargetMode="External"/><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hyperlink" Target="https://cloud.ibm.com/docs/overview?topic=overview-locations"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ibm.com/cloud/compliance/globa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ibm.com/cloud/compliance/governmen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ibm.com/cloud/compliance/industr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ibm.com/cloud/compliance/regio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jpe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8.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hyperlink" Target="https://cloud.ibm.com/docs/iam?topic=iam-cloudacces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jamesbeltonIBM/IBMCloudIAM" TargetMode="External"/><Relationship Id="rId1" Type="http://schemas.openxmlformats.org/officeDocument/2006/relationships/slideLayout" Target="../slideLayouts/slideLayout1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32.xml"/><Relationship Id="rId5" Type="http://schemas.openxmlformats.org/officeDocument/2006/relationships/image" Target="../media/image30.png"/><Relationship Id="rId4" Type="http://schemas.openxmlformats.org/officeDocument/2006/relationships/hyperlink" Target="https://www.rightscale.com/blog/cloud-industry-insights/cloud-computing-trends-2018-state-cloud-survey"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1.xml.rels><?xml version="1.0" encoding="UTF-8" standalone="yes"?>
<Relationships xmlns="http://schemas.openxmlformats.org/package/2006/relationships"><Relationship Id="rId3" Type="http://schemas.openxmlformats.org/officeDocument/2006/relationships/hyperlink" Target="http://commons.wikimedia.org/wiki/File:User_icon_2.svg" TargetMode="External"/><Relationship Id="rId2" Type="http://schemas.openxmlformats.org/officeDocument/2006/relationships/image" Target="../media/image122.png"/><Relationship Id="rId1" Type="http://schemas.openxmlformats.org/officeDocument/2006/relationships/slideLayout" Target="../slideLayouts/slideLayout161.xml"/></Relationships>
</file>

<file path=ppt/slides/_rels/slide52.xml.rels><?xml version="1.0" encoding="UTF-8" standalone="yes"?>
<Relationships xmlns="http://schemas.openxmlformats.org/package/2006/relationships"><Relationship Id="rId3" Type="http://schemas.openxmlformats.org/officeDocument/2006/relationships/hyperlink" Target="http://commons.wikimedia.org/wiki/File:User_icon_2.svg" TargetMode="External"/><Relationship Id="rId2" Type="http://schemas.openxmlformats.org/officeDocument/2006/relationships/image" Target="../media/image122.png"/><Relationship Id="rId1" Type="http://schemas.openxmlformats.org/officeDocument/2006/relationships/slideLayout" Target="../slideLayouts/slideLayout161.xml"/></Relationships>
</file>

<file path=ppt/slides/_rels/slide53.xml.rels><?xml version="1.0" encoding="UTF-8" standalone="yes"?>
<Relationships xmlns="http://schemas.openxmlformats.org/package/2006/relationships"><Relationship Id="rId3" Type="http://schemas.openxmlformats.org/officeDocument/2006/relationships/hyperlink" Target="http://commons.wikimedia.org/wiki/File:User_icon_2.svg" TargetMode="External"/><Relationship Id="rId2" Type="http://schemas.openxmlformats.org/officeDocument/2006/relationships/image" Target="../media/image122.png"/><Relationship Id="rId1" Type="http://schemas.openxmlformats.org/officeDocument/2006/relationships/slideLayout" Target="../slideLayouts/slideLayout161.xml"/></Relationships>
</file>

<file path=ppt/slides/_rels/slide54.xml.rels><?xml version="1.0" encoding="UTF-8" standalone="yes"?>
<Relationships xmlns="http://schemas.openxmlformats.org/package/2006/relationships"><Relationship Id="rId3" Type="http://schemas.openxmlformats.org/officeDocument/2006/relationships/hyperlink" Target="http://commons.wikimedia.org/wiki/File:User_icon_2.svg" TargetMode="External"/><Relationship Id="rId2" Type="http://schemas.openxmlformats.org/officeDocument/2006/relationships/image" Target="../media/image122.png"/><Relationship Id="rId1" Type="http://schemas.openxmlformats.org/officeDocument/2006/relationships/slideLayout" Target="../slideLayouts/slideLayout1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youtube.com/watch?v=w2AyDVS2SS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ibm.com/docs/overview?topic=overview-compare-infrastructure"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itjungle.com/2019/02/18/big-blue-finally-brings-ibm-i-to-its-own-public-cloud/" TargetMode="External"/><Relationship Id="rId13" Type="http://schemas.openxmlformats.org/officeDocument/2006/relationships/hyperlink" Target="https://console.bluemix.net/catalog/services/hyper-protect-crypto-services" TargetMode="External"/><Relationship Id="rId18" Type="http://schemas.openxmlformats.org/officeDocument/2006/relationships/hyperlink" Target="https://youtu.be/L0h3bewzR8s" TargetMode="External"/><Relationship Id="rId3" Type="http://schemas.openxmlformats.org/officeDocument/2006/relationships/hyperlink" Target="https://www.ibm.com/case-studies/the-weather-company-hybrid-cloud-kubernetes" TargetMode="External"/><Relationship Id="rId21" Type="http://schemas.openxmlformats.org/officeDocument/2006/relationships/hyperlink" Target="https://www.ibm.com/cloud" TargetMode="External"/><Relationship Id="rId7" Type="http://schemas.openxmlformats.org/officeDocument/2006/relationships/hyperlink" Target="https://www.linkedin.com/pulse/who-says-you-cant-teach-old-dog-new-tricks-bill-griffith/" TargetMode="External"/><Relationship Id="rId12" Type="http://schemas.openxmlformats.org/officeDocument/2006/relationships/hyperlink" Target="https://asperasoft.com/performance-calculator/" TargetMode="External"/><Relationship Id="rId17" Type="http://schemas.openxmlformats.org/officeDocument/2006/relationships/hyperlink" Target="https://www.ibm.com/cloud/data-shield" TargetMode="External"/><Relationship Id="rId2" Type="http://schemas.openxmlformats.org/officeDocument/2006/relationships/notesSlide" Target="../notesSlides/notesSlide3.xml"/><Relationship Id="rId16" Type="http://schemas.openxmlformats.org/officeDocument/2006/relationships/hyperlink" Target="https://console.bluemix.net/docs/services/vmwaresolutions/services/htcc_considerations.html#hytrust-cloudcontrol-on-ibm-cloud-overview" TargetMode="External"/><Relationship Id="rId20"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hyperlink" Target="https://www.youtube.com/watch?v=voN9iBFs5gk" TargetMode="External"/><Relationship Id="rId11" Type="http://schemas.openxmlformats.org/officeDocument/2006/relationships/hyperlink" Target="https://www.ibm.com/cloud-computing/bluemix/pricing-object-storage" TargetMode="External"/><Relationship Id="rId5" Type="http://schemas.openxmlformats.org/officeDocument/2006/relationships/hyperlink" Target="https://www.ibm.com/cloud/bandwidth" TargetMode="External"/><Relationship Id="rId15" Type="http://schemas.openxmlformats.org/officeDocument/2006/relationships/hyperlink" Target="https://www.ibm.com/us-en/marketplace/secure-service-container" TargetMode="External"/><Relationship Id="rId10" Type="http://schemas.openxmlformats.org/officeDocument/2006/relationships/hyperlink" Target="http://www-01.ibm.com/common/ssi/printableversion.wss?docURL=/common/ssi/rep_ca/1/897/ENUS216-471/index.html" TargetMode="External"/><Relationship Id="rId19" Type="http://schemas.openxmlformats.org/officeDocument/2006/relationships/hyperlink" Target="https://www.ibm.com/cloud/openshift" TargetMode="External"/><Relationship Id="rId4" Type="http://schemas.openxmlformats.org/officeDocument/2006/relationships/hyperlink" Target="https://cloudharmony.com/speedtest#latency-for-aws-softlayer-google-and-azure" TargetMode="External"/><Relationship Id="rId9" Type="http://schemas.openxmlformats.org/officeDocument/2006/relationships/hyperlink" Target="https://cloud.ibm.com/docs/overview?topic=overview-slas" TargetMode="External"/><Relationship Id="rId14" Type="http://schemas.openxmlformats.org/officeDocument/2006/relationships/hyperlink" Target="https://www.youtube.com/watch?v=GOV8SAoMZV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hyperlink" Target="https://www.ibm.com/case-studies/the-weather-company-hybrid-cloud-kubernet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5600" y="8278621"/>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Arial" charset="0"/>
              <a:cs typeface="Arial"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Designed for your data.</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AI Ready.</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Secure to the Core.</a:t>
            </a:r>
          </a:p>
        </p:txBody>
      </p:sp>
      <p:pic>
        <p:nvPicPr>
          <p:cNvPr id="6" name="Picture 5"/>
          <p:cNvPicPr>
            <a:picLocks noChangeAspect="1"/>
          </p:cNvPicPr>
          <p:nvPr/>
        </p:nvPicPr>
        <p:blipFill>
          <a:blip r:embed="rId2"/>
          <a:stretch>
            <a:fillRect/>
          </a:stretch>
        </p:blipFill>
        <p:spPr>
          <a:xfrm>
            <a:off x="7409021" y="2255436"/>
            <a:ext cx="4018600" cy="3558880"/>
          </a:xfrm>
          <a:prstGeom prst="rect">
            <a:avLst/>
          </a:prstGeom>
        </p:spPr>
      </p:pic>
      <p:sp>
        <p:nvSpPr>
          <p:cNvPr id="16" name="Rectangle 15"/>
          <p:cNvSpPr/>
          <p:nvPr/>
        </p:nvSpPr>
        <p:spPr>
          <a:xfrm>
            <a:off x="230293" y="316541"/>
            <a:ext cx="1161150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Certification Prep Course - Foundations of IBM Cloud V2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Exam C1000-083</a:t>
            </a:r>
          </a:p>
        </p:txBody>
      </p:sp>
      <p:sp>
        <p:nvSpPr>
          <p:cNvPr id="2" name="Rectangle 1">
            <a:extLst>
              <a:ext uri="{FF2B5EF4-FFF2-40B4-BE49-F238E27FC236}">
                <a16:creationId xmlns:a16="http://schemas.microsoft.com/office/drawing/2014/main" id="{7EF4BF33-F2F9-8848-A621-832A5E4BD5EE}"/>
              </a:ext>
            </a:extLst>
          </p:cNvPr>
          <p:cNvSpPr/>
          <p:nvPr/>
        </p:nvSpPr>
        <p:spPr>
          <a:xfrm>
            <a:off x="7616164" y="5897745"/>
            <a:ext cx="422563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Hybrid, multi-cloud by design.</a:t>
            </a:r>
          </a:p>
        </p:txBody>
      </p:sp>
      <p:sp>
        <p:nvSpPr>
          <p:cNvPr id="4" name="Rectangle 3">
            <a:extLst>
              <a:ext uri="{FF2B5EF4-FFF2-40B4-BE49-F238E27FC236}">
                <a16:creationId xmlns:a16="http://schemas.microsoft.com/office/drawing/2014/main" id="{7480C03F-354A-364D-88F0-B753D2235E46}"/>
              </a:ext>
            </a:extLst>
          </p:cNvPr>
          <p:cNvSpPr/>
          <p:nvPr/>
        </p:nvSpPr>
        <p:spPr>
          <a:xfrm>
            <a:off x="350200" y="1691349"/>
            <a:ext cx="6096000" cy="255454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Section 1 -  IBM Cloud Overview </a:t>
            </a: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F29DA39-B554-AE44-9B30-504D3EDD8E5F}"/>
              </a:ext>
            </a:extLst>
          </p:cNvPr>
          <p:cNvSpPr/>
          <p:nvPr/>
        </p:nvSpPr>
        <p:spPr>
          <a:xfrm>
            <a:off x="8678375" y="4867811"/>
            <a:ext cx="14798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spTree>
    <p:extLst>
      <p:ext uri="{BB962C8B-B14F-4D97-AF65-F5344CB8AC3E}">
        <p14:creationId xmlns:p14="http://schemas.microsoft.com/office/powerpoint/2010/main" val="275705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94270E4B-5F4E-0646-97E5-4A1CAA520311}"/>
              </a:ext>
            </a:extLst>
          </p:cNvPr>
          <p:cNvGrpSpPr>
            <a:grpSpLocks noChangeAspect="1"/>
          </p:cNvGrpSpPr>
          <p:nvPr/>
        </p:nvGrpSpPr>
        <p:grpSpPr>
          <a:xfrm>
            <a:off x="1384540" y="6039224"/>
            <a:ext cx="9554591" cy="689756"/>
            <a:chOff x="1539135" y="4203324"/>
            <a:chExt cx="6174731" cy="477588"/>
          </a:xfrm>
        </p:grpSpPr>
        <p:pic>
          <p:nvPicPr>
            <p:cNvPr id="56" name="Picture 55">
              <a:extLst>
                <a:ext uri="{FF2B5EF4-FFF2-40B4-BE49-F238E27FC236}">
                  <a16:creationId xmlns:a16="http://schemas.microsoft.com/office/drawing/2014/main" id="{DC45ECB4-DA1A-0B41-9F6E-495FBCE287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5370" y="4221926"/>
              <a:ext cx="416536" cy="427715"/>
            </a:xfrm>
            <a:prstGeom prst="rect">
              <a:avLst/>
            </a:prstGeom>
          </p:spPr>
        </p:pic>
        <p:pic>
          <p:nvPicPr>
            <p:cNvPr id="57" name="Picture 56">
              <a:extLst>
                <a:ext uri="{FF2B5EF4-FFF2-40B4-BE49-F238E27FC236}">
                  <a16:creationId xmlns:a16="http://schemas.microsoft.com/office/drawing/2014/main" id="{591297D9-9B1D-EE44-8609-1545E8147B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7480" y="4274487"/>
              <a:ext cx="494609" cy="274756"/>
            </a:xfrm>
            <a:prstGeom prst="rect">
              <a:avLst/>
            </a:prstGeom>
          </p:spPr>
        </p:pic>
        <p:grpSp>
          <p:nvGrpSpPr>
            <p:cNvPr id="58" name="Group 57">
              <a:extLst>
                <a:ext uri="{FF2B5EF4-FFF2-40B4-BE49-F238E27FC236}">
                  <a16:creationId xmlns:a16="http://schemas.microsoft.com/office/drawing/2014/main" id="{5DFE2ECC-C9FB-BC4F-934E-4602B7DBB5FF}"/>
                </a:ext>
              </a:extLst>
            </p:cNvPr>
            <p:cNvGrpSpPr/>
            <p:nvPr/>
          </p:nvGrpSpPr>
          <p:grpSpPr>
            <a:xfrm>
              <a:off x="1539135" y="4231761"/>
              <a:ext cx="889534" cy="430223"/>
              <a:chOff x="2206106" y="4187414"/>
              <a:chExt cx="908484" cy="444450"/>
            </a:xfrm>
          </p:grpSpPr>
          <p:pic>
            <p:nvPicPr>
              <p:cNvPr id="75" name="Picture 74">
                <a:extLst>
                  <a:ext uri="{FF2B5EF4-FFF2-40B4-BE49-F238E27FC236}">
                    <a16:creationId xmlns:a16="http://schemas.microsoft.com/office/drawing/2014/main" id="{A991E3B0-E387-134D-AF9F-0E7C1FD9E0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b="-11523"/>
              <a:stretch/>
            </p:blipFill>
            <p:spPr>
              <a:xfrm>
                <a:off x="2495574" y="4187414"/>
                <a:ext cx="341371" cy="315623"/>
              </a:xfrm>
              <a:prstGeom prst="rect">
                <a:avLst/>
              </a:prstGeom>
            </p:spPr>
          </p:pic>
          <p:sp>
            <p:nvSpPr>
              <p:cNvPr id="76" name="TextBox 75">
                <a:extLst>
                  <a:ext uri="{FF2B5EF4-FFF2-40B4-BE49-F238E27FC236}">
                    <a16:creationId xmlns:a16="http://schemas.microsoft.com/office/drawing/2014/main" id="{A0E914D7-CF2D-FD4C-9DA9-D1801AD712BF}"/>
                  </a:ext>
                </a:extLst>
              </p:cNvPr>
              <p:cNvSpPr txBox="1"/>
              <p:nvPr/>
            </p:nvSpPr>
            <p:spPr>
              <a:xfrm>
                <a:off x="2206106" y="4463126"/>
                <a:ext cx="908484" cy="168738"/>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charset="0"/>
                    <a:ea typeface="ＭＳ Ｐゴシック" charset="0"/>
                    <a:cs typeface="+mn-cs"/>
                  </a:rPr>
                  <a:t>IBM </a:t>
                </a:r>
                <a:r>
                  <a:rPr kumimoji="0" lang="en-US" sz="933" b="1" i="0" u="none" strike="noStrike" kern="1200" cap="none" spc="0" normalizeH="0" baseline="0" noProof="0" dirty="0">
                    <a:ln>
                      <a:noFill/>
                    </a:ln>
                    <a:solidFill>
                      <a:srgbClr val="FFFFFF"/>
                    </a:solidFill>
                    <a:effectLst/>
                    <a:uLnTx/>
                    <a:uFillTx/>
                    <a:latin typeface="Arial" charset="0"/>
                    <a:ea typeface="ＭＳ Ｐゴシック" charset="0"/>
                    <a:cs typeface="+mn-cs"/>
                  </a:rPr>
                  <a:t>Cloud</a:t>
                </a:r>
              </a:p>
            </p:txBody>
          </p:sp>
        </p:grpSp>
        <p:grpSp>
          <p:nvGrpSpPr>
            <p:cNvPr id="65" name="Group 64">
              <a:extLst>
                <a:ext uri="{FF2B5EF4-FFF2-40B4-BE49-F238E27FC236}">
                  <a16:creationId xmlns:a16="http://schemas.microsoft.com/office/drawing/2014/main" id="{E7F87AEF-5896-5D46-97E9-ED137368778E}"/>
                </a:ext>
              </a:extLst>
            </p:cNvPr>
            <p:cNvGrpSpPr/>
            <p:nvPr/>
          </p:nvGrpSpPr>
          <p:grpSpPr>
            <a:xfrm>
              <a:off x="6716566" y="4238627"/>
              <a:ext cx="997300" cy="436521"/>
              <a:chOff x="7354070" y="4209615"/>
              <a:chExt cx="1018546" cy="450957"/>
            </a:xfrm>
          </p:grpSpPr>
          <p:pic>
            <p:nvPicPr>
              <p:cNvPr id="73" name="Picture 2" descr="Image result for ibm z icon">
                <a:extLst>
                  <a:ext uri="{FF2B5EF4-FFF2-40B4-BE49-F238E27FC236}">
                    <a16:creationId xmlns:a16="http://schemas.microsoft.com/office/drawing/2014/main" id="{939F883B-BD62-4A4D-A1F1-367CB04DE16A}"/>
                  </a:ext>
                </a:extLst>
              </p:cNvPr>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59527" y="4209615"/>
                <a:ext cx="295991" cy="29599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D2459EF-0960-8C47-9014-11A41DDE893F}"/>
                  </a:ext>
                </a:extLst>
              </p:cNvPr>
              <p:cNvSpPr txBox="1"/>
              <p:nvPr/>
            </p:nvSpPr>
            <p:spPr>
              <a:xfrm>
                <a:off x="7354070" y="4491834"/>
                <a:ext cx="1018546" cy="168738"/>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dirty="0">
                    <a:ln>
                      <a:noFill/>
                    </a:ln>
                    <a:solidFill>
                      <a:srgbClr val="EEEEEE"/>
                    </a:solidFill>
                    <a:effectLst/>
                    <a:uLnTx/>
                    <a:uFillTx/>
                    <a:latin typeface="Arial" charset="0"/>
                    <a:ea typeface="ＭＳ Ｐゴシック" charset="0"/>
                    <a:cs typeface="+mn-cs"/>
                  </a:rPr>
                  <a:t>Systems (x86, Power, Z)</a:t>
                </a:r>
              </a:p>
            </p:txBody>
          </p:sp>
        </p:grpSp>
        <p:grpSp>
          <p:nvGrpSpPr>
            <p:cNvPr id="66" name="Group 65">
              <a:extLst>
                <a:ext uri="{FF2B5EF4-FFF2-40B4-BE49-F238E27FC236}">
                  <a16:creationId xmlns:a16="http://schemas.microsoft.com/office/drawing/2014/main" id="{93373C4B-A707-A949-B15D-6F4B1CEE3DE2}"/>
                </a:ext>
              </a:extLst>
            </p:cNvPr>
            <p:cNvGrpSpPr/>
            <p:nvPr/>
          </p:nvGrpSpPr>
          <p:grpSpPr>
            <a:xfrm>
              <a:off x="5160631" y="4203324"/>
              <a:ext cx="889534" cy="477588"/>
              <a:chOff x="5803662" y="4129970"/>
              <a:chExt cx="908484" cy="493382"/>
            </a:xfrm>
          </p:grpSpPr>
          <p:pic>
            <p:nvPicPr>
              <p:cNvPr id="71" name="Picture 70">
                <a:extLst>
                  <a:ext uri="{FF2B5EF4-FFF2-40B4-BE49-F238E27FC236}">
                    <a16:creationId xmlns:a16="http://schemas.microsoft.com/office/drawing/2014/main" id="{4F736120-AC90-4242-B271-246CD4FFCF05}"/>
                  </a:ext>
                </a:extLst>
              </p:cNvPr>
              <p:cNvPicPr>
                <a:picLocks noChangeAspect="1"/>
              </p:cNvPicPr>
              <p:nvPr/>
            </p:nvPicPr>
            <p:blipFill>
              <a:blip r:embed="rId7"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6053746" y="4129970"/>
                <a:ext cx="394712" cy="394712"/>
              </a:xfrm>
              <a:prstGeom prst="rect">
                <a:avLst/>
              </a:prstGeom>
            </p:spPr>
          </p:pic>
          <p:sp>
            <p:nvSpPr>
              <p:cNvPr id="72" name="TextBox 71">
                <a:extLst>
                  <a:ext uri="{FF2B5EF4-FFF2-40B4-BE49-F238E27FC236}">
                    <a16:creationId xmlns:a16="http://schemas.microsoft.com/office/drawing/2014/main" id="{5F33BFAF-F219-304C-A155-1D308E8398B3}"/>
                  </a:ext>
                </a:extLst>
              </p:cNvPr>
              <p:cNvSpPr txBox="1"/>
              <p:nvPr/>
            </p:nvSpPr>
            <p:spPr>
              <a:xfrm>
                <a:off x="5803662" y="4454614"/>
                <a:ext cx="908484" cy="168738"/>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dirty="0">
                    <a:ln>
                      <a:noFill/>
                    </a:ln>
                    <a:solidFill>
                      <a:srgbClr val="EEEEEE"/>
                    </a:solidFill>
                    <a:effectLst/>
                    <a:uLnTx/>
                    <a:uFillTx/>
                    <a:latin typeface="Arial" charset="0"/>
                    <a:ea typeface="ＭＳ Ｐゴシック" charset="0"/>
                    <a:cs typeface="+mn-cs"/>
                  </a:rPr>
                  <a:t>Edge</a:t>
                </a:r>
              </a:p>
            </p:txBody>
          </p:sp>
        </p:grpSp>
        <p:grpSp>
          <p:nvGrpSpPr>
            <p:cNvPr id="67" name="Group 66">
              <a:extLst>
                <a:ext uri="{FF2B5EF4-FFF2-40B4-BE49-F238E27FC236}">
                  <a16:creationId xmlns:a16="http://schemas.microsoft.com/office/drawing/2014/main" id="{F5CD22C8-6BA8-5C44-8135-6D664102013D}"/>
                </a:ext>
              </a:extLst>
            </p:cNvPr>
            <p:cNvGrpSpPr/>
            <p:nvPr/>
          </p:nvGrpSpPr>
          <p:grpSpPr>
            <a:xfrm>
              <a:off x="5929513" y="4238631"/>
              <a:ext cx="889534" cy="439092"/>
              <a:chOff x="6592300" y="4221424"/>
              <a:chExt cx="908484" cy="453613"/>
            </a:xfrm>
          </p:grpSpPr>
          <p:sp>
            <p:nvSpPr>
              <p:cNvPr id="69" name="TextBox 68">
                <a:extLst>
                  <a:ext uri="{FF2B5EF4-FFF2-40B4-BE49-F238E27FC236}">
                    <a16:creationId xmlns:a16="http://schemas.microsoft.com/office/drawing/2014/main" id="{67EB0304-AD58-F74E-9992-0145C8DD812C}"/>
                  </a:ext>
                </a:extLst>
              </p:cNvPr>
              <p:cNvSpPr txBox="1"/>
              <p:nvPr/>
            </p:nvSpPr>
            <p:spPr>
              <a:xfrm>
                <a:off x="6592300" y="4506299"/>
                <a:ext cx="908484" cy="168738"/>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dirty="0">
                    <a:ln>
                      <a:noFill/>
                    </a:ln>
                    <a:solidFill>
                      <a:srgbClr val="EEEEEE"/>
                    </a:solidFill>
                    <a:effectLst/>
                    <a:uLnTx/>
                    <a:uFillTx/>
                    <a:latin typeface="Arial" charset="0"/>
                    <a:ea typeface="ＭＳ Ｐゴシック" charset="0"/>
                    <a:cs typeface="+mn-cs"/>
                  </a:rPr>
                  <a:t>Private Cloud</a:t>
                </a:r>
                <a:endParaRPr kumimoji="0" lang="en-US" sz="1067" b="0" i="0" u="none" strike="noStrike" kern="1200" cap="none" spc="0" normalizeH="0" baseline="0" noProof="0" dirty="0">
                  <a:ln>
                    <a:noFill/>
                  </a:ln>
                  <a:solidFill>
                    <a:srgbClr val="EEEEEE"/>
                  </a:solidFill>
                  <a:effectLst/>
                  <a:uLnTx/>
                  <a:uFillTx/>
                  <a:latin typeface="Arial" charset="0"/>
                  <a:ea typeface="ＭＳ Ｐゴシック" charset="0"/>
                  <a:cs typeface="+mn-cs"/>
                </a:endParaRPr>
              </a:p>
            </p:txBody>
          </p:sp>
          <p:pic>
            <p:nvPicPr>
              <p:cNvPr id="70" name="Picture 69">
                <a:extLst>
                  <a:ext uri="{FF2B5EF4-FFF2-40B4-BE49-F238E27FC236}">
                    <a16:creationId xmlns:a16="http://schemas.microsoft.com/office/drawing/2014/main" id="{37949323-771F-D74A-875F-F634FD5066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b="-11523"/>
              <a:stretch/>
            </p:blipFill>
            <p:spPr>
              <a:xfrm>
                <a:off x="6876811" y="4221424"/>
                <a:ext cx="341371" cy="315623"/>
              </a:xfrm>
              <a:prstGeom prst="rect">
                <a:avLst/>
              </a:prstGeom>
            </p:spPr>
          </p:pic>
        </p:grpSp>
        <p:pic>
          <p:nvPicPr>
            <p:cNvPr id="68" name="Picture 67">
              <a:extLst>
                <a:ext uri="{FF2B5EF4-FFF2-40B4-BE49-F238E27FC236}">
                  <a16:creationId xmlns:a16="http://schemas.microsoft.com/office/drawing/2014/main" id="{138CC5B9-4BD1-AF4C-A84E-DE210547C5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05377" y="4277527"/>
              <a:ext cx="440777" cy="350287"/>
            </a:xfrm>
            <a:prstGeom prst="rect">
              <a:avLst/>
            </a:prstGeom>
          </p:spPr>
        </p:pic>
      </p:grpSp>
      <p:sp>
        <p:nvSpPr>
          <p:cNvPr id="4" name="Content Placeholder 3">
            <a:extLst>
              <a:ext uri="{FF2B5EF4-FFF2-40B4-BE49-F238E27FC236}">
                <a16:creationId xmlns:a16="http://schemas.microsoft.com/office/drawing/2014/main" id="{FA3A7016-E5D2-2144-BE8D-BFD21E6BCB68}"/>
              </a:ext>
            </a:extLst>
          </p:cNvPr>
          <p:cNvSpPr txBox="1">
            <a:spLocks/>
          </p:cNvSpPr>
          <p:nvPr/>
        </p:nvSpPr>
        <p:spPr>
          <a:xfrm>
            <a:off x="1053614" y="2914363"/>
            <a:ext cx="10098048" cy="2985308"/>
          </a:xfrm>
          <a:prstGeom prst="rect">
            <a:avLst/>
          </a:prstGeom>
          <a:noFill/>
          <a:ln>
            <a:solidFill>
              <a:schemeClr val="bg2"/>
            </a:solidFill>
            <a:prstDash val="sysDot"/>
          </a:ln>
        </p:spPr>
        <p:txBody>
          <a:bodyPr vert="horz" lIns="243840" tIns="121920" rIns="243840" bIns="12192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a:p>
            <a:pPr marL="0" marR="0" lvl="0" indent="0" algn="ctr" defTabSz="457171"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dirty="0">
              <a:ln>
                <a:noFill/>
              </a:ln>
              <a:solidFill>
                <a:srgbClr val="EAEAEA">
                  <a:lumMod val="85000"/>
                </a:srgbClr>
              </a:solidFill>
              <a:effectLst/>
              <a:uLnTx/>
              <a:uFillTx/>
              <a:latin typeface="IBM Plex Sans" panose="020B0503050203000203" pitchFamily="34" charset="0"/>
              <a:cs typeface="Arial" charset="0"/>
            </a:endParaRPr>
          </a:p>
        </p:txBody>
      </p:sp>
      <p:sp>
        <p:nvSpPr>
          <p:cNvPr id="13" name="Content Placeholder 3">
            <a:extLst>
              <a:ext uri="{FF2B5EF4-FFF2-40B4-BE49-F238E27FC236}">
                <a16:creationId xmlns:a16="http://schemas.microsoft.com/office/drawing/2014/main" id="{BB577515-9598-6B4F-80DA-C68766B4125A}"/>
              </a:ext>
            </a:extLst>
          </p:cNvPr>
          <p:cNvSpPr txBox="1">
            <a:spLocks/>
          </p:cNvSpPr>
          <p:nvPr/>
        </p:nvSpPr>
        <p:spPr>
          <a:xfrm>
            <a:off x="1147858" y="2109876"/>
            <a:ext cx="2286000" cy="644723"/>
          </a:xfrm>
          <a:prstGeom prst="rect">
            <a:avLst/>
          </a:prstGeom>
          <a:solidFill>
            <a:schemeClr val="tx1">
              <a:lumMod val="65000"/>
              <a:lumOff val="35000"/>
            </a:schemeClr>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Cloud</a:t>
            </a:r>
          </a:p>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Strategy</a:t>
            </a:r>
          </a:p>
        </p:txBody>
      </p:sp>
      <p:sp>
        <p:nvSpPr>
          <p:cNvPr id="14" name="Content Placeholder 3">
            <a:extLst>
              <a:ext uri="{FF2B5EF4-FFF2-40B4-BE49-F238E27FC236}">
                <a16:creationId xmlns:a16="http://schemas.microsoft.com/office/drawing/2014/main" id="{65C85C90-54F3-1A4D-8C44-904EB53A9B16}"/>
              </a:ext>
            </a:extLst>
          </p:cNvPr>
          <p:cNvSpPr txBox="1">
            <a:spLocks/>
          </p:cNvSpPr>
          <p:nvPr/>
        </p:nvSpPr>
        <p:spPr>
          <a:xfrm>
            <a:off x="3705641" y="2109876"/>
            <a:ext cx="2286000" cy="644723"/>
          </a:xfrm>
          <a:prstGeom prst="rect">
            <a:avLst/>
          </a:prstGeom>
          <a:solidFill>
            <a:schemeClr val="tx1">
              <a:lumMod val="65000"/>
              <a:lumOff val="35000"/>
            </a:schemeClr>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Cloud</a:t>
            </a:r>
          </a:p>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Migration</a:t>
            </a:r>
          </a:p>
        </p:txBody>
      </p:sp>
      <p:sp>
        <p:nvSpPr>
          <p:cNvPr id="15" name="Content Placeholder 3">
            <a:extLst>
              <a:ext uri="{FF2B5EF4-FFF2-40B4-BE49-F238E27FC236}">
                <a16:creationId xmlns:a16="http://schemas.microsoft.com/office/drawing/2014/main" id="{140CC432-B1F8-D04A-8819-B3122FD3ADA1}"/>
              </a:ext>
            </a:extLst>
          </p:cNvPr>
          <p:cNvSpPr txBox="1">
            <a:spLocks/>
          </p:cNvSpPr>
          <p:nvPr/>
        </p:nvSpPr>
        <p:spPr>
          <a:xfrm>
            <a:off x="6251229" y="2109876"/>
            <a:ext cx="2286000" cy="644723"/>
          </a:xfrm>
          <a:prstGeom prst="rect">
            <a:avLst/>
          </a:prstGeom>
          <a:solidFill>
            <a:schemeClr val="tx1">
              <a:lumMod val="65000"/>
              <a:lumOff val="35000"/>
            </a:schemeClr>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Cloud </a:t>
            </a:r>
          </a:p>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Development</a:t>
            </a:r>
          </a:p>
        </p:txBody>
      </p:sp>
      <p:sp>
        <p:nvSpPr>
          <p:cNvPr id="16" name="Content Placeholder 3">
            <a:extLst>
              <a:ext uri="{FF2B5EF4-FFF2-40B4-BE49-F238E27FC236}">
                <a16:creationId xmlns:a16="http://schemas.microsoft.com/office/drawing/2014/main" id="{0103ED3D-6E6D-1541-95CB-0A09A2A29241}"/>
              </a:ext>
            </a:extLst>
          </p:cNvPr>
          <p:cNvSpPr txBox="1">
            <a:spLocks/>
          </p:cNvSpPr>
          <p:nvPr/>
        </p:nvSpPr>
        <p:spPr>
          <a:xfrm>
            <a:off x="8784625" y="2109876"/>
            <a:ext cx="2286000" cy="644723"/>
          </a:xfrm>
          <a:prstGeom prst="rect">
            <a:avLst/>
          </a:prstGeom>
          <a:solidFill>
            <a:schemeClr val="tx1">
              <a:lumMod val="65000"/>
              <a:lumOff val="35000"/>
            </a:schemeClr>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Cloud</a:t>
            </a:r>
          </a:p>
          <a:p>
            <a:pPr marL="0" marR="0" lvl="0" indent="0" algn="ctr" defTabSz="914340"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Management</a:t>
            </a:r>
          </a:p>
        </p:txBody>
      </p:sp>
      <p:sp>
        <p:nvSpPr>
          <p:cNvPr id="38" name="Rectangle 37">
            <a:extLst>
              <a:ext uri="{FF2B5EF4-FFF2-40B4-BE49-F238E27FC236}">
                <a16:creationId xmlns:a16="http://schemas.microsoft.com/office/drawing/2014/main" id="{096EA4B2-516D-534E-8175-7858882D3702}"/>
              </a:ext>
            </a:extLst>
          </p:cNvPr>
          <p:cNvSpPr/>
          <p:nvPr/>
        </p:nvSpPr>
        <p:spPr bwMode="auto">
          <a:xfrm>
            <a:off x="1150283" y="4379092"/>
            <a:ext cx="9933985" cy="1468923"/>
          </a:xfrm>
          <a:prstGeom prst="rect">
            <a:avLst/>
          </a:prstGeom>
          <a:solidFill>
            <a:srgbClr val="EE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ctr" anchorCtr="0" compatLnSpc="1">
            <a:prstTxWarp prst="textNoShape">
              <a:avLst/>
            </a:prstTxWarp>
          </a:bodyPr>
          <a:lstStyle/>
          <a:p>
            <a:pPr marL="0" marR="0" lvl="0" indent="0" algn="ctr" defTabSz="121944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Regular"/>
              <a:ea typeface="+mn-ea"/>
              <a:cs typeface="+mn-cs"/>
            </a:endParaRPr>
          </a:p>
          <a:p>
            <a:pPr marL="0" marR="0" lvl="0" indent="0" algn="ctr" defTabSz="121944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Regular"/>
              <a:ea typeface="+mn-ea"/>
              <a:cs typeface="+mn-cs"/>
            </a:endParaRPr>
          </a:p>
          <a:p>
            <a:pPr marL="0" marR="0" lvl="0" indent="0" algn="ctr" defTabSz="1219447"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Regular"/>
              <a:ea typeface="+mn-ea"/>
              <a:cs typeface="+mn-cs"/>
            </a:endParaRPr>
          </a:p>
        </p:txBody>
      </p:sp>
      <p:sp>
        <p:nvSpPr>
          <p:cNvPr id="44" name="Rectangle 43">
            <a:extLst>
              <a:ext uri="{FF2B5EF4-FFF2-40B4-BE49-F238E27FC236}">
                <a16:creationId xmlns:a16="http://schemas.microsoft.com/office/drawing/2014/main" id="{5B286F65-056C-8A4F-A6DB-EB317D131266}"/>
              </a:ext>
            </a:extLst>
          </p:cNvPr>
          <p:cNvSpPr/>
          <p:nvPr/>
        </p:nvSpPr>
        <p:spPr>
          <a:xfrm>
            <a:off x="1154666" y="3631439"/>
            <a:ext cx="2279192" cy="662157"/>
          </a:xfrm>
          <a:prstGeom prst="rect">
            <a:avLst/>
          </a:prstGeom>
          <a:solidFill>
            <a:schemeClr val="accent1"/>
          </a:solidFill>
          <a:ln w="25400" cap="flat" cmpd="sng" algn="ctr">
            <a:noFill/>
            <a:prstDash val="solid"/>
          </a:ln>
          <a:effectLst/>
        </p:spPr>
        <p:txBody>
          <a:bodyPr lIns="60960" tIns="0" rIns="60960" bIns="0" rtlCol="0" anchor="ctr" anchorCtr="0"/>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IBM </a:t>
            </a: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Software</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endParaRPr>
          </a:p>
        </p:txBody>
      </p:sp>
      <p:sp>
        <p:nvSpPr>
          <p:cNvPr id="46" name="Rectangle 45">
            <a:extLst>
              <a:ext uri="{FF2B5EF4-FFF2-40B4-BE49-F238E27FC236}">
                <a16:creationId xmlns:a16="http://schemas.microsoft.com/office/drawing/2014/main" id="{426A3525-28FE-4448-836E-623B8FADE329}"/>
              </a:ext>
            </a:extLst>
          </p:cNvPr>
          <p:cNvSpPr/>
          <p:nvPr/>
        </p:nvSpPr>
        <p:spPr>
          <a:xfrm>
            <a:off x="3705642" y="3632591"/>
            <a:ext cx="2286000" cy="662157"/>
          </a:xfrm>
          <a:prstGeom prst="rect">
            <a:avLst/>
          </a:prstGeom>
          <a:solidFill>
            <a:schemeClr val="accent1"/>
          </a:solidFill>
          <a:ln w="25400" cap="flat" cmpd="sng" algn="ctr">
            <a:noFill/>
            <a:prstDash val="solid"/>
          </a:ln>
          <a:effectLst/>
        </p:spPr>
        <p:txBody>
          <a:bodyPr lIns="60960" tIns="0" rIns="60960" bIns="0" rtlCol="0" anchor="ctr" anchorCtr="0"/>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Red Hat</a:t>
            </a: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 Software</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endParaRPr>
          </a:p>
        </p:txBody>
      </p:sp>
      <p:sp>
        <p:nvSpPr>
          <p:cNvPr id="47" name="Rectangle 46">
            <a:extLst>
              <a:ext uri="{FF2B5EF4-FFF2-40B4-BE49-F238E27FC236}">
                <a16:creationId xmlns:a16="http://schemas.microsoft.com/office/drawing/2014/main" id="{46E16920-A613-BD4A-A3DE-9D48AAC9AF98}"/>
              </a:ext>
            </a:extLst>
          </p:cNvPr>
          <p:cNvSpPr/>
          <p:nvPr/>
        </p:nvSpPr>
        <p:spPr>
          <a:xfrm>
            <a:off x="6251229" y="3631439"/>
            <a:ext cx="2286000" cy="662157"/>
          </a:xfrm>
          <a:prstGeom prst="rect">
            <a:avLst/>
          </a:prstGeom>
          <a:solidFill>
            <a:schemeClr val="accent1"/>
          </a:solidFill>
          <a:ln w="25400" cap="flat" cmpd="sng" algn="ctr">
            <a:noFill/>
            <a:prstDash val="solid"/>
          </a:ln>
          <a:effectLst/>
        </p:spPr>
        <p:txBody>
          <a:bodyPr lIns="60960" tIns="0" rIns="60960" bIns="0" rtlCol="0" anchor="ctr" anchorCtr="0"/>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Open Source</a:t>
            </a: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 Software</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endParaRPr>
          </a:p>
        </p:txBody>
      </p:sp>
      <p:pic>
        <p:nvPicPr>
          <p:cNvPr id="9" name="Picture 8">
            <a:extLst>
              <a:ext uri="{FF2B5EF4-FFF2-40B4-BE49-F238E27FC236}">
                <a16:creationId xmlns:a16="http://schemas.microsoft.com/office/drawing/2014/main" id="{50918A09-48AA-0A45-A489-17FB2FA08F5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697253" y="5172910"/>
            <a:ext cx="848612" cy="601493"/>
          </a:xfrm>
          <a:prstGeom prst="roundRect">
            <a:avLst/>
          </a:prstGeom>
        </p:spPr>
      </p:pic>
      <p:sp>
        <p:nvSpPr>
          <p:cNvPr id="43" name="Rectangle 42">
            <a:extLst>
              <a:ext uri="{FF2B5EF4-FFF2-40B4-BE49-F238E27FC236}">
                <a16:creationId xmlns:a16="http://schemas.microsoft.com/office/drawing/2014/main" id="{4E0CB0AC-A25A-F241-B0CA-6922C45988B4}"/>
              </a:ext>
            </a:extLst>
          </p:cNvPr>
          <p:cNvSpPr/>
          <p:nvPr/>
        </p:nvSpPr>
        <p:spPr>
          <a:xfrm>
            <a:off x="1154666" y="2985975"/>
            <a:ext cx="9933787" cy="571601"/>
          </a:xfrm>
          <a:prstGeom prst="rect">
            <a:avLst/>
          </a:prstGeom>
          <a:solidFill>
            <a:schemeClr val="accent1"/>
          </a:solidFill>
          <a:ln w="25400" cap="flat" cmpd="sng" algn="ctr">
            <a:noFill/>
            <a:prstDash val="solid"/>
          </a:ln>
          <a:effectLst/>
        </p:spPr>
        <p:txBody>
          <a:bodyPr lIns="60960" tIns="0" rIns="60960" bIns="0" rtlCol="0" anchor="ctr" anchorCtr="0"/>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Cognitive Applications </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endParaRPr>
          </a:p>
        </p:txBody>
      </p:sp>
      <p:sp>
        <p:nvSpPr>
          <p:cNvPr id="52" name="Rectangle 51">
            <a:extLst>
              <a:ext uri="{FF2B5EF4-FFF2-40B4-BE49-F238E27FC236}">
                <a16:creationId xmlns:a16="http://schemas.microsoft.com/office/drawing/2014/main" id="{650C9844-9836-E244-8579-73A8E80F8A38}"/>
              </a:ext>
            </a:extLst>
          </p:cNvPr>
          <p:cNvSpPr/>
          <p:nvPr/>
        </p:nvSpPr>
        <p:spPr>
          <a:xfrm>
            <a:off x="939334" y="79618"/>
            <a:ext cx="10212328" cy="523220"/>
          </a:xfrm>
          <a:prstGeom prst="rect">
            <a:avLst/>
          </a:prstGeom>
        </p:spPr>
        <p:txBody>
          <a:bodyPr wrap="square">
            <a:spAutoFit/>
          </a:bodyPr>
          <a:lstStyle/>
          <a:p>
            <a:pPr marL="0" marR="0" lvl="1" indent="0" algn="l" defTabSz="609371" rtl="0" eaLnBrk="1" fontAlgn="auto" latinLnBrk="0" hangingPunct="1">
              <a:lnSpc>
                <a:spcPct val="100000"/>
              </a:lnSpc>
              <a:spcBef>
                <a:spcPts val="1467"/>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rPr>
              <a:t>A Software Defined “Private Cloud” runs anywhere</a:t>
            </a:r>
          </a:p>
        </p:txBody>
      </p:sp>
      <p:sp>
        <p:nvSpPr>
          <p:cNvPr id="54" name="Rectangle 53">
            <a:extLst>
              <a:ext uri="{FF2B5EF4-FFF2-40B4-BE49-F238E27FC236}">
                <a16:creationId xmlns:a16="http://schemas.microsoft.com/office/drawing/2014/main" id="{9D737B09-2E65-F243-8BEB-BB909B91E25D}"/>
              </a:ext>
            </a:extLst>
          </p:cNvPr>
          <p:cNvSpPr/>
          <p:nvPr/>
        </p:nvSpPr>
        <p:spPr>
          <a:xfrm>
            <a:off x="8784625" y="3617556"/>
            <a:ext cx="2299642" cy="662157"/>
          </a:xfrm>
          <a:prstGeom prst="rect">
            <a:avLst/>
          </a:prstGeom>
          <a:solidFill>
            <a:schemeClr val="accent1"/>
          </a:solidFill>
          <a:ln w="25400" cap="flat" cmpd="sng" algn="ctr">
            <a:noFill/>
            <a:prstDash val="solid"/>
          </a:ln>
          <a:effectLst/>
        </p:spPr>
        <p:txBody>
          <a:bodyPr lIns="60960" tIns="0" rIns="60960" bIns="0" rtlCol="0" anchor="ctr" anchorCtr="0"/>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3</a:t>
            </a:r>
            <a:r>
              <a:rPr kumimoji="0" lang="en-US" sz="1333" b="0" i="0" u="none" strike="noStrike" kern="0" cap="none" spc="0" normalizeH="0" baseline="30000" noProof="0" dirty="0">
                <a:ln>
                  <a:noFill/>
                </a:ln>
                <a:solidFill>
                  <a:srgbClr val="FFFFFF"/>
                </a:solidFill>
                <a:effectLst/>
                <a:uLnTx/>
                <a:uFillTx/>
                <a:latin typeface="IBM Plex Sans" panose="020B0503050203000203" pitchFamily="34" charset="77"/>
                <a:ea typeface="ＭＳ Ｐゴシック" charset="0"/>
                <a:cs typeface="+mn-cs"/>
              </a:rPr>
              <a:t>rd</a:t>
            </a: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 Party </a:t>
            </a: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rPr>
              <a:t>Software</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77"/>
              <a:ea typeface="ＭＳ Ｐゴシック" charset="0"/>
              <a:cs typeface="+mn-cs"/>
            </a:endParaRPr>
          </a:p>
        </p:txBody>
      </p:sp>
      <p:sp>
        <p:nvSpPr>
          <p:cNvPr id="55" name="Rectangle 54">
            <a:extLst>
              <a:ext uri="{FF2B5EF4-FFF2-40B4-BE49-F238E27FC236}">
                <a16:creationId xmlns:a16="http://schemas.microsoft.com/office/drawing/2014/main" id="{FF49D6C5-B1D2-654E-80BC-9FD744E1610E}"/>
              </a:ext>
            </a:extLst>
          </p:cNvPr>
          <p:cNvSpPr/>
          <p:nvPr/>
        </p:nvSpPr>
        <p:spPr>
          <a:xfrm>
            <a:off x="1154666" y="4349834"/>
            <a:ext cx="9915959" cy="369332"/>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0"/>
                <a:cs typeface="Arial"/>
              </a:rPr>
              <a:t>Infrastructure-independent common operating environment</a:t>
            </a:r>
          </a:p>
        </p:txBody>
      </p:sp>
      <p:sp>
        <p:nvSpPr>
          <p:cNvPr id="59" name="Rectangle 58">
            <a:extLst>
              <a:ext uri="{FF2B5EF4-FFF2-40B4-BE49-F238E27FC236}">
                <a16:creationId xmlns:a16="http://schemas.microsoft.com/office/drawing/2014/main" id="{9F1583EB-2B7A-1540-A10A-671D44D1A71C}"/>
              </a:ext>
            </a:extLst>
          </p:cNvPr>
          <p:cNvSpPr/>
          <p:nvPr/>
        </p:nvSpPr>
        <p:spPr>
          <a:xfrm>
            <a:off x="1154666" y="4724809"/>
            <a:ext cx="9915959" cy="276999"/>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0"/>
                <a:cs typeface="Arial"/>
              </a:rPr>
              <a:t>OPEN | CONSISTENT | MULTI-CLOUD | PORTABLE | SCALABLE | INTEGRATED | SECURE | CERTIFIED &amp; SUPPORTED</a:t>
            </a:r>
          </a:p>
        </p:txBody>
      </p:sp>
      <p:cxnSp>
        <p:nvCxnSpPr>
          <p:cNvPr id="3" name="Straight Arrow Connector 2">
            <a:extLst>
              <a:ext uri="{FF2B5EF4-FFF2-40B4-BE49-F238E27FC236}">
                <a16:creationId xmlns:a16="http://schemas.microsoft.com/office/drawing/2014/main" id="{F49EA220-2BB2-454B-B8FE-A458E389A5C2}"/>
              </a:ext>
            </a:extLst>
          </p:cNvPr>
          <p:cNvCxnSpPr>
            <a:cxnSpLocks/>
          </p:cNvCxnSpPr>
          <p:nvPr/>
        </p:nvCxnSpPr>
        <p:spPr>
          <a:xfrm>
            <a:off x="7500546" y="1087393"/>
            <a:ext cx="3438585" cy="0"/>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3758B6C5-70E5-6542-8810-01436E3AF860}"/>
              </a:ext>
            </a:extLst>
          </p:cNvPr>
          <p:cNvCxnSpPr>
            <a:cxnSpLocks/>
          </p:cNvCxnSpPr>
          <p:nvPr/>
        </p:nvCxnSpPr>
        <p:spPr>
          <a:xfrm>
            <a:off x="1147858" y="1087393"/>
            <a:ext cx="3438585" cy="0"/>
          </a:xfrm>
          <a:prstGeom prst="straightConnector1">
            <a:avLst/>
          </a:prstGeom>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AE8F3A3B-3CEE-164B-8A5F-186D26F37550}"/>
              </a:ext>
            </a:extLst>
          </p:cNvPr>
          <p:cNvSpPr/>
          <p:nvPr/>
        </p:nvSpPr>
        <p:spPr>
          <a:xfrm>
            <a:off x="5299841" y="945558"/>
            <a:ext cx="16594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IBM Plex Sans Light" charset="0"/>
                <a:cs typeface="Arial" panose="020B0604020202020204" pitchFamily="34" charset="0"/>
              </a:rPr>
              <a:t>Client Journey</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3642854F-4B51-A14F-8227-167AB49FE7C7}"/>
              </a:ext>
            </a:extLst>
          </p:cNvPr>
          <p:cNvPicPr>
            <a:picLocks noChangeAspect="1"/>
          </p:cNvPicPr>
          <p:nvPr/>
        </p:nvPicPr>
        <p:blipFill>
          <a:blip r:embed="rId10"/>
          <a:stretch>
            <a:fillRect/>
          </a:stretch>
        </p:blipFill>
        <p:spPr>
          <a:xfrm>
            <a:off x="1642001" y="1450168"/>
            <a:ext cx="486971" cy="524430"/>
          </a:xfrm>
          <a:prstGeom prst="rect">
            <a:avLst/>
          </a:prstGeom>
        </p:spPr>
      </p:pic>
      <p:pic>
        <p:nvPicPr>
          <p:cNvPr id="11" name="Picture 10">
            <a:extLst>
              <a:ext uri="{FF2B5EF4-FFF2-40B4-BE49-F238E27FC236}">
                <a16:creationId xmlns:a16="http://schemas.microsoft.com/office/drawing/2014/main" id="{111523BB-01BC-8E4B-991E-C2712598312E}"/>
              </a:ext>
            </a:extLst>
          </p:cNvPr>
          <p:cNvPicPr>
            <a:picLocks noChangeAspect="1"/>
          </p:cNvPicPr>
          <p:nvPr/>
        </p:nvPicPr>
        <p:blipFill>
          <a:blip r:embed="rId11"/>
          <a:stretch>
            <a:fillRect/>
          </a:stretch>
        </p:blipFill>
        <p:spPr>
          <a:xfrm>
            <a:off x="3747971" y="1459533"/>
            <a:ext cx="486970" cy="505700"/>
          </a:xfrm>
          <a:prstGeom prst="rect">
            <a:avLst/>
          </a:prstGeom>
        </p:spPr>
      </p:pic>
      <p:pic>
        <p:nvPicPr>
          <p:cNvPr id="12" name="Picture 11">
            <a:extLst>
              <a:ext uri="{FF2B5EF4-FFF2-40B4-BE49-F238E27FC236}">
                <a16:creationId xmlns:a16="http://schemas.microsoft.com/office/drawing/2014/main" id="{570BB4AB-A8E4-114F-9218-B25B636A75B9}"/>
              </a:ext>
            </a:extLst>
          </p:cNvPr>
          <p:cNvPicPr>
            <a:picLocks noChangeAspect="1"/>
          </p:cNvPicPr>
          <p:nvPr/>
        </p:nvPicPr>
        <p:blipFill>
          <a:blip r:embed="rId12"/>
          <a:stretch>
            <a:fillRect/>
          </a:stretch>
        </p:blipFill>
        <p:spPr>
          <a:xfrm>
            <a:off x="7987069" y="1512349"/>
            <a:ext cx="486970" cy="468934"/>
          </a:xfrm>
          <a:prstGeom prst="rect">
            <a:avLst/>
          </a:prstGeom>
        </p:spPr>
      </p:pic>
      <p:pic>
        <p:nvPicPr>
          <p:cNvPr id="17" name="Picture 16">
            <a:extLst>
              <a:ext uri="{FF2B5EF4-FFF2-40B4-BE49-F238E27FC236}">
                <a16:creationId xmlns:a16="http://schemas.microsoft.com/office/drawing/2014/main" id="{E31DFBA9-8FB2-2440-AB25-70758F7D1F1F}"/>
              </a:ext>
            </a:extLst>
          </p:cNvPr>
          <p:cNvPicPr>
            <a:picLocks noChangeAspect="1"/>
          </p:cNvPicPr>
          <p:nvPr/>
        </p:nvPicPr>
        <p:blipFill>
          <a:blip r:embed="rId13"/>
          <a:stretch>
            <a:fillRect/>
          </a:stretch>
        </p:blipFill>
        <p:spPr>
          <a:xfrm>
            <a:off x="5853940" y="1506889"/>
            <a:ext cx="514130" cy="479855"/>
          </a:xfrm>
          <a:prstGeom prst="rect">
            <a:avLst/>
          </a:prstGeom>
        </p:spPr>
      </p:pic>
      <p:pic>
        <p:nvPicPr>
          <p:cNvPr id="18" name="Picture 17">
            <a:extLst>
              <a:ext uri="{FF2B5EF4-FFF2-40B4-BE49-F238E27FC236}">
                <a16:creationId xmlns:a16="http://schemas.microsoft.com/office/drawing/2014/main" id="{DE2617C8-B931-4940-A9F7-28B1E65685BB}"/>
              </a:ext>
            </a:extLst>
          </p:cNvPr>
          <p:cNvPicPr>
            <a:picLocks noChangeAspect="1"/>
          </p:cNvPicPr>
          <p:nvPr/>
        </p:nvPicPr>
        <p:blipFill>
          <a:blip r:embed="rId14"/>
          <a:stretch>
            <a:fillRect/>
          </a:stretch>
        </p:blipFill>
        <p:spPr>
          <a:xfrm>
            <a:off x="10093038" y="1501462"/>
            <a:ext cx="486970" cy="486970"/>
          </a:xfrm>
          <a:prstGeom prst="rect">
            <a:avLst/>
          </a:prstGeom>
        </p:spPr>
      </p:pic>
      <p:sp>
        <p:nvSpPr>
          <p:cNvPr id="85" name="Rectangle 84">
            <a:extLst>
              <a:ext uri="{FF2B5EF4-FFF2-40B4-BE49-F238E27FC236}">
                <a16:creationId xmlns:a16="http://schemas.microsoft.com/office/drawing/2014/main" id="{371936D2-16CA-E246-998A-F955325499F6}"/>
              </a:ext>
            </a:extLst>
          </p:cNvPr>
          <p:cNvSpPr/>
          <p:nvPr/>
        </p:nvSpPr>
        <p:spPr>
          <a:xfrm>
            <a:off x="2547231" y="5113571"/>
            <a:ext cx="1953688" cy="646331"/>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0"/>
                <a:cs typeface="Arial"/>
              </a:rPr>
              <a:t>Red Hat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0"/>
                <a:cs typeface="Arial"/>
              </a:rPr>
              <a:t>OpenShift</a:t>
            </a:r>
          </a:p>
        </p:txBody>
      </p:sp>
      <p:sp>
        <p:nvSpPr>
          <p:cNvPr id="86" name="Rectangle 85">
            <a:extLst>
              <a:ext uri="{FF2B5EF4-FFF2-40B4-BE49-F238E27FC236}">
                <a16:creationId xmlns:a16="http://schemas.microsoft.com/office/drawing/2014/main" id="{A9D80533-98A3-B74B-B660-CD85AB8230BA}"/>
              </a:ext>
            </a:extLst>
          </p:cNvPr>
          <p:cNvSpPr/>
          <p:nvPr/>
        </p:nvSpPr>
        <p:spPr>
          <a:xfrm>
            <a:off x="7676552" y="5147878"/>
            <a:ext cx="1953688" cy="646331"/>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ＭＳ Ｐゴシック" charset="0"/>
                <a:cs typeface="Arial"/>
              </a:rPr>
              <a:t>Red Hat Enterprise Linux</a:t>
            </a:r>
          </a:p>
        </p:txBody>
      </p:sp>
    </p:spTree>
    <p:extLst>
      <p:ext uri="{BB962C8B-B14F-4D97-AF65-F5344CB8AC3E}">
        <p14:creationId xmlns:p14="http://schemas.microsoft.com/office/powerpoint/2010/main" val="337617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1.2 – Explain the difference between SaaS, PaaS, and IaaS.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619879" cy="5555974"/>
          </a:xfrm>
        </p:spPr>
        <p:txBody>
          <a:bodyPr/>
          <a:lstStyle/>
          <a:p>
            <a:pPr marL="342900" indent="-342900">
              <a:buFont typeface="+mj-lt"/>
              <a:buAutoNum type="arabicPeriod"/>
            </a:pPr>
            <a:r>
              <a:rPr lang="en-US" sz="1600" b="1" dirty="0"/>
              <a:t>Infrastructure as a Service (IaaS)</a:t>
            </a:r>
            <a:endParaRPr lang="en-US" sz="1600" dirty="0"/>
          </a:p>
          <a:p>
            <a:pPr lvl="1"/>
            <a:r>
              <a:rPr lang="en-US" sz="1400" dirty="0">
                <a:hlinkClick r:id="rId2"/>
              </a:rPr>
              <a:t>Infrastructure-as-a-Service (IaaS)</a:t>
            </a:r>
            <a:r>
              <a:rPr lang="en-US" sz="1400" dirty="0"/>
              <a:t> is a cloud-computing offering in which a vendor provides users access to computing resources such as servers, storage and networking. Organizations use their own platforms and applications within a service provider’s infrastructure.</a:t>
            </a:r>
          </a:p>
          <a:p>
            <a:pPr lvl="2"/>
            <a:r>
              <a:rPr lang="en-US" sz="1200" dirty="0"/>
              <a:t>Instead of purchasing hardware outright, </a:t>
            </a:r>
            <a:r>
              <a:rPr lang="en-US" sz="1200" dirty="0">
                <a:hlinkClick r:id="rId3"/>
              </a:rPr>
              <a:t>users pay for IaaS on demand</a:t>
            </a:r>
            <a:r>
              <a:rPr lang="en-US" sz="1200" dirty="0"/>
              <a:t>.</a:t>
            </a:r>
          </a:p>
          <a:p>
            <a:pPr lvl="2"/>
            <a:r>
              <a:rPr lang="en-US" sz="1200" dirty="0"/>
              <a:t>Infrastructure is scalable depending on processing and storage needs.</a:t>
            </a:r>
          </a:p>
          <a:p>
            <a:pPr lvl="2"/>
            <a:r>
              <a:rPr lang="en-US" sz="1200" dirty="0"/>
              <a:t>Saves enterprises the costs of buying and maintaining their own hardware.</a:t>
            </a:r>
            <a:endParaRPr lang="en-US" sz="1400" b="1" dirty="0"/>
          </a:p>
          <a:p>
            <a:pPr marL="342900" indent="-342900">
              <a:buFont typeface="+mj-lt"/>
              <a:buAutoNum type="arabicPeriod"/>
            </a:pPr>
            <a:r>
              <a:rPr lang="en-US" sz="1600" b="1" dirty="0"/>
              <a:t>Platform as a Service (PaaS)</a:t>
            </a:r>
            <a:endParaRPr lang="en-US" sz="1600" dirty="0"/>
          </a:p>
          <a:p>
            <a:pPr lvl="1"/>
            <a:r>
              <a:rPr lang="en-US" sz="1400" dirty="0">
                <a:hlinkClick r:id="rId4"/>
              </a:rPr>
              <a:t>Platform as a service (PaaS)</a:t>
            </a:r>
            <a:r>
              <a:rPr lang="en-US" sz="1400" dirty="0"/>
              <a:t> is a cloud computing offering that provides users with a cloud environment in which they can develop, manage and deliver applications. In addition to storage and other computing resources, users are able to use a suite of prebuilt tools to develop, customize and test their own applications.</a:t>
            </a:r>
          </a:p>
          <a:p>
            <a:pPr lvl="2"/>
            <a:r>
              <a:rPr lang="en-US" sz="1200" dirty="0"/>
              <a:t>Enables organizations to focus on development without having to worry about underlying infrastructure.</a:t>
            </a:r>
          </a:p>
          <a:p>
            <a:pPr lvl="2"/>
            <a:r>
              <a:rPr lang="en-US" sz="1200" dirty="0"/>
              <a:t>Providers manage security, operating systems, server software and backups.</a:t>
            </a:r>
          </a:p>
          <a:p>
            <a:pPr lvl="2"/>
            <a:r>
              <a:rPr lang="en-US" sz="1200" dirty="0"/>
              <a:t>Facilitates collaborative work even if teams work remotely.</a:t>
            </a:r>
            <a:endParaRPr lang="en-US" sz="1400" b="1" dirty="0"/>
          </a:p>
          <a:p>
            <a:pPr marL="342900" indent="-342900">
              <a:buFont typeface="+mj-lt"/>
              <a:buAutoNum type="arabicPeriod"/>
            </a:pPr>
            <a:r>
              <a:rPr lang="en-US" sz="1600" b="1" dirty="0"/>
              <a:t>Software as a Service (SaaS)</a:t>
            </a:r>
            <a:endParaRPr lang="en-US" sz="1600" dirty="0"/>
          </a:p>
          <a:p>
            <a:pPr lvl="1"/>
            <a:r>
              <a:rPr lang="en-US" sz="1400" dirty="0">
                <a:hlinkClick r:id="rId5"/>
              </a:rPr>
              <a:t>Software as a service (SaaS)</a:t>
            </a:r>
            <a:r>
              <a:rPr lang="en-US" sz="1400" dirty="0"/>
              <a:t>  is a cloud computing offering that provides users with access to a vendor’s cloud-based software. Users do not install applications on their local devices. Instead, the applications reside on a remote cloud network accessed through the web or an API.</a:t>
            </a:r>
          </a:p>
          <a:p>
            <a:pPr lvl="2"/>
            <a:r>
              <a:rPr lang="en-US" sz="1200" dirty="0"/>
              <a:t>SaaS vendors provide users with software and applications via a subscription model.</a:t>
            </a:r>
          </a:p>
          <a:p>
            <a:pPr lvl="2"/>
            <a:r>
              <a:rPr lang="en-US" sz="1200" dirty="0"/>
              <a:t>Users do not have to manage, install or upgrade software; SaaS providers manage this. </a:t>
            </a:r>
          </a:p>
          <a:p>
            <a:pPr lvl="2"/>
            <a:r>
              <a:rPr lang="en-US" sz="1200" dirty="0"/>
              <a:t>Applications are accessible from almost any internet-connected device, from virtually anywhere in the world.</a:t>
            </a:r>
          </a:p>
          <a:p>
            <a:pPr lvl="2"/>
            <a:endParaRPr lang="en-US" sz="12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11</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808418" y="6400800"/>
            <a:ext cx="4575163" cy="338554"/>
          </a:xfrm>
          <a:prstGeom prst="rect">
            <a:avLst/>
          </a:prstGeom>
        </p:spPr>
        <p:txBody>
          <a:bodyPr wrap="none">
            <a:spAutoFit/>
          </a:bodyPr>
          <a:lstStyle/>
          <a:p>
            <a:r>
              <a:rPr lang="en-US" sz="1600" dirty="0">
                <a:hlinkClick r:id="rId6"/>
              </a:rPr>
              <a:t>https://www.ibm.com/cloud/learn/iaas-paas-saas</a:t>
            </a:r>
            <a:endParaRPr lang="en-US" sz="1600" dirty="0"/>
          </a:p>
        </p:txBody>
      </p:sp>
    </p:spTree>
    <p:extLst>
      <p:ext uri="{BB962C8B-B14F-4D97-AF65-F5344CB8AC3E}">
        <p14:creationId xmlns:p14="http://schemas.microsoft.com/office/powerpoint/2010/main" val="223090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Cloud Provider Responsibility</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12</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4315769" y="6400800"/>
            <a:ext cx="3560462" cy="338554"/>
          </a:xfrm>
          <a:prstGeom prst="rect">
            <a:avLst/>
          </a:prstGeom>
        </p:spPr>
        <p:txBody>
          <a:bodyPr wrap="none">
            <a:spAutoFit/>
          </a:bodyPr>
          <a:lstStyle/>
          <a:p>
            <a:r>
              <a:rPr lang="en-US" sz="1600" dirty="0">
                <a:hlinkClick r:id="rId2"/>
              </a:rPr>
              <a:t>https://www.ibm.com/cloud/learn/iaas</a:t>
            </a:r>
            <a:endParaRPr lang="en-US" sz="1600" dirty="0"/>
          </a:p>
        </p:txBody>
      </p:sp>
      <p:pic>
        <p:nvPicPr>
          <p:cNvPr id="6" name="Picture 5">
            <a:extLst>
              <a:ext uri="{FF2B5EF4-FFF2-40B4-BE49-F238E27FC236}">
                <a16:creationId xmlns:a16="http://schemas.microsoft.com/office/drawing/2014/main" id="{2C3AA3BD-BDB8-6A4A-90BA-F576F157AC9D}"/>
              </a:ext>
            </a:extLst>
          </p:cNvPr>
          <p:cNvPicPr>
            <a:picLocks noChangeAspect="1"/>
          </p:cNvPicPr>
          <p:nvPr/>
        </p:nvPicPr>
        <p:blipFill>
          <a:blip r:embed="rId3"/>
          <a:stretch>
            <a:fillRect/>
          </a:stretch>
        </p:blipFill>
        <p:spPr>
          <a:xfrm>
            <a:off x="1419927" y="961323"/>
            <a:ext cx="9352146" cy="5214028"/>
          </a:xfrm>
          <a:prstGeom prst="rect">
            <a:avLst/>
          </a:prstGeom>
        </p:spPr>
      </p:pic>
    </p:spTree>
    <p:extLst>
      <p:ext uri="{BB962C8B-B14F-4D97-AF65-F5344CB8AC3E}">
        <p14:creationId xmlns:p14="http://schemas.microsoft.com/office/powerpoint/2010/main" val="147257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1.3 – Understand the different IBM Cloud Account Types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978176"/>
            <a:ext cx="11619879" cy="5555974"/>
          </a:xfrm>
        </p:spPr>
        <p:txBody>
          <a:bodyPr/>
          <a:lstStyle/>
          <a:p>
            <a:pPr marL="342900" indent="-342900">
              <a:buFont typeface="+mj-lt"/>
              <a:buAutoNum type="arabicPeriod"/>
            </a:pPr>
            <a:r>
              <a:rPr lang="en-US" sz="1600" b="1" dirty="0"/>
              <a:t>Lite </a:t>
            </a:r>
          </a:p>
          <a:p>
            <a:pPr lvl="1"/>
            <a:r>
              <a:rPr lang="en-US" sz="1400" dirty="0"/>
              <a:t>Your Lite account doesn't expire and your credit card isn't required.</a:t>
            </a:r>
          </a:p>
          <a:p>
            <a:pPr marL="342900" indent="-342900">
              <a:buFont typeface="+mj-lt"/>
              <a:buAutoNum type="arabicPeriod"/>
            </a:pPr>
            <a:r>
              <a:rPr lang="en-US" sz="1600" b="1" dirty="0"/>
              <a:t>Pay-as-You-Go (PAYGO)</a:t>
            </a:r>
          </a:p>
          <a:p>
            <a:pPr lvl="1"/>
            <a:r>
              <a:rPr lang="en-US" sz="1400" dirty="0"/>
              <a:t>With a Pay-As-You-Go account, you can access the full IBM Cloud catalog, including all free plans.</a:t>
            </a:r>
            <a:endParaRPr lang="en-US" sz="1200" dirty="0"/>
          </a:p>
          <a:p>
            <a:pPr lvl="1"/>
            <a:r>
              <a:rPr lang="en-US" sz="1400" dirty="0"/>
              <a:t>You pay only for billable services that you use, with no long-term contracts or commitments. </a:t>
            </a:r>
            <a:endParaRPr lang="en-US" sz="1200" dirty="0"/>
          </a:p>
          <a:p>
            <a:pPr marL="342900" indent="-342900">
              <a:buFont typeface="+mj-lt"/>
              <a:buAutoNum type="arabicPeriod"/>
            </a:pPr>
            <a:r>
              <a:rPr lang="en-US" sz="1600" b="1" dirty="0"/>
              <a:t>Subscription</a:t>
            </a:r>
          </a:p>
          <a:p>
            <a:pPr lvl="1"/>
            <a:r>
              <a:rPr lang="en-US" sz="1400" dirty="0"/>
              <a:t>When you purchase a subscription, you commit to a minimum spending amount for a certain period of time and receive a discount on the overall cost.</a:t>
            </a:r>
          </a:p>
          <a:p>
            <a:pPr lvl="1"/>
            <a:r>
              <a:rPr lang="en-US" sz="1400" dirty="0"/>
              <a:t>Subscription accounts provide discounts for platform services and support and more consistent billing through subscriptions.</a:t>
            </a:r>
          </a:p>
          <a:p>
            <a:pPr marL="342900" indent="-342900">
              <a:buFont typeface="+mj-lt"/>
              <a:buAutoNum type="arabicPeriod"/>
            </a:pPr>
            <a:r>
              <a:rPr lang="en-US" sz="1600" b="1" dirty="0"/>
              <a:t>Account Billing</a:t>
            </a:r>
          </a:p>
          <a:p>
            <a:pPr lvl="1"/>
            <a:r>
              <a:rPr lang="en-US" sz="1400" dirty="0"/>
              <a:t>IBM Cloud™ charges vary depending on the resources that are used by a particular service, runtime, container, or support option. The resources can be the number of API calls, the number of instances, memory, or storage.</a:t>
            </a:r>
            <a:endParaRPr lang="en-US" sz="1200" b="1" dirty="0"/>
          </a:p>
          <a:p>
            <a:pPr marL="342900" indent="-342900">
              <a:buFont typeface="+mj-lt"/>
              <a:buAutoNum type="arabicPeriod"/>
            </a:pPr>
            <a:r>
              <a:rPr lang="en-US" sz="1600" b="1" dirty="0"/>
              <a:t>Apply promotion codes</a:t>
            </a:r>
          </a:p>
          <a:p>
            <a:pPr lvl="1"/>
            <a:r>
              <a:rPr lang="en-US" sz="1400" dirty="0"/>
              <a:t>Promotions are limited-time credits toward your IBM Cloud™ account and services that you can get by applying promo codes. </a:t>
            </a:r>
          </a:p>
          <a:p>
            <a:pPr lvl="1"/>
            <a:r>
              <a:rPr lang="en-US" sz="1200" dirty="0">
                <a:hlinkClick r:id="rId2"/>
              </a:rPr>
              <a:t>https://cloud.ibm.com/docs/billing-usage?topic=billing-usage-applying-promo-codes</a:t>
            </a:r>
            <a:endParaRPr lang="en-US" sz="1200" b="1" dirty="0"/>
          </a:p>
          <a:p>
            <a:pPr marL="342900" indent="-342900">
              <a:buFont typeface="+mj-lt"/>
              <a:buAutoNum type="arabicPeriod"/>
            </a:pPr>
            <a:r>
              <a:rPr lang="en-US" sz="1600" b="1" dirty="0"/>
              <a:t>Spending Notifications</a:t>
            </a:r>
          </a:p>
          <a:p>
            <a:pPr lvl="1"/>
            <a:r>
              <a:rPr lang="en-US" sz="1400" dirty="0"/>
              <a:t>If you have an IBM Cloud™ Pay-As-You-Go or Subscription account, you can set up email spending notifications.  You can enable spending notifications for total account, runtime, container, and service spending, or add spending for individual services, including third-party services.</a:t>
            </a:r>
            <a:endParaRPr lang="en-US" sz="1100" dirty="0"/>
          </a:p>
          <a:p>
            <a:pPr marL="714375" lvl="2" indent="0">
              <a:buNone/>
            </a:pPr>
            <a:endParaRPr lang="en-US" sz="12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13</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808418" y="6400800"/>
            <a:ext cx="5666936" cy="338554"/>
          </a:xfrm>
          <a:prstGeom prst="rect">
            <a:avLst/>
          </a:prstGeom>
        </p:spPr>
        <p:txBody>
          <a:bodyPr wrap="none">
            <a:spAutoFit/>
          </a:bodyPr>
          <a:lstStyle/>
          <a:p>
            <a:r>
              <a:rPr lang="en-US" sz="1600" dirty="0">
                <a:hlinkClick r:id="rId3"/>
              </a:rPr>
              <a:t>https://cloud.ibm.com/docs/account?topic=account-accounts</a:t>
            </a:r>
            <a:endParaRPr lang="en-US" sz="1600" dirty="0"/>
          </a:p>
        </p:txBody>
      </p:sp>
    </p:spTree>
    <p:extLst>
      <p:ext uri="{BB962C8B-B14F-4D97-AF65-F5344CB8AC3E}">
        <p14:creationId xmlns:p14="http://schemas.microsoft.com/office/powerpoint/2010/main" val="272100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sz="7200" dirty="0"/>
              <a:t>The Different Types of IBM Cloud Account</a:t>
            </a:r>
            <a:endParaRPr lang="en-US" sz="7200" dirty="0">
              <a:solidFill>
                <a:schemeClr val="accent2"/>
              </a:solidFill>
            </a:endParaRPr>
          </a:p>
        </p:txBody>
      </p:sp>
    </p:spTree>
    <p:extLst>
      <p:ext uri="{BB962C8B-B14F-4D97-AF65-F5344CB8AC3E}">
        <p14:creationId xmlns:p14="http://schemas.microsoft.com/office/powerpoint/2010/main" val="199626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what are the different account types?</a:t>
            </a:r>
          </a:p>
        </p:txBody>
      </p:sp>
      <p:sp>
        <p:nvSpPr>
          <p:cNvPr id="3" name="TextBox 2">
            <a:extLst>
              <a:ext uri="{FF2B5EF4-FFF2-40B4-BE49-F238E27FC236}">
                <a16:creationId xmlns:a16="http://schemas.microsoft.com/office/drawing/2014/main" id="{17C24142-6E4B-4B41-A7E0-539A4EB30F1F}"/>
              </a:ext>
            </a:extLst>
          </p:cNvPr>
          <p:cNvSpPr txBox="1"/>
          <p:nvPr/>
        </p:nvSpPr>
        <p:spPr>
          <a:xfrm>
            <a:off x="1052363" y="2579569"/>
            <a:ext cx="5570820" cy="2339295"/>
          </a:xfrm>
          <a:prstGeom prst="rect">
            <a:avLst/>
          </a:prstGeom>
          <a:noFill/>
        </p:spPr>
        <p:txBody>
          <a:bodyPr wrap="none" rtlCol="0">
            <a:spAutoFit/>
          </a:bodyPr>
          <a:lstStyle/>
          <a:p>
            <a:pPr marL="380990" indent="-380990" defTabSz="914377">
              <a:buFontTx/>
              <a:buChar char="-"/>
            </a:pPr>
            <a:r>
              <a:rPr lang="en-US" sz="4267" dirty="0">
                <a:solidFill>
                  <a:srgbClr val="FFFFFF"/>
                </a:solidFill>
                <a:latin typeface="IBM Plex Sans"/>
              </a:rPr>
              <a:t>Lite</a:t>
            </a:r>
          </a:p>
          <a:p>
            <a:pPr marL="380990" indent="-380990" defTabSz="914377">
              <a:buFontTx/>
              <a:buChar char="-"/>
            </a:pPr>
            <a:r>
              <a:rPr lang="en-US" sz="4267" dirty="0">
                <a:solidFill>
                  <a:srgbClr val="FFFFFF"/>
                </a:solidFill>
                <a:latin typeface="IBM Plex Sans"/>
              </a:rPr>
              <a:t>Pay as you Go (PAYGO)</a:t>
            </a:r>
          </a:p>
          <a:p>
            <a:pPr marL="380990" indent="-380990" defTabSz="914377">
              <a:buFontTx/>
              <a:buChar char="-"/>
            </a:pPr>
            <a:r>
              <a:rPr lang="en-US" sz="4267" dirty="0">
                <a:solidFill>
                  <a:srgbClr val="FFFFFF"/>
                </a:solidFill>
                <a:latin typeface="IBM Plex Sans"/>
              </a:rPr>
              <a:t>Subscription</a:t>
            </a:r>
          </a:p>
          <a:p>
            <a:pPr marL="380990" indent="-380990" defTabSz="914377">
              <a:buFontTx/>
              <a:buChar char="-"/>
            </a:pPr>
            <a:endParaRPr lang="en-US" dirty="0">
              <a:solidFill>
                <a:srgbClr val="FFFFFF"/>
              </a:solidFill>
              <a:latin typeface="IBM Plex Sans"/>
            </a:endParaRPr>
          </a:p>
        </p:txBody>
      </p:sp>
    </p:spTree>
    <p:extLst>
      <p:ext uri="{BB962C8B-B14F-4D97-AF65-F5344CB8AC3E}">
        <p14:creationId xmlns:p14="http://schemas.microsoft.com/office/powerpoint/2010/main" val="424032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lite account</a:t>
            </a:r>
          </a:p>
        </p:txBody>
      </p:sp>
      <p:sp>
        <p:nvSpPr>
          <p:cNvPr id="2" name="Rectangle 1">
            <a:extLst>
              <a:ext uri="{FF2B5EF4-FFF2-40B4-BE49-F238E27FC236}">
                <a16:creationId xmlns:a16="http://schemas.microsoft.com/office/drawing/2014/main" id="{1EC48342-22F2-C142-8FE8-571202233C43}"/>
              </a:ext>
            </a:extLst>
          </p:cNvPr>
          <p:cNvSpPr>
            <a:spLocks noChangeArrowheads="1"/>
          </p:cNvSpPr>
          <p:nvPr/>
        </p:nvSpPr>
        <p:spPr bwMode="auto">
          <a:xfrm>
            <a:off x="304800" y="2504653"/>
            <a:ext cx="11108840" cy="2011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Completely Free of Charge</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Designed for proof of concept / light development work</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Can only use Lite services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Can only create Cloud Foundry managed services in one region</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Great for starting out </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Account can be upgraded at any time</a:t>
            </a:r>
          </a:p>
          <a:p>
            <a:pPr defTabSz="1219170" eaLnBrk="0" fontAlgn="base" hangingPunct="0">
              <a:spcBef>
                <a:spcPct val="0"/>
              </a:spcBef>
              <a:spcAft>
                <a:spcPct val="0"/>
              </a:spcAft>
            </a:pPr>
            <a:endParaRPr lang="en-US" altLang="en-US" sz="1867" dirty="0">
              <a:solidFill>
                <a:srgbClr val="FFFFFF"/>
              </a:solidFill>
              <a:latin typeface="Arial" panose="020B0604020202020204" pitchFamily="34" charset="0"/>
            </a:endParaRPr>
          </a:p>
        </p:txBody>
      </p:sp>
    </p:spTree>
    <p:extLst>
      <p:ext uri="{BB962C8B-B14F-4D97-AF65-F5344CB8AC3E}">
        <p14:creationId xmlns:p14="http://schemas.microsoft.com/office/powerpoint/2010/main" val="77362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lite account</a:t>
            </a:r>
          </a:p>
        </p:txBody>
      </p:sp>
      <p:sp>
        <p:nvSpPr>
          <p:cNvPr id="2" name="Rectangle 1">
            <a:extLst>
              <a:ext uri="{FF2B5EF4-FFF2-40B4-BE49-F238E27FC236}">
                <a16:creationId xmlns:a16="http://schemas.microsoft.com/office/drawing/2014/main" id="{1EC48342-22F2-C142-8FE8-571202233C43}"/>
              </a:ext>
            </a:extLst>
          </p:cNvPr>
          <p:cNvSpPr>
            <a:spLocks noChangeArrowheads="1"/>
          </p:cNvSpPr>
          <p:nvPr/>
        </p:nvSpPr>
        <p:spPr bwMode="auto">
          <a:xfrm>
            <a:off x="304800" y="1909750"/>
            <a:ext cx="11108840" cy="37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The account is free - no credit card required.</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The account never expires.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You can use one org in one IBM Cloud region.</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Basic IBM Cloud support for free. Basic support is provided for non-production environments or workloads where traditional severities are not used and specific response times are not stipulated. </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You receive email notifications about your account status and quota limits.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Your Cloud Foundry apps can access up to 256 MB of free, instantaneous runtime memory.</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You can provision one instance of any service in the IBM Cloud catalog that has a Lite plan.</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After 10 days of no development activity, your apps go to sleep. You can start working on new apps without having to worry about hitting memory quota limits.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After 30 days of no development activity, your service instances with Lite plans are deleted. This way, you don't have to manage deleting inactive instances before you create new ones.</a:t>
            </a:r>
          </a:p>
          <a:p>
            <a:pPr defTabSz="1219170" eaLnBrk="0" fontAlgn="base" hangingPunct="0">
              <a:spcBef>
                <a:spcPct val="0"/>
              </a:spcBef>
              <a:spcAft>
                <a:spcPct val="0"/>
              </a:spcAft>
            </a:pPr>
            <a:endParaRPr lang="en-US" altLang="en-US" sz="1867" dirty="0">
              <a:solidFill>
                <a:srgbClr val="FFFFFF"/>
              </a:solidFill>
              <a:latin typeface="Arial" panose="020B0604020202020204" pitchFamily="34" charset="0"/>
            </a:endParaRPr>
          </a:p>
        </p:txBody>
      </p:sp>
    </p:spTree>
    <p:extLst>
      <p:ext uri="{BB962C8B-B14F-4D97-AF65-F5344CB8AC3E}">
        <p14:creationId xmlns:p14="http://schemas.microsoft.com/office/powerpoint/2010/main" val="3917789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PAYGO account</a:t>
            </a:r>
          </a:p>
        </p:txBody>
      </p:sp>
      <p:sp>
        <p:nvSpPr>
          <p:cNvPr id="2" name="Rectangle 1">
            <a:extLst>
              <a:ext uri="{FF2B5EF4-FFF2-40B4-BE49-F238E27FC236}">
                <a16:creationId xmlns:a16="http://schemas.microsoft.com/office/drawing/2014/main" id="{1EC48342-22F2-C142-8FE8-571202233C43}"/>
              </a:ext>
            </a:extLst>
          </p:cNvPr>
          <p:cNvSpPr>
            <a:spLocks noChangeArrowheads="1"/>
          </p:cNvSpPr>
          <p:nvPr/>
        </p:nvSpPr>
        <p:spPr bwMode="auto">
          <a:xfrm>
            <a:off x="304800" y="2360993"/>
            <a:ext cx="11108840" cy="229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Account becomes PAYGO when you supply credit card details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Access to all services, all plans, all regions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Charges based on use of services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Access to Lite (free of charge) services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Eligible for free tier allowances on runtimes and services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Billed monthly</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Promotional credit of $200 (USD) when you upgrade (see T&amp;C’s)</a:t>
            </a:r>
          </a:p>
          <a:p>
            <a:pPr defTabSz="1219170" eaLnBrk="0" fontAlgn="base" hangingPunct="0">
              <a:spcBef>
                <a:spcPct val="0"/>
              </a:spcBef>
              <a:spcAft>
                <a:spcPct val="0"/>
              </a:spcAft>
            </a:pPr>
            <a:endParaRPr lang="en-US" altLang="en-US" sz="1867" dirty="0">
              <a:solidFill>
                <a:srgbClr val="FFFFFF"/>
              </a:solidFill>
              <a:latin typeface="Arial" panose="020B0604020202020204" pitchFamily="34" charset="0"/>
            </a:endParaRPr>
          </a:p>
        </p:txBody>
      </p:sp>
    </p:spTree>
    <p:extLst>
      <p:ext uri="{BB962C8B-B14F-4D97-AF65-F5344CB8AC3E}">
        <p14:creationId xmlns:p14="http://schemas.microsoft.com/office/powerpoint/2010/main" val="2373126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subscription account</a:t>
            </a:r>
          </a:p>
        </p:txBody>
      </p:sp>
      <p:sp>
        <p:nvSpPr>
          <p:cNvPr id="2" name="Rectangle 1">
            <a:extLst>
              <a:ext uri="{FF2B5EF4-FFF2-40B4-BE49-F238E27FC236}">
                <a16:creationId xmlns:a16="http://schemas.microsoft.com/office/drawing/2014/main" id="{1EC48342-22F2-C142-8FE8-571202233C43}"/>
              </a:ext>
            </a:extLst>
          </p:cNvPr>
          <p:cNvSpPr>
            <a:spLocks noChangeArrowheads="1"/>
          </p:cNvSpPr>
          <p:nvPr/>
        </p:nvSpPr>
        <p:spPr bwMode="auto">
          <a:xfrm>
            <a:off x="304800" y="2504656"/>
            <a:ext cx="11108840" cy="2011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Designed for </a:t>
            </a:r>
            <a:r>
              <a:rPr lang="en-US" altLang="en-US" sz="1867" dirty="0" err="1">
                <a:solidFill>
                  <a:srgbClr val="FFFFFF"/>
                </a:solidFill>
                <a:latin typeface="IBM Plex Sans"/>
              </a:rPr>
              <a:t>organisations</a:t>
            </a:r>
            <a:r>
              <a:rPr lang="en-US" altLang="en-US" sz="1867" dirty="0">
                <a:solidFill>
                  <a:srgbClr val="FFFFFF"/>
                </a:solidFill>
                <a:latin typeface="IBM Plex Sans"/>
              </a:rPr>
              <a:t> with larger monthly spends (over $1K per month)</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Upgrade by contacting IBM Cloud sales</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Commitment to a combined minimum spending amount per month</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Subscription discount is applied to that amount</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Spending over the subscription amount is then charged at the non-discounted rate</a:t>
            </a:r>
          </a:p>
          <a:p>
            <a:pPr marL="380990" indent="-380990" defTabSz="1219170" eaLnBrk="0" fontAlgn="base" hangingPunct="0">
              <a:spcBef>
                <a:spcPct val="0"/>
              </a:spcBef>
              <a:spcAft>
                <a:spcPct val="0"/>
              </a:spcAft>
              <a:buFont typeface="Arial" panose="020B0604020202020204" pitchFamily="34" charset="0"/>
              <a:buChar char="•"/>
            </a:pPr>
            <a:r>
              <a:rPr lang="en-US" altLang="en-US" sz="1867" dirty="0">
                <a:solidFill>
                  <a:srgbClr val="FFFFFF"/>
                </a:solidFill>
                <a:latin typeface="IBM Plex Sans"/>
              </a:rPr>
              <a:t>Full access to all services in all regions</a:t>
            </a:r>
          </a:p>
          <a:p>
            <a:pPr defTabSz="1219170" eaLnBrk="0" fontAlgn="base" hangingPunct="0">
              <a:spcBef>
                <a:spcPct val="0"/>
              </a:spcBef>
              <a:spcAft>
                <a:spcPct val="0"/>
              </a:spcAft>
            </a:pPr>
            <a:endParaRPr lang="en-US" altLang="en-US" sz="1867" dirty="0">
              <a:solidFill>
                <a:srgbClr val="FFFFFF"/>
              </a:solidFill>
              <a:latin typeface="Arial" panose="020B0604020202020204" pitchFamily="34" charset="0"/>
            </a:endParaRPr>
          </a:p>
        </p:txBody>
      </p:sp>
    </p:spTree>
    <p:extLst>
      <p:ext uri="{BB962C8B-B14F-4D97-AF65-F5344CB8AC3E}">
        <p14:creationId xmlns:p14="http://schemas.microsoft.com/office/powerpoint/2010/main" val="426192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72DE-C07D-724A-8102-E1A4F497F593}"/>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1972A021-D0C7-FD41-904A-B49EE0E34837}"/>
              </a:ext>
            </a:extLst>
          </p:cNvPr>
          <p:cNvSpPr>
            <a:spLocks noGrp="1"/>
          </p:cNvSpPr>
          <p:nvPr>
            <p:ph type="sldNum" sz="quarter" idx="11"/>
          </p:nvPr>
        </p:nvSpPr>
        <p:spPr/>
        <p:txBody>
          <a:bodyPr/>
          <a:lstStyle/>
          <a:p>
            <a:pPr>
              <a:defRPr/>
            </a:pPr>
            <a:fld id="{CDF6E626-488F-47BA-B12F-748BCA394C6A}" type="slidenum">
              <a:rPr lang="en-AU" altLang="en-US" smtClean="0"/>
              <a:pPr>
                <a:defRPr/>
              </a:pPr>
              <a:t>2</a:t>
            </a:fld>
            <a:endParaRPr lang="en-AU" altLang="en-US"/>
          </a:p>
        </p:txBody>
      </p:sp>
      <p:pic>
        <p:nvPicPr>
          <p:cNvPr id="6" name="Picture 5">
            <a:extLst>
              <a:ext uri="{FF2B5EF4-FFF2-40B4-BE49-F238E27FC236}">
                <a16:creationId xmlns:a16="http://schemas.microsoft.com/office/drawing/2014/main" id="{824012DC-DA3E-AA4D-B217-AE0289442F0A}"/>
              </a:ext>
            </a:extLst>
          </p:cNvPr>
          <p:cNvPicPr>
            <a:picLocks noChangeAspect="1"/>
          </p:cNvPicPr>
          <p:nvPr/>
        </p:nvPicPr>
        <p:blipFill>
          <a:blip r:embed="rId2"/>
          <a:stretch>
            <a:fillRect/>
          </a:stretch>
        </p:blipFill>
        <p:spPr>
          <a:xfrm>
            <a:off x="251791" y="1028592"/>
            <a:ext cx="11688417" cy="4800815"/>
          </a:xfrm>
          <a:prstGeom prst="rect">
            <a:avLst/>
          </a:prstGeom>
        </p:spPr>
      </p:pic>
    </p:spTree>
    <p:extLst>
      <p:ext uri="{BB962C8B-B14F-4D97-AF65-F5344CB8AC3E}">
        <p14:creationId xmlns:p14="http://schemas.microsoft.com/office/powerpoint/2010/main" val="808093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comparison</a:t>
            </a:r>
          </a:p>
        </p:txBody>
      </p:sp>
      <p:pic>
        <p:nvPicPr>
          <p:cNvPr id="3" name="Picture 2">
            <a:extLst>
              <a:ext uri="{FF2B5EF4-FFF2-40B4-BE49-F238E27FC236}">
                <a16:creationId xmlns:a16="http://schemas.microsoft.com/office/drawing/2014/main" id="{9CBCC8E9-A727-2F4F-B88A-C3F1F9A37EDC}"/>
              </a:ext>
            </a:extLst>
          </p:cNvPr>
          <p:cNvPicPr>
            <a:picLocks noChangeAspect="1"/>
          </p:cNvPicPr>
          <p:nvPr/>
        </p:nvPicPr>
        <p:blipFill>
          <a:blip r:embed="rId2"/>
          <a:stretch>
            <a:fillRect/>
          </a:stretch>
        </p:blipFill>
        <p:spPr>
          <a:xfrm>
            <a:off x="5842392" y="202631"/>
            <a:ext cx="6044808" cy="6415556"/>
          </a:xfrm>
          <a:prstGeom prst="rect">
            <a:avLst/>
          </a:prstGeom>
        </p:spPr>
      </p:pic>
      <p:sp>
        <p:nvSpPr>
          <p:cNvPr id="6" name="TextBox 5">
            <a:extLst>
              <a:ext uri="{FF2B5EF4-FFF2-40B4-BE49-F238E27FC236}">
                <a16:creationId xmlns:a16="http://schemas.microsoft.com/office/drawing/2014/main" id="{9BD18CDC-31EF-D246-8B1E-981C1E2FC2DB}"/>
              </a:ext>
            </a:extLst>
          </p:cNvPr>
          <p:cNvSpPr txBox="1"/>
          <p:nvPr/>
        </p:nvSpPr>
        <p:spPr>
          <a:xfrm>
            <a:off x="157503" y="5844184"/>
            <a:ext cx="4659161" cy="502573"/>
          </a:xfrm>
          <a:prstGeom prst="rect">
            <a:avLst/>
          </a:prstGeom>
          <a:noFill/>
        </p:spPr>
        <p:txBody>
          <a:bodyPr wrap="none" rtlCol="0">
            <a:spAutoFit/>
          </a:bodyPr>
          <a:lstStyle/>
          <a:p>
            <a:pPr defTabSz="914377"/>
            <a:r>
              <a:rPr lang="en-US" sz="1333" dirty="0">
                <a:solidFill>
                  <a:srgbClr val="FFFFFF"/>
                </a:solidFill>
                <a:latin typeface="IBM Plex Sans"/>
              </a:rPr>
              <a:t>Table source:</a:t>
            </a:r>
          </a:p>
          <a:p>
            <a:pPr defTabSz="914377"/>
            <a:r>
              <a:rPr lang="en-US" sz="1333" dirty="0">
                <a:solidFill>
                  <a:srgbClr val="FFFFFF"/>
                </a:solidFill>
                <a:latin typeface="IBM Plex Sans"/>
              </a:rPr>
              <a:t> https://</a:t>
            </a:r>
            <a:r>
              <a:rPr lang="en-US" sz="1333" dirty="0" err="1">
                <a:solidFill>
                  <a:srgbClr val="FFFFFF"/>
                </a:solidFill>
                <a:latin typeface="IBM Plex Sans"/>
              </a:rPr>
              <a:t>console.bluemix.net</a:t>
            </a:r>
            <a:r>
              <a:rPr lang="en-US" sz="1333" dirty="0">
                <a:solidFill>
                  <a:srgbClr val="FFFFFF"/>
                </a:solidFill>
                <a:latin typeface="IBM Plex Sans"/>
              </a:rPr>
              <a:t>/docs/account/</a:t>
            </a:r>
            <a:r>
              <a:rPr lang="en-US" sz="1333" dirty="0" err="1">
                <a:solidFill>
                  <a:srgbClr val="FFFFFF"/>
                </a:solidFill>
                <a:latin typeface="IBM Plex Sans"/>
              </a:rPr>
              <a:t>index.html#accounts</a:t>
            </a:r>
            <a:endParaRPr lang="en-US" sz="1333" dirty="0">
              <a:solidFill>
                <a:srgbClr val="FFFFFF"/>
              </a:solidFill>
              <a:latin typeface="IBM Plex Sans"/>
            </a:endParaRPr>
          </a:p>
        </p:txBody>
      </p:sp>
    </p:spTree>
    <p:extLst>
      <p:ext uri="{BB962C8B-B14F-4D97-AF65-F5344CB8AC3E}">
        <p14:creationId xmlns:p14="http://schemas.microsoft.com/office/powerpoint/2010/main" val="1468786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IBM Cloud Accounts</a:t>
            </a:r>
            <a:br>
              <a:rPr lang="en-US" dirty="0"/>
            </a:br>
            <a:r>
              <a:rPr lang="en-US" dirty="0">
                <a:solidFill>
                  <a:schemeClr val="accent2"/>
                </a:solidFill>
              </a:rPr>
              <a:t>one more thing……</a:t>
            </a:r>
          </a:p>
        </p:txBody>
      </p:sp>
      <p:sp>
        <p:nvSpPr>
          <p:cNvPr id="2" name="Rectangle 1">
            <a:extLst>
              <a:ext uri="{FF2B5EF4-FFF2-40B4-BE49-F238E27FC236}">
                <a16:creationId xmlns:a16="http://schemas.microsoft.com/office/drawing/2014/main" id="{1EC48342-22F2-C142-8FE8-571202233C43}"/>
              </a:ext>
            </a:extLst>
          </p:cNvPr>
          <p:cNvSpPr>
            <a:spLocks noChangeArrowheads="1"/>
          </p:cNvSpPr>
          <p:nvPr/>
        </p:nvSpPr>
        <p:spPr bwMode="auto">
          <a:xfrm>
            <a:off x="304800" y="3038392"/>
            <a:ext cx="11108840" cy="9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80990" indent="-380990" defTabSz="1219170" eaLnBrk="0" fontAlgn="base" hangingPunct="0">
              <a:spcBef>
                <a:spcPct val="0"/>
              </a:spcBef>
              <a:spcAft>
                <a:spcPct val="0"/>
              </a:spcAft>
              <a:buFont typeface="Arial" panose="020B0604020202020204" pitchFamily="34" charset="0"/>
              <a:buChar char="•"/>
            </a:pPr>
            <a:r>
              <a:rPr lang="en-US" altLang="en-US" sz="2133" dirty="0">
                <a:solidFill>
                  <a:srgbClr val="FFFFFF"/>
                </a:solidFill>
                <a:latin typeface="IBM Plex Sans"/>
              </a:rPr>
              <a:t>You can invite other people to work in your account</a:t>
            </a:r>
          </a:p>
          <a:p>
            <a:pPr marL="380990" indent="-380990" defTabSz="1219170" eaLnBrk="0" fontAlgn="base" hangingPunct="0">
              <a:spcBef>
                <a:spcPct val="0"/>
              </a:spcBef>
              <a:spcAft>
                <a:spcPct val="0"/>
              </a:spcAft>
              <a:buFont typeface="Arial" panose="020B0604020202020204" pitchFamily="34" charset="0"/>
              <a:buChar char="•"/>
            </a:pPr>
            <a:r>
              <a:rPr lang="en-US" altLang="en-US" sz="2133" dirty="0">
                <a:solidFill>
                  <a:srgbClr val="FFFFFF"/>
                </a:solidFill>
                <a:latin typeface="IBM Plex Sans"/>
              </a:rPr>
              <a:t>You can be invited to work in other people’s accounts</a:t>
            </a:r>
          </a:p>
          <a:p>
            <a:pPr defTabSz="1219170" eaLnBrk="0" fontAlgn="base" hangingPunct="0">
              <a:spcBef>
                <a:spcPct val="0"/>
              </a:spcBef>
              <a:spcAft>
                <a:spcPct val="0"/>
              </a:spcAft>
            </a:pPr>
            <a:endParaRPr lang="en-US" altLang="en-US" sz="1867" dirty="0">
              <a:solidFill>
                <a:srgbClr val="FFFFFF"/>
              </a:solidFill>
              <a:latin typeface="Arial" panose="020B0604020202020204" pitchFamily="34" charset="0"/>
            </a:endParaRPr>
          </a:p>
        </p:txBody>
      </p:sp>
    </p:spTree>
    <p:extLst>
      <p:ext uri="{BB962C8B-B14F-4D97-AF65-F5344CB8AC3E}">
        <p14:creationId xmlns:p14="http://schemas.microsoft.com/office/powerpoint/2010/main" val="16256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1.3 – IBM Cloud Onboarding Demo</a:t>
            </a:r>
          </a:p>
        </p:txBody>
      </p:sp>
      <p:pic>
        <p:nvPicPr>
          <p:cNvPr id="6" name="Content Placeholder 5">
            <a:extLst>
              <a:ext uri="{FF2B5EF4-FFF2-40B4-BE49-F238E27FC236}">
                <a16:creationId xmlns:a16="http://schemas.microsoft.com/office/drawing/2014/main" id="{96C38C31-003A-1940-8B70-F4E03E96F59E}"/>
              </a:ext>
            </a:extLst>
          </p:cNvPr>
          <p:cNvPicPr>
            <a:picLocks noGrp="1" noChangeAspect="1"/>
          </p:cNvPicPr>
          <p:nvPr>
            <p:ph idx="1"/>
          </p:nvPr>
        </p:nvPicPr>
        <p:blipFill>
          <a:blip r:embed="rId2"/>
          <a:stretch>
            <a:fillRect/>
          </a:stretch>
        </p:blipFill>
        <p:spPr>
          <a:xfrm>
            <a:off x="973184" y="876300"/>
            <a:ext cx="9425781" cy="5556250"/>
          </a:xfrm>
          <a:prstGeom prst="rect">
            <a:avLst/>
          </a:prstGeom>
        </p:spPr>
      </p:pic>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22</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777961" y="6513096"/>
            <a:ext cx="4636077" cy="338554"/>
          </a:xfrm>
          <a:prstGeom prst="rect">
            <a:avLst/>
          </a:prstGeom>
        </p:spPr>
        <p:txBody>
          <a:bodyPr wrap="none">
            <a:spAutoFit/>
          </a:bodyPr>
          <a:lstStyle/>
          <a:p>
            <a:r>
              <a:rPr lang="en-US" sz="1600" dirty="0">
                <a:hlinkClick r:id="rId3"/>
              </a:rPr>
              <a:t>https://www.youtube.com/watch?v=rSjuK78AuR0</a:t>
            </a:r>
            <a:endParaRPr lang="en-US" sz="1600" dirty="0"/>
          </a:p>
        </p:txBody>
      </p:sp>
    </p:spTree>
    <p:extLst>
      <p:ext uri="{BB962C8B-B14F-4D97-AF65-F5344CB8AC3E}">
        <p14:creationId xmlns:p14="http://schemas.microsoft.com/office/powerpoint/2010/main" val="134036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1.4 – Understand how to use the cost estimator tool - Demo</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978176"/>
            <a:ext cx="11619879" cy="5555974"/>
          </a:xfrm>
        </p:spPr>
        <p:txBody>
          <a:bodyPr/>
          <a:lstStyle/>
          <a:p>
            <a:pPr marL="342900" indent="-342900">
              <a:buFont typeface="+mj-lt"/>
              <a:buAutoNum type="arabicPeriod"/>
            </a:pPr>
            <a:r>
              <a:rPr lang="en-US" sz="1600" b="1" dirty="0"/>
              <a:t>Estimator Tool</a:t>
            </a:r>
          </a:p>
          <a:p>
            <a:pPr marL="342900" indent="-342900">
              <a:buFont typeface="+mj-lt"/>
              <a:buAutoNum type="arabicPeriod"/>
            </a:pPr>
            <a:r>
              <a:rPr lang="en-US" sz="1600" b="1" dirty="0"/>
              <a:t>Quotes</a:t>
            </a:r>
          </a:p>
          <a:p>
            <a:pPr marL="342900" indent="-342900">
              <a:buFont typeface="+mj-lt"/>
              <a:buAutoNum type="arabicPeriod"/>
            </a:pPr>
            <a:endParaRPr lang="en-US" sz="12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23</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808418" y="6400800"/>
            <a:ext cx="3677610" cy="338554"/>
          </a:xfrm>
          <a:prstGeom prst="rect">
            <a:avLst/>
          </a:prstGeom>
        </p:spPr>
        <p:txBody>
          <a:bodyPr wrap="none">
            <a:spAutoFit/>
          </a:bodyPr>
          <a:lstStyle/>
          <a:p>
            <a:r>
              <a:rPr lang="en-US" sz="1600" dirty="0">
                <a:hlinkClick r:id="rId2"/>
              </a:rPr>
              <a:t>https://cloud.ibm.com/estimator/review</a:t>
            </a:r>
            <a:endParaRPr lang="en-US" sz="1600" dirty="0"/>
          </a:p>
        </p:txBody>
      </p:sp>
      <p:pic>
        <p:nvPicPr>
          <p:cNvPr id="6" name="Picture 5">
            <a:extLst>
              <a:ext uri="{FF2B5EF4-FFF2-40B4-BE49-F238E27FC236}">
                <a16:creationId xmlns:a16="http://schemas.microsoft.com/office/drawing/2014/main" id="{6A4F7D94-3372-1D4F-8DDE-51C34A7B176E}"/>
              </a:ext>
            </a:extLst>
          </p:cNvPr>
          <p:cNvPicPr>
            <a:picLocks noChangeAspect="1"/>
          </p:cNvPicPr>
          <p:nvPr/>
        </p:nvPicPr>
        <p:blipFill>
          <a:blip r:embed="rId3"/>
          <a:stretch>
            <a:fillRect/>
          </a:stretch>
        </p:blipFill>
        <p:spPr>
          <a:xfrm>
            <a:off x="366711" y="2518459"/>
            <a:ext cx="6399849" cy="2515950"/>
          </a:xfrm>
          <a:prstGeom prst="rect">
            <a:avLst/>
          </a:prstGeom>
        </p:spPr>
      </p:pic>
      <p:pic>
        <p:nvPicPr>
          <p:cNvPr id="7" name="Picture 6">
            <a:extLst>
              <a:ext uri="{FF2B5EF4-FFF2-40B4-BE49-F238E27FC236}">
                <a16:creationId xmlns:a16="http://schemas.microsoft.com/office/drawing/2014/main" id="{9F6E7812-AF39-2443-87CD-09B0C5DABE8B}"/>
              </a:ext>
            </a:extLst>
          </p:cNvPr>
          <p:cNvPicPr>
            <a:picLocks noChangeAspect="1"/>
          </p:cNvPicPr>
          <p:nvPr/>
        </p:nvPicPr>
        <p:blipFill>
          <a:blip r:embed="rId4"/>
          <a:stretch>
            <a:fillRect/>
          </a:stretch>
        </p:blipFill>
        <p:spPr>
          <a:xfrm>
            <a:off x="7486028" y="2661791"/>
            <a:ext cx="4372722" cy="2372617"/>
          </a:xfrm>
          <a:prstGeom prst="rect">
            <a:avLst/>
          </a:prstGeom>
        </p:spPr>
      </p:pic>
    </p:spTree>
    <p:extLst>
      <p:ext uri="{BB962C8B-B14F-4D97-AF65-F5344CB8AC3E}">
        <p14:creationId xmlns:p14="http://schemas.microsoft.com/office/powerpoint/2010/main" val="190506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1.5 – Understand the benefits of the IBM </a:t>
            </a:r>
            <a:r>
              <a:rPr lang="en-US" dirty="0" err="1"/>
              <a:t>Multicloud</a:t>
            </a:r>
            <a:r>
              <a:rPr lang="en-US" dirty="0"/>
              <a:t> strategy</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978176"/>
            <a:ext cx="11619879" cy="5555974"/>
          </a:xfrm>
        </p:spPr>
        <p:txBody>
          <a:bodyPr/>
          <a:lstStyle/>
          <a:p>
            <a:pPr marL="342900" indent="-342900">
              <a:buFont typeface="+mj-lt"/>
              <a:buAutoNum type="arabicPeriod"/>
            </a:pPr>
            <a:r>
              <a:rPr lang="en-US" sz="1600" dirty="0"/>
              <a:t>Single Cloud Environment – A single cloud provider.</a:t>
            </a:r>
          </a:p>
          <a:p>
            <a:pPr lvl="1"/>
            <a:endParaRPr lang="en-US" sz="1200" dirty="0"/>
          </a:p>
          <a:p>
            <a:pPr marL="342900" indent="-342900">
              <a:buFont typeface="+mj-lt"/>
              <a:buAutoNum type="arabicPeriod"/>
            </a:pPr>
            <a:r>
              <a:rPr lang="en-US" sz="1600" dirty="0"/>
              <a:t>Multi-Cloud Environment – Multiple cloud providers.</a:t>
            </a:r>
          </a:p>
          <a:p>
            <a:pPr lvl="1"/>
            <a:r>
              <a:rPr lang="en-US" dirty="0"/>
              <a:t>Hybrid Mono-Cloud:  </a:t>
            </a:r>
            <a:r>
              <a:rPr lang="en-US" sz="1400" dirty="0"/>
              <a:t>Hybrid </a:t>
            </a:r>
            <a:r>
              <a:rPr lang="en-US" sz="1400" dirty="0" err="1"/>
              <a:t>monocloud</a:t>
            </a:r>
            <a:r>
              <a:rPr lang="en-US" sz="1400" dirty="0"/>
              <a:t> is hybrid cloud with one cloud provider—essentially an extension of a single public cloud provider’s software and hardware stack to the customer’s on-premises environment so that the exact same stack runs in both locations. The two environments are tethered together to form a single hybrid environment, managed from the public cloud with the same tools used to manage the public cloud provider’s infrastructure.</a:t>
            </a:r>
            <a:endParaRPr lang="en-US" sz="1200" dirty="0"/>
          </a:p>
          <a:p>
            <a:pPr lvl="1"/>
            <a:r>
              <a:rPr lang="en-US" dirty="0"/>
              <a:t>Hybrid Multi-Cloud: </a:t>
            </a:r>
            <a:r>
              <a:rPr lang="en-US" sz="1400" dirty="0"/>
              <a:t>Hybrid </a:t>
            </a:r>
            <a:r>
              <a:rPr lang="en-US" sz="1400" dirty="0">
                <a:hlinkClick r:id="rId2"/>
              </a:rPr>
              <a:t>multicloud</a:t>
            </a:r>
            <a:r>
              <a:rPr lang="en-US" sz="1400" dirty="0"/>
              <a:t> is an open standards-based stack that can be deployed on </a:t>
            </a:r>
            <a:r>
              <a:rPr lang="en-US" sz="1400" i="1" dirty="0"/>
              <a:t>any </a:t>
            </a:r>
            <a:r>
              <a:rPr lang="en-US" sz="1400" dirty="0"/>
              <a:t>public cloud infrastructure. That means across multiple providers as well as on premises. As with hybrid </a:t>
            </a:r>
            <a:r>
              <a:rPr lang="en-US" sz="1400" dirty="0" err="1"/>
              <a:t>monocloud</a:t>
            </a:r>
            <a:r>
              <a:rPr lang="en-US" sz="1400" dirty="0"/>
              <a:t>, the environments are tethered together to form a single hybrid environment, but management can be done on- or off-premises and across multiple providers, using a common set of management tools chosen by the customer.</a:t>
            </a:r>
          </a:p>
          <a:p>
            <a:pPr marL="342900" indent="-342900">
              <a:buFont typeface="+mj-lt"/>
              <a:buAutoNum type="arabicPeriod"/>
            </a:pPr>
            <a:endParaRPr lang="en-US" sz="1600" dirty="0"/>
          </a:p>
          <a:p>
            <a:pPr marL="342900" indent="-342900">
              <a:buFont typeface="+mj-lt"/>
              <a:buAutoNum type="arabicPeriod"/>
            </a:pPr>
            <a:r>
              <a:rPr lang="en-US" sz="1600" dirty="0"/>
              <a:t>Considerations</a:t>
            </a:r>
          </a:p>
          <a:p>
            <a:pPr lvl="1"/>
            <a:r>
              <a:rPr lang="en-US" sz="1400" dirty="0"/>
              <a:t>Vendor Lock-in – open source/open standards based reduces vendor lock-in</a:t>
            </a:r>
          </a:p>
          <a:p>
            <a:pPr lvl="1"/>
            <a:r>
              <a:rPr lang="en-US" sz="1400" dirty="0"/>
              <a:t>Flexibility – hybrid multi-cloud provides more choice and flexibility</a:t>
            </a:r>
          </a:p>
          <a:p>
            <a:pPr lvl="1"/>
            <a:r>
              <a:rPr lang="en-US" sz="1400" dirty="0"/>
              <a:t>Privacy and Security – hybrid multi-cloud allows you to choose the best deployment option for your privacy/security concerns</a:t>
            </a:r>
          </a:p>
          <a:p>
            <a:pPr lvl="1"/>
            <a:r>
              <a:rPr lang="en-US" sz="1400" dirty="0"/>
              <a:t>Complexity and sprawl – hybrid multi-cloud reduces complexity by providing a consistent “software defined cloud” platform</a:t>
            </a:r>
          </a:p>
          <a:p>
            <a:pPr marL="342900" indent="-342900">
              <a:buFont typeface="+mj-lt"/>
              <a:buAutoNum type="arabicPeriod"/>
            </a:pPr>
            <a:endParaRPr lang="en-US" sz="12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24</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1712993" y="6338270"/>
            <a:ext cx="8927316" cy="338554"/>
          </a:xfrm>
          <a:prstGeom prst="rect">
            <a:avLst/>
          </a:prstGeom>
        </p:spPr>
        <p:txBody>
          <a:bodyPr wrap="none">
            <a:spAutoFit/>
          </a:bodyPr>
          <a:lstStyle/>
          <a:p>
            <a:r>
              <a:rPr lang="en-US" sz="1600" dirty="0">
                <a:hlinkClick r:id="rId3"/>
              </a:rPr>
              <a:t>https://www.stratoscale.com/blog/it-leadership/cloud-clouds-choose-single-multi-cloud-approach/</a:t>
            </a:r>
            <a:endParaRPr lang="en-US" sz="1600" dirty="0"/>
          </a:p>
        </p:txBody>
      </p:sp>
    </p:spTree>
    <p:extLst>
      <p:ext uri="{BB962C8B-B14F-4D97-AF65-F5344CB8AC3E}">
        <p14:creationId xmlns:p14="http://schemas.microsoft.com/office/powerpoint/2010/main" val="381325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364324" y="2914310"/>
            <a:ext cx="2482849" cy="1400176"/>
            <a:chOff x="1773238" y="2428875"/>
            <a:chExt cx="1862137" cy="1400175"/>
          </a:xfrm>
        </p:grpSpPr>
        <p:pic>
          <p:nvPicPr>
            <p:cNvPr id="55308"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3238" y="3003550"/>
              <a:ext cx="1862137" cy="825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12"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8525" y="2428875"/>
              <a:ext cx="501650" cy="6096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15" name="Text Box 21"/>
            <p:cNvSpPr txBox="1">
              <a:spLocks noChangeArrowheads="1"/>
            </p:cNvSpPr>
            <p:nvPr/>
          </p:nvSpPr>
          <p:spPr bwMode="auto">
            <a:xfrm>
              <a:off x="2086959" y="3246738"/>
              <a:ext cx="1269999" cy="5618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Internet</a:t>
              </a:r>
            </a:p>
          </p:txBody>
        </p:sp>
      </p:grpSp>
      <p:grpSp>
        <p:nvGrpSpPr>
          <p:cNvPr id="10" name="Group 9"/>
          <p:cNvGrpSpPr/>
          <p:nvPr/>
        </p:nvGrpSpPr>
        <p:grpSpPr>
          <a:xfrm>
            <a:off x="9956803" y="2641259"/>
            <a:ext cx="2317396" cy="1142576"/>
            <a:chOff x="7388228" y="2405064"/>
            <a:chExt cx="1738047" cy="1142574"/>
          </a:xfrm>
        </p:grpSpPr>
        <p:grpSp>
          <p:nvGrpSpPr>
            <p:cNvPr id="55306" name="Group 9"/>
            <p:cNvGrpSpPr>
              <a:grpSpLocks/>
            </p:cNvGrpSpPr>
            <p:nvPr/>
          </p:nvGrpSpPr>
          <p:grpSpPr bwMode="auto">
            <a:xfrm>
              <a:off x="7388228" y="2405064"/>
              <a:ext cx="1209675" cy="855662"/>
              <a:chOff x="4654" y="1515"/>
              <a:chExt cx="762" cy="539"/>
            </a:xfrm>
          </p:grpSpPr>
          <p:pic>
            <p:nvPicPr>
              <p:cNvPr id="55465"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54" y="1519"/>
                <a:ext cx="762" cy="3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66" name="Oval 11"/>
              <p:cNvSpPr>
                <a:spLocks noChangeArrowheads="1"/>
              </p:cNvSpPr>
              <p:nvPr/>
            </p:nvSpPr>
            <p:spPr bwMode="auto">
              <a:xfrm>
                <a:off x="4676" y="1515"/>
                <a:ext cx="695" cy="336"/>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55467" name="Line 12"/>
              <p:cNvSpPr>
                <a:spLocks noChangeShapeType="1"/>
              </p:cNvSpPr>
              <p:nvPr/>
            </p:nvSpPr>
            <p:spPr bwMode="auto">
              <a:xfrm>
                <a:off x="4768" y="1800"/>
                <a:ext cx="71" cy="25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sp>
          <p:nvSpPr>
            <p:cNvPr id="55321" name="Text Box 27"/>
            <p:cNvSpPr txBox="1">
              <a:spLocks noChangeArrowheads="1"/>
            </p:cNvSpPr>
            <p:nvPr/>
          </p:nvSpPr>
          <p:spPr bwMode="auto">
            <a:xfrm>
              <a:off x="7630852" y="2760055"/>
              <a:ext cx="1495423" cy="78758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Social &amp; Internet Data sources</a:t>
              </a:r>
            </a:p>
          </p:txBody>
        </p:sp>
      </p:grpSp>
      <p:sp>
        <p:nvSpPr>
          <p:cNvPr id="55323" name="Line 29"/>
          <p:cNvSpPr>
            <a:spLocks noChangeShapeType="1"/>
          </p:cNvSpPr>
          <p:nvPr/>
        </p:nvSpPr>
        <p:spPr bwMode="auto">
          <a:xfrm flipV="1">
            <a:off x="10183732" y="3942365"/>
            <a:ext cx="157256" cy="55596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tIns="22860" rIns="45720" bIns="22860"/>
          <a:lstStyle/>
          <a:p>
            <a:pPr defTabSz="1219170"/>
            <a:endParaRPr lang="en-US" sz="5067" kern="0" dirty="0">
              <a:solidFill>
                <a:sysClr val="windowText" lastClr="000000"/>
              </a:solidFill>
              <a:latin typeface="Arial"/>
              <a:cs typeface="Arial"/>
              <a:sym typeface="Arial"/>
            </a:endParaRPr>
          </a:p>
        </p:txBody>
      </p:sp>
      <p:grpSp>
        <p:nvGrpSpPr>
          <p:cNvPr id="17" name="Group 16"/>
          <p:cNvGrpSpPr/>
          <p:nvPr/>
        </p:nvGrpSpPr>
        <p:grpSpPr>
          <a:xfrm>
            <a:off x="9430117" y="4502878"/>
            <a:ext cx="2296584" cy="1108695"/>
            <a:chOff x="7354097" y="3938588"/>
            <a:chExt cx="1722438" cy="1108691"/>
          </a:xfrm>
        </p:grpSpPr>
        <p:pic>
          <p:nvPicPr>
            <p:cNvPr id="55303"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11310" y="3938588"/>
              <a:ext cx="1165225" cy="708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16" name="Text Box 22"/>
            <p:cNvSpPr txBox="1">
              <a:spLocks noChangeArrowheads="1"/>
            </p:cNvSpPr>
            <p:nvPr/>
          </p:nvSpPr>
          <p:spPr bwMode="auto">
            <a:xfrm>
              <a:off x="7401722" y="4681539"/>
              <a:ext cx="1439863" cy="3657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lnSpc>
                  <a:spcPct val="80000"/>
                </a:lnSpc>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Trading partner communities</a:t>
              </a:r>
            </a:p>
          </p:txBody>
        </p:sp>
        <p:sp>
          <p:nvSpPr>
            <p:cNvPr id="55322" name="Oval 28"/>
            <p:cNvSpPr>
              <a:spLocks noChangeArrowheads="1"/>
            </p:cNvSpPr>
            <p:nvPr/>
          </p:nvSpPr>
          <p:spPr bwMode="auto">
            <a:xfrm>
              <a:off x="7354097" y="4129088"/>
              <a:ext cx="1344613" cy="47942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55342" name="Picture 4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252622" y="3956050"/>
              <a:ext cx="495300" cy="4953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3" name="Picture 4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414422" y="4132263"/>
              <a:ext cx="304800" cy="304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4" name="Picture 50"/>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7797" y="3941763"/>
              <a:ext cx="547688" cy="4238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5" name="Picture 5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70546" y="4203700"/>
              <a:ext cx="428625" cy="4286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6" name="Picture 5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038310" y="4179888"/>
              <a:ext cx="377825" cy="4619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5" name="Group 4"/>
          <p:cNvGrpSpPr/>
          <p:nvPr/>
        </p:nvGrpSpPr>
        <p:grpSpPr>
          <a:xfrm>
            <a:off x="503782" y="2761903"/>
            <a:ext cx="2127249" cy="1295018"/>
            <a:chOff x="395288" y="2301875"/>
            <a:chExt cx="1595437" cy="1295017"/>
          </a:xfrm>
        </p:grpSpPr>
        <p:sp>
          <p:nvSpPr>
            <p:cNvPr id="55311" name="Line 17"/>
            <p:cNvSpPr>
              <a:spLocks noChangeShapeType="1"/>
            </p:cNvSpPr>
            <p:nvPr/>
          </p:nvSpPr>
          <p:spPr bwMode="auto">
            <a:xfrm flipH="1" flipV="1">
              <a:off x="1557338" y="2897188"/>
              <a:ext cx="433387" cy="32226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17" name="Text Box 23"/>
            <p:cNvSpPr txBox="1">
              <a:spLocks noChangeArrowheads="1"/>
            </p:cNvSpPr>
            <p:nvPr/>
          </p:nvSpPr>
          <p:spPr bwMode="auto">
            <a:xfrm>
              <a:off x="519113" y="2809308"/>
              <a:ext cx="1181100" cy="7875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Mobile, PoS, ATMs</a:t>
              </a:r>
            </a:p>
          </p:txBody>
        </p:sp>
        <p:sp>
          <p:nvSpPr>
            <p:cNvPr id="55324" name="Oval 30"/>
            <p:cNvSpPr>
              <a:spLocks noChangeArrowheads="1"/>
            </p:cNvSpPr>
            <p:nvPr/>
          </p:nvSpPr>
          <p:spPr bwMode="auto">
            <a:xfrm>
              <a:off x="454025" y="2540000"/>
              <a:ext cx="1295400" cy="43497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55347" name="Picture 5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362075" y="2463800"/>
              <a:ext cx="361950" cy="3619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8" name="Picture 54"/>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57275" y="2301875"/>
              <a:ext cx="385763" cy="4810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9" name="Picture 55"/>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395288" y="2392363"/>
              <a:ext cx="434975" cy="4349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0" name="Picture 56"/>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71525" y="2444750"/>
              <a:ext cx="234950" cy="2349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1" name="Picture 57"/>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76288" y="2706688"/>
              <a:ext cx="271462" cy="2714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2" name="Picture 58"/>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71500" y="2635250"/>
              <a:ext cx="296863" cy="2968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3" name="Picture 59"/>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19163" y="2416175"/>
              <a:ext cx="266700" cy="2667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54" name="Picture 60"/>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985838" y="2601913"/>
              <a:ext cx="454025" cy="454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9" name="Group 8"/>
          <p:cNvGrpSpPr/>
          <p:nvPr/>
        </p:nvGrpSpPr>
        <p:grpSpPr>
          <a:xfrm>
            <a:off x="8273006" y="3369297"/>
            <a:ext cx="2482849" cy="825501"/>
            <a:chOff x="6072188" y="2962275"/>
            <a:chExt cx="1862137" cy="825500"/>
          </a:xfrm>
        </p:grpSpPr>
        <p:pic>
          <p:nvPicPr>
            <p:cNvPr id="55305"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72188" y="2962275"/>
              <a:ext cx="1862137" cy="825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7" name="Text Box 110"/>
            <p:cNvSpPr txBox="1">
              <a:spLocks noChangeArrowheads="1"/>
            </p:cNvSpPr>
            <p:nvPr/>
          </p:nvSpPr>
          <p:spPr bwMode="auto">
            <a:xfrm>
              <a:off x="6618018" y="3125398"/>
              <a:ext cx="962825" cy="5618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Internet</a:t>
              </a:r>
            </a:p>
          </p:txBody>
        </p:sp>
      </p:grpSp>
      <p:grpSp>
        <p:nvGrpSpPr>
          <p:cNvPr id="6" name="Group 5"/>
          <p:cNvGrpSpPr/>
          <p:nvPr/>
        </p:nvGrpSpPr>
        <p:grpSpPr>
          <a:xfrm>
            <a:off x="1646048" y="1905351"/>
            <a:ext cx="1700743" cy="1692274"/>
            <a:chOff x="1163638" y="1411288"/>
            <a:chExt cx="1275557" cy="1692275"/>
          </a:xfrm>
        </p:grpSpPr>
        <p:sp>
          <p:nvSpPr>
            <p:cNvPr id="55314" name="Line 20"/>
            <p:cNvSpPr>
              <a:spLocks noChangeShapeType="1"/>
            </p:cNvSpPr>
            <p:nvPr/>
          </p:nvSpPr>
          <p:spPr bwMode="auto">
            <a:xfrm>
              <a:off x="1833563" y="2100263"/>
              <a:ext cx="395287" cy="100330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pic>
          <p:nvPicPr>
            <p:cNvPr id="55378" name="Picture 111"/>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163638" y="1411288"/>
              <a:ext cx="1270000" cy="8112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9" name="Text Box 112"/>
            <p:cNvSpPr txBox="1">
              <a:spLocks noChangeArrowheads="1"/>
            </p:cNvSpPr>
            <p:nvPr/>
          </p:nvSpPr>
          <p:spPr bwMode="auto">
            <a:xfrm>
              <a:off x="1174246" y="1578950"/>
              <a:ext cx="1264949" cy="5618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Public Clouds</a:t>
              </a:r>
            </a:p>
          </p:txBody>
        </p:sp>
      </p:grpSp>
      <p:sp>
        <p:nvSpPr>
          <p:cNvPr id="55385" name="AutoShape 118"/>
          <p:cNvSpPr>
            <a:spLocks noChangeArrowheads="1"/>
          </p:cNvSpPr>
          <p:nvPr/>
        </p:nvSpPr>
        <p:spPr bwMode="auto">
          <a:xfrm>
            <a:off x="2718080" y="3763624"/>
            <a:ext cx="383117" cy="200025"/>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120000" tIns="62400" rIns="120000" bIns="62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333" b="1" kern="0" dirty="0">
                <a:solidFill>
                  <a:srgbClr val="FFFFFF"/>
                </a:solidFill>
                <a:cs typeface="Arial"/>
              </a:rPr>
              <a:t>API</a:t>
            </a:r>
          </a:p>
        </p:txBody>
      </p:sp>
      <p:grpSp>
        <p:nvGrpSpPr>
          <p:cNvPr id="20" name="Group 19"/>
          <p:cNvGrpSpPr/>
          <p:nvPr/>
        </p:nvGrpSpPr>
        <p:grpSpPr>
          <a:xfrm>
            <a:off x="2103967" y="4157307"/>
            <a:ext cx="1947333" cy="1301755"/>
            <a:chOff x="1577975" y="3671888"/>
            <a:chExt cx="1460500" cy="1301755"/>
          </a:xfrm>
        </p:grpSpPr>
        <p:sp>
          <p:nvSpPr>
            <p:cNvPr id="55376" name="Line 109"/>
            <p:cNvSpPr>
              <a:spLocks noChangeShapeType="1"/>
            </p:cNvSpPr>
            <p:nvPr/>
          </p:nvSpPr>
          <p:spPr bwMode="auto">
            <a:xfrm flipH="1">
              <a:off x="2052638" y="3671888"/>
              <a:ext cx="222250" cy="44926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nvGrpSpPr>
            <p:cNvPr id="55387" name="Group 120"/>
            <p:cNvGrpSpPr>
              <a:grpSpLocks/>
            </p:cNvGrpSpPr>
            <p:nvPr/>
          </p:nvGrpSpPr>
          <p:grpSpPr bwMode="auto">
            <a:xfrm>
              <a:off x="1577975" y="4033842"/>
              <a:ext cx="1460500" cy="939801"/>
              <a:chOff x="994" y="2541"/>
              <a:chExt cx="920" cy="592"/>
            </a:xfrm>
          </p:grpSpPr>
          <p:sp>
            <p:nvSpPr>
              <p:cNvPr id="55421" name="Oval 121"/>
              <p:cNvSpPr>
                <a:spLocks noChangeArrowheads="1"/>
              </p:cNvSpPr>
              <p:nvPr/>
            </p:nvSpPr>
            <p:spPr bwMode="auto">
              <a:xfrm>
                <a:off x="1002" y="2581"/>
                <a:ext cx="836" cy="289"/>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55422" name="Text Box 122"/>
              <p:cNvSpPr txBox="1">
                <a:spLocks noChangeArrowheads="1"/>
              </p:cNvSpPr>
              <p:nvPr/>
            </p:nvSpPr>
            <p:spPr bwMode="auto">
              <a:xfrm>
                <a:off x="994" y="2903"/>
                <a:ext cx="920" cy="2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lnSpc>
                    <a:spcPct val="80000"/>
                  </a:lnSpc>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Developer &amp; Customer communities</a:t>
                </a:r>
              </a:p>
            </p:txBody>
          </p:sp>
          <p:pic>
            <p:nvPicPr>
              <p:cNvPr id="55423" name="Picture 123"/>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126" y="2556"/>
                <a:ext cx="148" cy="14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4" name="Picture 124"/>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1221" y="2678"/>
                <a:ext cx="162" cy="1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5" name="Picture 125"/>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516" y="2550"/>
                <a:ext cx="127" cy="12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26" name="Picture 126"/>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444" y="2683"/>
                <a:ext cx="145" cy="1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427" name="Group 127"/>
              <p:cNvGrpSpPr>
                <a:grpSpLocks/>
              </p:cNvGrpSpPr>
              <p:nvPr/>
            </p:nvGrpSpPr>
            <p:grpSpPr bwMode="auto">
              <a:xfrm>
                <a:off x="1332" y="2541"/>
                <a:ext cx="129" cy="147"/>
                <a:chOff x="1332" y="2541"/>
                <a:chExt cx="129" cy="147"/>
              </a:xfrm>
            </p:grpSpPr>
            <p:grpSp>
              <p:nvGrpSpPr>
                <p:cNvPr id="55434" name="Group 128"/>
                <p:cNvGrpSpPr>
                  <a:grpSpLocks/>
                </p:cNvGrpSpPr>
                <p:nvPr/>
              </p:nvGrpSpPr>
              <p:grpSpPr bwMode="auto">
                <a:xfrm>
                  <a:off x="1332" y="2541"/>
                  <a:ext cx="129" cy="147"/>
                  <a:chOff x="1332" y="2541"/>
                  <a:chExt cx="129" cy="147"/>
                </a:xfrm>
              </p:grpSpPr>
              <p:pic>
                <p:nvPicPr>
                  <p:cNvPr id="55436" name="Picture 129"/>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332" y="2541"/>
                    <a:ext cx="129" cy="14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37" name="AutoShape 130"/>
                  <p:cNvSpPr>
                    <a:spLocks noChangeArrowheads="1"/>
                  </p:cNvSpPr>
                  <p:nvPr/>
                </p:nvSpPr>
                <p:spPr bwMode="auto">
                  <a:xfrm>
                    <a:off x="1340" y="2619"/>
                    <a:ext cx="54" cy="38"/>
                  </a:xfrm>
                  <a:custGeom>
                    <a:avLst/>
                    <a:gdLst>
                      <a:gd name="T0" fmla="*/ 11 w 144"/>
                      <a:gd name="T1" fmla="*/ 0 h 105"/>
                      <a:gd name="T2" fmla="*/ 19 w 144"/>
                      <a:gd name="T3" fmla="*/ 3 h 105"/>
                      <a:gd name="T4" fmla="*/ 30 w 144"/>
                      <a:gd name="T5" fmla="*/ 4 h 105"/>
                      <a:gd name="T6" fmla="*/ 38 w 144"/>
                      <a:gd name="T7" fmla="*/ 2 h 105"/>
                      <a:gd name="T8" fmla="*/ 46 w 144"/>
                      <a:gd name="T9" fmla="*/ 0 h 105"/>
                      <a:gd name="T10" fmla="*/ 52 w 144"/>
                      <a:gd name="T11" fmla="*/ 7 h 105"/>
                      <a:gd name="T12" fmla="*/ 54 w 144"/>
                      <a:gd name="T13" fmla="*/ 17 h 105"/>
                      <a:gd name="T14" fmla="*/ 54 w 144"/>
                      <a:gd name="T15" fmla="*/ 28 h 105"/>
                      <a:gd name="T16" fmla="*/ 44 w 144"/>
                      <a:gd name="T17" fmla="*/ 35 h 105"/>
                      <a:gd name="T18" fmla="*/ 30 w 144"/>
                      <a:gd name="T19" fmla="*/ 38 h 105"/>
                      <a:gd name="T20" fmla="*/ 1 w 144"/>
                      <a:gd name="T21" fmla="*/ 37 h 105"/>
                      <a:gd name="T22" fmla="*/ 0 w 144"/>
                      <a:gd name="T23" fmla="*/ 20 h 105"/>
                      <a:gd name="T24" fmla="*/ 1 w 144"/>
                      <a:gd name="T25" fmla="*/ 13 h 105"/>
                      <a:gd name="T26" fmla="*/ 5 w 144"/>
                      <a:gd name="T27" fmla="*/ 7 h 105"/>
                      <a:gd name="T28" fmla="*/ 11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blipFill dpi="0" rotWithShape="0">
                    <a:blip r:embed="rId26"/>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1219170"/>
                    <a:endParaRPr lang="en-US" sz="5067" kern="0" dirty="0">
                      <a:solidFill>
                        <a:sysClr val="windowText" lastClr="000000"/>
                      </a:solidFill>
                      <a:latin typeface="Arial"/>
                      <a:cs typeface="Arial"/>
                      <a:sym typeface="Arial"/>
                    </a:endParaRPr>
                  </a:p>
                </p:txBody>
              </p:sp>
            </p:grpSp>
            <p:sp>
              <p:nvSpPr>
                <p:cNvPr id="55435" name="AutoShape 131"/>
                <p:cNvSpPr>
                  <a:spLocks noChangeArrowheads="1"/>
                </p:cNvSpPr>
                <p:nvPr/>
              </p:nvSpPr>
              <p:spPr bwMode="auto">
                <a:xfrm>
                  <a:off x="1358" y="2630"/>
                  <a:ext cx="18" cy="18"/>
                </a:xfrm>
                <a:prstGeom prst="smileyFace">
                  <a:avLst>
                    <a:gd name="adj" fmla="val 4653"/>
                  </a:avLst>
                </a:prstGeom>
                <a:solidFill>
                  <a:srgbClr val="FFCC66"/>
                </a:solidFill>
                <a:ln w="9360" cap="sq">
                  <a:solidFill>
                    <a:srgbClr val="80808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428" name="Group 132"/>
              <p:cNvGrpSpPr>
                <a:grpSpLocks/>
              </p:cNvGrpSpPr>
              <p:nvPr/>
            </p:nvGrpSpPr>
            <p:grpSpPr bwMode="auto">
              <a:xfrm>
                <a:off x="1623" y="2649"/>
                <a:ext cx="129" cy="147"/>
                <a:chOff x="1623" y="2649"/>
                <a:chExt cx="129" cy="147"/>
              </a:xfrm>
            </p:grpSpPr>
            <p:grpSp>
              <p:nvGrpSpPr>
                <p:cNvPr id="55430" name="Group 133"/>
                <p:cNvGrpSpPr>
                  <a:grpSpLocks/>
                </p:cNvGrpSpPr>
                <p:nvPr/>
              </p:nvGrpSpPr>
              <p:grpSpPr bwMode="auto">
                <a:xfrm>
                  <a:off x="1623" y="2649"/>
                  <a:ext cx="129" cy="147"/>
                  <a:chOff x="1623" y="2649"/>
                  <a:chExt cx="129" cy="147"/>
                </a:xfrm>
              </p:grpSpPr>
              <p:pic>
                <p:nvPicPr>
                  <p:cNvPr id="55432" name="Picture 134"/>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623" y="2649"/>
                    <a:ext cx="129" cy="14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33" name="AutoShape 135"/>
                  <p:cNvSpPr>
                    <a:spLocks noChangeArrowheads="1"/>
                  </p:cNvSpPr>
                  <p:nvPr/>
                </p:nvSpPr>
                <p:spPr bwMode="auto">
                  <a:xfrm>
                    <a:off x="1631" y="2727"/>
                    <a:ext cx="54" cy="38"/>
                  </a:xfrm>
                  <a:custGeom>
                    <a:avLst/>
                    <a:gdLst>
                      <a:gd name="T0" fmla="*/ 11 w 144"/>
                      <a:gd name="T1" fmla="*/ 0 h 105"/>
                      <a:gd name="T2" fmla="*/ 19 w 144"/>
                      <a:gd name="T3" fmla="*/ 3 h 105"/>
                      <a:gd name="T4" fmla="*/ 30 w 144"/>
                      <a:gd name="T5" fmla="*/ 4 h 105"/>
                      <a:gd name="T6" fmla="*/ 38 w 144"/>
                      <a:gd name="T7" fmla="*/ 2 h 105"/>
                      <a:gd name="T8" fmla="*/ 46 w 144"/>
                      <a:gd name="T9" fmla="*/ 0 h 105"/>
                      <a:gd name="T10" fmla="*/ 52 w 144"/>
                      <a:gd name="T11" fmla="*/ 7 h 105"/>
                      <a:gd name="T12" fmla="*/ 54 w 144"/>
                      <a:gd name="T13" fmla="*/ 17 h 105"/>
                      <a:gd name="T14" fmla="*/ 54 w 144"/>
                      <a:gd name="T15" fmla="*/ 28 h 105"/>
                      <a:gd name="T16" fmla="*/ 44 w 144"/>
                      <a:gd name="T17" fmla="*/ 35 h 105"/>
                      <a:gd name="T18" fmla="*/ 30 w 144"/>
                      <a:gd name="T19" fmla="*/ 38 h 105"/>
                      <a:gd name="T20" fmla="*/ 1 w 144"/>
                      <a:gd name="T21" fmla="*/ 37 h 105"/>
                      <a:gd name="T22" fmla="*/ 0 w 144"/>
                      <a:gd name="T23" fmla="*/ 20 h 105"/>
                      <a:gd name="T24" fmla="*/ 1 w 144"/>
                      <a:gd name="T25" fmla="*/ 13 h 105"/>
                      <a:gd name="T26" fmla="*/ 5 w 144"/>
                      <a:gd name="T27" fmla="*/ 7 h 105"/>
                      <a:gd name="T28" fmla="*/ 11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blipFill dpi="0" rotWithShape="0">
                    <a:blip r:embed="rId26"/>
                    <a:srcRect/>
                    <a:stretch>
                      <a:fillRect/>
                    </a:stretch>
                  </a:blip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1219170"/>
                    <a:endParaRPr lang="en-US" sz="5067" kern="0" dirty="0">
                      <a:solidFill>
                        <a:sysClr val="windowText" lastClr="000000"/>
                      </a:solidFill>
                      <a:latin typeface="Arial"/>
                      <a:cs typeface="Arial"/>
                      <a:sym typeface="Arial"/>
                    </a:endParaRPr>
                  </a:p>
                </p:txBody>
              </p:sp>
            </p:grpSp>
            <p:sp>
              <p:nvSpPr>
                <p:cNvPr id="55431" name="AutoShape 136"/>
                <p:cNvSpPr>
                  <a:spLocks noChangeArrowheads="1"/>
                </p:cNvSpPr>
                <p:nvPr/>
              </p:nvSpPr>
              <p:spPr bwMode="auto">
                <a:xfrm>
                  <a:off x="1649" y="2738"/>
                  <a:ext cx="18" cy="18"/>
                </a:xfrm>
                <a:prstGeom prst="smileyFace">
                  <a:avLst>
                    <a:gd name="adj" fmla="val 4653"/>
                  </a:avLst>
                </a:prstGeom>
                <a:solidFill>
                  <a:srgbClr val="FFCC66"/>
                </a:solidFill>
                <a:ln w="9360" cap="sq">
                  <a:solidFill>
                    <a:srgbClr val="80808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pic>
            <p:nvPicPr>
              <p:cNvPr id="55429" name="Picture 137"/>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078" y="2673"/>
                <a:ext cx="127" cy="12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grpSp>
        <p:nvGrpSpPr>
          <p:cNvPr id="21" name="Group 20"/>
          <p:cNvGrpSpPr/>
          <p:nvPr/>
        </p:nvGrpSpPr>
        <p:grpSpPr>
          <a:xfrm>
            <a:off x="107965" y="3933471"/>
            <a:ext cx="2484967" cy="1218594"/>
            <a:chOff x="80963" y="3448050"/>
            <a:chExt cx="1863725" cy="1218595"/>
          </a:xfrm>
        </p:grpSpPr>
        <p:grpSp>
          <p:nvGrpSpPr>
            <p:cNvPr id="4" name="Group 3"/>
            <p:cNvGrpSpPr/>
            <p:nvPr/>
          </p:nvGrpSpPr>
          <p:grpSpPr>
            <a:xfrm>
              <a:off x="80963" y="3448050"/>
              <a:ext cx="1863725" cy="1218595"/>
              <a:chOff x="80963" y="3448050"/>
              <a:chExt cx="1863725" cy="1218595"/>
            </a:xfrm>
          </p:grpSpPr>
          <p:sp>
            <p:nvSpPr>
              <p:cNvPr id="55320" name="Line 26"/>
              <p:cNvSpPr>
                <a:spLocks noChangeShapeType="1"/>
              </p:cNvSpPr>
              <p:nvPr/>
            </p:nvSpPr>
            <p:spPr bwMode="auto">
              <a:xfrm flipH="1">
                <a:off x="1533525" y="3448050"/>
                <a:ext cx="411163" cy="1825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89" name="Oval 139"/>
              <p:cNvSpPr>
                <a:spLocks noChangeArrowheads="1"/>
              </p:cNvSpPr>
              <p:nvPr/>
            </p:nvSpPr>
            <p:spPr bwMode="auto">
              <a:xfrm>
                <a:off x="261938" y="3519488"/>
                <a:ext cx="1420812" cy="496887"/>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55390" name="Text Box 140"/>
              <p:cNvSpPr txBox="1">
                <a:spLocks noChangeArrowheads="1"/>
              </p:cNvSpPr>
              <p:nvPr/>
            </p:nvSpPr>
            <p:spPr bwMode="auto">
              <a:xfrm>
                <a:off x="80963" y="3879061"/>
                <a:ext cx="1792287" cy="7875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Internet of Things</a:t>
                </a:r>
              </a:p>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Sensors</a:t>
                </a:r>
              </a:p>
            </p:txBody>
          </p:sp>
          <p:pic>
            <p:nvPicPr>
              <p:cNvPr id="55391" name="Picture 141"/>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1152525" y="3636963"/>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392" name="Group 142"/>
              <p:cNvGrpSpPr>
                <a:grpSpLocks/>
              </p:cNvGrpSpPr>
              <p:nvPr/>
            </p:nvGrpSpPr>
            <p:grpSpPr bwMode="auto">
              <a:xfrm>
                <a:off x="1316038" y="3602038"/>
                <a:ext cx="122237" cy="173037"/>
                <a:chOff x="829" y="2269"/>
                <a:chExt cx="77" cy="109"/>
              </a:xfrm>
            </p:grpSpPr>
            <p:sp>
              <p:nvSpPr>
                <p:cNvPr id="55416" name="Oval 143"/>
                <p:cNvSpPr>
                  <a:spLocks noChangeArrowheads="1"/>
                </p:cNvSpPr>
                <p:nvPr/>
              </p:nvSpPr>
              <p:spPr bwMode="auto">
                <a:xfrm>
                  <a:off x="843" y="2282"/>
                  <a:ext cx="47" cy="52"/>
                </a:xfrm>
                <a:prstGeom prst="ellipse">
                  <a:avLst/>
                </a:prstGeom>
                <a:noFill/>
                <a:ln w="12600" cap="sq">
                  <a:solidFill>
                    <a:srgbClr val="C0C0C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55417" name="Oval 144"/>
                <p:cNvSpPr>
                  <a:spLocks noChangeArrowheads="1"/>
                </p:cNvSpPr>
                <p:nvPr/>
              </p:nvSpPr>
              <p:spPr bwMode="auto">
                <a:xfrm>
                  <a:off x="852" y="2293"/>
                  <a:ext cx="27" cy="30"/>
                </a:xfrm>
                <a:prstGeom prst="ellipse">
                  <a:avLst/>
                </a:prstGeom>
                <a:noFill/>
                <a:ln w="12600" cap="sq">
                  <a:solidFill>
                    <a:srgbClr val="969696"/>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55418" name="Picture 145"/>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859" y="2300"/>
                  <a:ext cx="13" cy="4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419" name="Oval 146"/>
                <p:cNvSpPr>
                  <a:spLocks noChangeArrowheads="1"/>
                </p:cNvSpPr>
                <p:nvPr/>
              </p:nvSpPr>
              <p:spPr bwMode="auto">
                <a:xfrm>
                  <a:off x="829" y="2269"/>
                  <a:ext cx="77" cy="78"/>
                </a:xfrm>
                <a:prstGeom prst="ellipse">
                  <a:avLst/>
                </a:prstGeom>
                <a:noFill/>
                <a:ln w="12600" cap="sq">
                  <a:solidFill>
                    <a:srgbClr val="DDDDDD"/>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55420" name="Picture 147"/>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837" y="2334"/>
                  <a:ext cx="57" cy="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55393" name="Picture 148"/>
              <p:cNvPicPr>
                <a:picLocks noChangeAspect="1" noChangeArrowheads="1"/>
              </p:cNvPicPr>
              <p:nvPr/>
            </p:nvPicPr>
            <p:blipFill>
              <a:blip r:embed="rId30">
                <a:lum bright="-40000" contrast="40000"/>
                <a:extLst>
                  <a:ext uri="{28A0092B-C50C-407E-A947-70E740481C1C}">
                    <a14:useLocalDpi xmlns:a14="http://schemas.microsoft.com/office/drawing/2010/main"/>
                  </a:ext>
                </a:extLst>
              </a:blip>
              <a:srcRect/>
              <a:stretch>
                <a:fillRect/>
              </a:stretch>
            </p:blipFill>
            <p:spPr bwMode="auto">
              <a:xfrm>
                <a:off x="782638" y="3802063"/>
                <a:ext cx="166687" cy="166687"/>
              </a:xfrm>
              <a:prstGeom prst="rect">
                <a:avLst/>
              </a:prstGeom>
              <a:noFill/>
              <a:ln>
                <a:noFill/>
              </a:ln>
              <a:effectLst/>
              <a:extLst>
                <a:ext uri="{909E8E84-426E-40dd-AFC4-6F175D3DCCD1}">
                  <a14:hiddenFill xmlns:a14="http://schemas.microsoft.com/office/drawing/2010/main" xmlns="">
                    <a:blipFill dpi="0" rotWithShape="0">
                      <a:blip>
                        <a:lum bright="-40000" contrast="4000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4" name="Picture 149"/>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911225" y="3573463"/>
                <a:ext cx="195263" cy="1952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5" name="Picture 150"/>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939800" y="3759200"/>
                <a:ext cx="190500" cy="1905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6" name="Picture 151"/>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506413" y="3597275"/>
                <a:ext cx="161925" cy="1619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7" name="Picture 152"/>
              <p:cNvPicPr>
                <a:picLocks noChangeAspect="1" noChangeArrowheads="1"/>
              </p:cNvPicPr>
              <p:nvPr/>
            </p:nvPicPr>
            <p:blipFill>
              <a:blip r:embed="rId34">
                <a:lum bright="-100000" contrast="100000"/>
                <a:grayscl/>
                <a:extLst>
                  <a:ext uri="{28A0092B-C50C-407E-A947-70E740481C1C}">
                    <a14:useLocalDpi xmlns:a14="http://schemas.microsoft.com/office/drawing/2010/main"/>
                  </a:ext>
                </a:extLst>
              </a:blip>
              <a:srcRect/>
              <a:stretch>
                <a:fillRect/>
              </a:stretch>
            </p:blipFill>
            <p:spPr bwMode="auto">
              <a:xfrm>
                <a:off x="1133475" y="3751263"/>
                <a:ext cx="173038" cy="179387"/>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8" name="Picture 153"/>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354013" y="3702050"/>
                <a:ext cx="176212" cy="1762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99" name="Picture 154"/>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687388" y="3587750"/>
                <a:ext cx="176212" cy="1762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0" name="Picture 155"/>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542925" y="3798888"/>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1" name="Picture 156"/>
              <p:cNvPicPr>
                <a:picLocks noChangeAspect="1" noChangeArrowheads="1"/>
              </p:cNvPicPr>
              <p:nvPr/>
            </p:nvPicPr>
            <p:blipFill>
              <a:blip r:embed="rId37" cstate="screen">
                <a:lum bright="-20000" contrast="60000"/>
                <a:grayscl/>
                <a:extLst>
                  <a:ext uri="{28A0092B-C50C-407E-A947-70E740481C1C}">
                    <a14:useLocalDpi xmlns:a14="http://schemas.microsoft.com/office/drawing/2010/main"/>
                  </a:ext>
                </a:extLst>
              </a:blip>
              <a:srcRect/>
              <a:stretch>
                <a:fillRect/>
              </a:stretch>
            </p:blipFill>
            <p:spPr bwMode="auto">
              <a:xfrm>
                <a:off x="641350" y="3825875"/>
                <a:ext cx="131763" cy="133350"/>
              </a:xfrm>
              <a:prstGeom prst="rect">
                <a:avLst/>
              </a:prstGeom>
              <a:noFill/>
              <a:ln>
                <a:noFill/>
              </a:ln>
              <a:effectLst/>
              <a:extLst>
                <a:ext uri="{909E8E84-426E-40dd-AFC4-6F175D3DCCD1}">
                  <a14:hiddenFill xmlns:a14="http://schemas.microsoft.com/office/drawing/2010/main" xmlns="">
                    <a:blipFill dpi="0" rotWithShape="0">
                      <a:blip>
                        <a:lum bright="-20000" contrast="6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402" name="Picture 157"/>
              <p:cNvPicPr>
                <a:picLocks noChangeAspect="1" noChangeArrowheads="1"/>
              </p:cNvPicPr>
              <p:nvPr/>
            </p:nvPicPr>
            <p:blipFill>
              <a:blip r:embed="rId27" cstate="screen">
                <a:lum bright="-100000" contrast="100000"/>
                <a:grayscl/>
                <a:extLst>
                  <a:ext uri="{28A0092B-C50C-407E-A947-70E740481C1C}">
                    <a14:useLocalDpi xmlns:a14="http://schemas.microsoft.com/office/drawing/2010/main"/>
                  </a:ext>
                </a:extLst>
              </a:blip>
              <a:srcRect/>
              <a:stretch>
                <a:fillRect/>
              </a:stretch>
            </p:blipFill>
            <p:spPr bwMode="auto">
              <a:xfrm>
                <a:off x="1343025" y="3808413"/>
                <a:ext cx="85725" cy="88900"/>
              </a:xfrm>
              <a:prstGeom prst="rect">
                <a:avLst/>
              </a:prstGeom>
              <a:noFill/>
              <a:ln>
                <a:noFill/>
              </a:ln>
              <a:effectLst/>
              <a:extLst>
                <a:ext uri="{909E8E84-426E-40dd-AFC4-6F175D3DCCD1}">
                  <a14:hiddenFill xmlns:a14="http://schemas.microsoft.com/office/drawing/2010/main" xmlns="">
                    <a:blipFill dpi="0" rotWithShape="0">
                      <a:blip>
                        <a:lum bright="-100000" contrast="10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pic>
          <p:nvPicPr>
            <p:cNvPr id="55403" name="Picture 158"/>
            <p:cNvPicPr>
              <a:picLocks noChangeAspect="1" noChangeArrowheads="1"/>
            </p:cNvPicPr>
            <p:nvPr/>
          </p:nvPicPr>
          <p:blipFill>
            <a:blip r:embed="rId37" cstate="screen">
              <a:lum bright="-20000" contrast="60000"/>
              <a:grayscl/>
              <a:extLst>
                <a:ext uri="{28A0092B-C50C-407E-A947-70E740481C1C}">
                  <a14:useLocalDpi xmlns:a14="http://schemas.microsoft.com/office/drawing/2010/main"/>
                </a:ext>
              </a:extLst>
            </a:blip>
            <a:srcRect/>
            <a:stretch>
              <a:fillRect/>
            </a:stretch>
          </p:blipFill>
          <p:spPr bwMode="auto">
            <a:xfrm>
              <a:off x="1477963" y="3698875"/>
              <a:ext cx="131762" cy="133350"/>
            </a:xfrm>
            <a:prstGeom prst="rect">
              <a:avLst/>
            </a:prstGeom>
            <a:noFill/>
            <a:ln>
              <a:noFill/>
            </a:ln>
            <a:effectLst/>
            <a:extLst>
              <a:ext uri="{909E8E84-426E-40dd-AFC4-6F175D3DCCD1}">
                <a14:hiddenFill xmlns:a14="http://schemas.microsoft.com/office/drawing/2010/main" xmlns="">
                  <a:blipFill dpi="0" rotWithShape="0">
                    <a:blip>
                      <a:lum bright="-20000" contrast="60000"/>
                      <a:grayscl/>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nvGrpSpPr>
          <p:cNvPr id="23" name="Group 22"/>
          <p:cNvGrpSpPr/>
          <p:nvPr/>
        </p:nvGrpSpPr>
        <p:grpSpPr>
          <a:xfrm>
            <a:off x="3522137" y="2763721"/>
            <a:ext cx="5806017" cy="1466923"/>
            <a:chOff x="2641600" y="2278282"/>
            <a:chExt cx="4354513" cy="1466921"/>
          </a:xfrm>
        </p:grpSpPr>
        <p:pic>
          <p:nvPicPr>
            <p:cNvPr id="55309" name="Picture 15"/>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2641600" y="2690195"/>
              <a:ext cx="4354513" cy="10550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22" name="Group 21"/>
            <p:cNvGrpSpPr/>
            <p:nvPr/>
          </p:nvGrpSpPr>
          <p:grpSpPr>
            <a:xfrm>
              <a:off x="2887663" y="2278282"/>
              <a:ext cx="3851275" cy="1178651"/>
              <a:chOff x="2887663" y="2278282"/>
              <a:chExt cx="3851275" cy="1178651"/>
            </a:xfrm>
          </p:grpSpPr>
          <p:sp>
            <p:nvSpPr>
              <p:cNvPr id="55310" name="Oval 16"/>
              <p:cNvSpPr>
                <a:spLocks noChangeArrowheads="1"/>
              </p:cNvSpPr>
              <p:nvPr/>
            </p:nvSpPr>
            <p:spPr bwMode="auto">
              <a:xfrm>
                <a:off x="2887663" y="2938345"/>
                <a:ext cx="3808412" cy="460637"/>
              </a:xfrm>
              <a:prstGeom prst="ellipse">
                <a:avLst/>
              </a:prstGeom>
              <a:gradFill rotWithShape="0">
                <a:gsLst>
                  <a:gs pos="0">
                    <a:srgbClr val="F4F4F4"/>
                  </a:gs>
                  <a:gs pos="100000">
                    <a:srgbClr val="FFFFFF"/>
                  </a:gs>
                </a:gsLst>
                <a:path path="shape">
                  <a:fillToRect l="50000" t="50000" r="50000" b="50000"/>
                </a:path>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55313" name="Line 19"/>
              <p:cNvSpPr>
                <a:spLocks noChangeShapeType="1"/>
              </p:cNvSpPr>
              <p:nvPr/>
            </p:nvSpPr>
            <p:spPr bwMode="auto">
              <a:xfrm>
                <a:off x="4548188" y="2950233"/>
                <a:ext cx="1587" cy="7132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18" name="Rectangle 24"/>
              <p:cNvSpPr>
                <a:spLocks noChangeArrowheads="1"/>
              </p:cNvSpPr>
              <p:nvPr/>
            </p:nvSpPr>
            <p:spPr bwMode="auto">
              <a:xfrm>
                <a:off x="6005513" y="2596582"/>
                <a:ext cx="733425" cy="188712"/>
              </a:xfrm>
              <a:prstGeom prst="rect">
                <a:avLst/>
              </a:prstGeom>
              <a:solidFill>
                <a:srgbClr val="FF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55325" name="Picture 31"/>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3175000" y="2771921"/>
                <a:ext cx="3286125" cy="6850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26" name="Picture 32"/>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3559175" y="2569835"/>
                <a:ext cx="395288" cy="54087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27" name="Picture 33"/>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4298950" y="2571321"/>
                <a:ext cx="280988" cy="54087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30" name="Picture 36"/>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5307013" y="2617385"/>
                <a:ext cx="303212" cy="52304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5340" name="Picture 46"/>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4891088" y="2862563"/>
                <a:ext cx="414337" cy="2585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41" name="Line 47"/>
              <p:cNvSpPr>
                <a:spLocks noChangeShapeType="1"/>
              </p:cNvSpPr>
              <p:nvPr/>
            </p:nvSpPr>
            <p:spPr bwMode="auto">
              <a:xfrm flipV="1">
                <a:off x="5832475" y="3002240"/>
                <a:ext cx="6350" cy="16048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56" name="Line 62"/>
              <p:cNvSpPr>
                <a:spLocks noChangeShapeType="1"/>
              </p:cNvSpPr>
              <p:nvPr/>
            </p:nvSpPr>
            <p:spPr bwMode="auto">
              <a:xfrm flipV="1">
                <a:off x="5097463" y="3030473"/>
                <a:ext cx="6350" cy="15007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nvGrpSpPr>
              <p:cNvPr id="55357" name="Group 63"/>
              <p:cNvGrpSpPr>
                <a:grpSpLocks/>
              </p:cNvGrpSpPr>
              <p:nvPr/>
            </p:nvGrpSpPr>
            <p:grpSpPr bwMode="auto">
              <a:xfrm>
                <a:off x="5459413" y="2774893"/>
                <a:ext cx="46037" cy="392285"/>
                <a:chOff x="3439" y="1763"/>
                <a:chExt cx="29" cy="264"/>
              </a:xfrm>
            </p:grpSpPr>
            <p:sp>
              <p:nvSpPr>
                <p:cNvPr id="55462" name="Line 64"/>
                <p:cNvSpPr>
                  <a:spLocks noChangeShapeType="1"/>
                </p:cNvSpPr>
                <p:nvPr/>
              </p:nvSpPr>
              <p:spPr bwMode="auto">
                <a:xfrm flipV="1">
                  <a:off x="3442" y="1763"/>
                  <a:ext cx="0" cy="26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63" name="Line 65"/>
                <p:cNvSpPr>
                  <a:spLocks noChangeShapeType="1"/>
                </p:cNvSpPr>
                <p:nvPr/>
              </p:nvSpPr>
              <p:spPr bwMode="auto">
                <a:xfrm flipV="1">
                  <a:off x="3439" y="1886"/>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64" name="Line 66"/>
                <p:cNvSpPr>
                  <a:spLocks noChangeShapeType="1"/>
                </p:cNvSpPr>
                <p:nvPr/>
              </p:nvSpPr>
              <p:spPr bwMode="auto">
                <a:xfrm flipV="1">
                  <a:off x="3439" y="1761"/>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nvGrpSpPr>
              <p:cNvPr id="55358" name="Group 67"/>
              <p:cNvGrpSpPr>
                <a:grpSpLocks/>
              </p:cNvGrpSpPr>
              <p:nvPr/>
            </p:nvGrpSpPr>
            <p:grpSpPr bwMode="auto">
              <a:xfrm>
                <a:off x="3763963" y="2734773"/>
                <a:ext cx="46037" cy="419031"/>
                <a:chOff x="2371" y="1736"/>
                <a:chExt cx="29" cy="282"/>
              </a:xfrm>
            </p:grpSpPr>
            <p:sp>
              <p:nvSpPr>
                <p:cNvPr id="55459" name="Line 68"/>
                <p:cNvSpPr>
                  <a:spLocks noChangeShapeType="1"/>
                </p:cNvSpPr>
                <p:nvPr/>
              </p:nvSpPr>
              <p:spPr bwMode="auto">
                <a:xfrm flipV="1">
                  <a:off x="2374" y="1735"/>
                  <a:ext cx="0" cy="28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60" name="Line 69"/>
                <p:cNvSpPr>
                  <a:spLocks noChangeShapeType="1"/>
                </p:cNvSpPr>
                <p:nvPr/>
              </p:nvSpPr>
              <p:spPr bwMode="auto">
                <a:xfrm flipV="1">
                  <a:off x="2371" y="1881"/>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61" name="Line 70"/>
                <p:cNvSpPr>
                  <a:spLocks noChangeShapeType="1"/>
                </p:cNvSpPr>
                <p:nvPr/>
              </p:nvSpPr>
              <p:spPr bwMode="auto">
                <a:xfrm flipV="1">
                  <a:off x="2371" y="1734"/>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nvGrpSpPr>
              <p:cNvPr id="55359" name="Group 71"/>
              <p:cNvGrpSpPr>
                <a:grpSpLocks/>
              </p:cNvGrpSpPr>
              <p:nvPr/>
            </p:nvGrpSpPr>
            <p:grpSpPr bwMode="auto">
              <a:xfrm>
                <a:off x="3686175" y="2685738"/>
                <a:ext cx="166688" cy="115902"/>
                <a:chOff x="2322" y="1703"/>
                <a:chExt cx="105" cy="78"/>
              </a:xfrm>
            </p:grpSpPr>
            <p:sp>
              <p:nvSpPr>
                <p:cNvPr id="55457" name="AutoShape 72"/>
                <p:cNvSpPr>
                  <a:spLocks noChangeArrowheads="1"/>
                </p:cNvSpPr>
                <p:nvPr/>
              </p:nvSpPr>
              <p:spPr bwMode="auto">
                <a:xfrm>
                  <a:off x="2322" y="1703"/>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APP</a:t>
                  </a:r>
                </a:p>
              </p:txBody>
            </p:sp>
            <p:sp>
              <p:nvSpPr>
                <p:cNvPr id="55458" name="AutoShape 73"/>
                <p:cNvSpPr>
                  <a:spLocks noChangeArrowheads="1"/>
                </p:cNvSpPr>
                <p:nvPr/>
              </p:nvSpPr>
              <p:spPr bwMode="auto">
                <a:xfrm>
                  <a:off x="2328" y="1710"/>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60" name="Group 74"/>
              <p:cNvGrpSpPr>
                <a:grpSpLocks/>
              </p:cNvGrpSpPr>
              <p:nvPr/>
            </p:nvGrpSpPr>
            <p:grpSpPr bwMode="auto">
              <a:xfrm>
                <a:off x="3686175" y="2887824"/>
                <a:ext cx="166688" cy="115902"/>
                <a:chOff x="2322" y="1839"/>
                <a:chExt cx="105" cy="78"/>
              </a:xfrm>
            </p:grpSpPr>
            <p:sp>
              <p:nvSpPr>
                <p:cNvPr id="55455" name="AutoShape 75"/>
                <p:cNvSpPr>
                  <a:spLocks noChangeArrowheads="1"/>
                </p:cNvSpPr>
                <p:nvPr/>
              </p:nvSpPr>
              <p:spPr bwMode="auto">
                <a:xfrm>
                  <a:off x="2322" y="1839"/>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APP</a:t>
                  </a:r>
                </a:p>
              </p:txBody>
            </p:sp>
            <p:sp>
              <p:nvSpPr>
                <p:cNvPr id="55456" name="AutoShape 76"/>
                <p:cNvSpPr>
                  <a:spLocks noChangeArrowheads="1"/>
                </p:cNvSpPr>
                <p:nvPr/>
              </p:nvSpPr>
              <p:spPr bwMode="auto">
                <a:xfrm>
                  <a:off x="2328" y="1846"/>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61" name="Group 77"/>
              <p:cNvGrpSpPr>
                <a:grpSpLocks/>
              </p:cNvGrpSpPr>
              <p:nvPr/>
            </p:nvGrpSpPr>
            <p:grpSpPr bwMode="auto">
              <a:xfrm>
                <a:off x="4445000" y="2743688"/>
                <a:ext cx="46038" cy="423490"/>
                <a:chOff x="2800" y="1742"/>
                <a:chExt cx="29" cy="285"/>
              </a:xfrm>
            </p:grpSpPr>
            <p:sp>
              <p:nvSpPr>
                <p:cNvPr id="55452" name="Line 78"/>
                <p:cNvSpPr>
                  <a:spLocks noChangeShapeType="1"/>
                </p:cNvSpPr>
                <p:nvPr/>
              </p:nvSpPr>
              <p:spPr bwMode="auto">
                <a:xfrm flipV="1">
                  <a:off x="2803" y="1741"/>
                  <a:ext cx="0" cy="28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53" name="Line 79"/>
                <p:cNvSpPr>
                  <a:spLocks noChangeShapeType="1"/>
                </p:cNvSpPr>
                <p:nvPr/>
              </p:nvSpPr>
              <p:spPr bwMode="auto">
                <a:xfrm flipV="1">
                  <a:off x="2800" y="1892"/>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454" name="Line 80"/>
                <p:cNvSpPr>
                  <a:spLocks noChangeShapeType="1"/>
                </p:cNvSpPr>
                <p:nvPr/>
              </p:nvSpPr>
              <p:spPr bwMode="auto">
                <a:xfrm flipV="1">
                  <a:off x="2800" y="1743"/>
                  <a:ext cx="29" cy="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nvGrpSpPr>
              <p:cNvPr id="55362" name="Group 81"/>
              <p:cNvGrpSpPr>
                <a:grpSpLocks/>
              </p:cNvGrpSpPr>
              <p:nvPr/>
            </p:nvGrpSpPr>
            <p:grpSpPr bwMode="auto">
              <a:xfrm>
                <a:off x="4367213" y="2685738"/>
                <a:ext cx="166687" cy="115902"/>
                <a:chOff x="2751" y="1703"/>
                <a:chExt cx="105" cy="78"/>
              </a:xfrm>
            </p:grpSpPr>
            <p:sp>
              <p:nvSpPr>
                <p:cNvPr id="55450" name="AutoShape 82"/>
                <p:cNvSpPr>
                  <a:spLocks noChangeArrowheads="1"/>
                </p:cNvSpPr>
                <p:nvPr/>
              </p:nvSpPr>
              <p:spPr bwMode="auto">
                <a:xfrm>
                  <a:off x="2751" y="1703"/>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Service</a:t>
                  </a:r>
                </a:p>
              </p:txBody>
            </p:sp>
            <p:sp>
              <p:nvSpPr>
                <p:cNvPr id="55451" name="AutoShape 83"/>
                <p:cNvSpPr>
                  <a:spLocks noChangeArrowheads="1"/>
                </p:cNvSpPr>
                <p:nvPr/>
              </p:nvSpPr>
              <p:spPr bwMode="auto">
                <a:xfrm>
                  <a:off x="2758" y="1710"/>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63" name="Group 84"/>
              <p:cNvGrpSpPr>
                <a:grpSpLocks/>
              </p:cNvGrpSpPr>
              <p:nvPr/>
            </p:nvGrpSpPr>
            <p:grpSpPr bwMode="auto">
              <a:xfrm>
                <a:off x="4367213" y="2889309"/>
                <a:ext cx="166687" cy="115902"/>
                <a:chOff x="2751" y="1840"/>
                <a:chExt cx="105" cy="78"/>
              </a:xfrm>
            </p:grpSpPr>
            <p:sp>
              <p:nvSpPr>
                <p:cNvPr id="55448" name="AutoShape 85"/>
                <p:cNvSpPr>
                  <a:spLocks noChangeArrowheads="1"/>
                </p:cNvSpPr>
                <p:nvPr/>
              </p:nvSpPr>
              <p:spPr bwMode="auto">
                <a:xfrm>
                  <a:off x="2751" y="1840"/>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Service</a:t>
                  </a:r>
                </a:p>
              </p:txBody>
            </p:sp>
            <p:sp>
              <p:nvSpPr>
                <p:cNvPr id="55449" name="AutoShape 86"/>
                <p:cNvSpPr>
                  <a:spLocks noChangeArrowheads="1"/>
                </p:cNvSpPr>
                <p:nvPr/>
              </p:nvSpPr>
              <p:spPr bwMode="auto">
                <a:xfrm>
                  <a:off x="2758" y="1847"/>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64" name="Group 87"/>
              <p:cNvGrpSpPr>
                <a:grpSpLocks/>
              </p:cNvGrpSpPr>
              <p:nvPr/>
            </p:nvGrpSpPr>
            <p:grpSpPr bwMode="auto">
              <a:xfrm>
                <a:off x="5016500" y="2932402"/>
                <a:ext cx="161925" cy="109959"/>
                <a:chOff x="3160" y="1869"/>
                <a:chExt cx="102" cy="74"/>
              </a:xfrm>
            </p:grpSpPr>
            <p:sp>
              <p:nvSpPr>
                <p:cNvPr id="55446" name="AutoShape 88"/>
                <p:cNvSpPr>
                  <a:spLocks noChangeArrowheads="1"/>
                </p:cNvSpPr>
                <p:nvPr/>
              </p:nvSpPr>
              <p:spPr bwMode="auto">
                <a:xfrm>
                  <a:off x="3160" y="1869"/>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933" b="1" kern="0" dirty="0">
                      <a:solidFill>
                        <a:srgbClr val="FFFFFF"/>
                      </a:solidFill>
                      <a:cs typeface="Arial"/>
                    </a:rPr>
                    <a:t>DB</a:t>
                  </a:r>
                </a:p>
              </p:txBody>
            </p:sp>
            <p:sp>
              <p:nvSpPr>
                <p:cNvPr id="55447" name="AutoShape 89"/>
                <p:cNvSpPr>
                  <a:spLocks noChangeArrowheads="1"/>
                </p:cNvSpPr>
                <p:nvPr/>
              </p:nvSpPr>
              <p:spPr bwMode="auto">
                <a:xfrm>
                  <a:off x="3166" y="1876"/>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sp>
            <p:nvSpPr>
              <p:cNvPr id="55365" name="AutoShape 90"/>
              <p:cNvSpPr>
                <a:spLocks noChangeArrowheads="1"/>
              </p:cNvSpPr>
              <p:nvPr/>
            </p:nvSpPr>
            <p:spPr bwMode="auto">
              <a:xfrm flipV="1">
                <a:off x="3584575" y="3003726"/>
                <a:ext cx="2535238" cy="1872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120 w 21600"/>
                  <a:gd name="T19" fmla="*/ 0 h 21600"/>
                  <a:gd name="T20" fmla="*/ 20393 w 21600"/>
                  <a:gd name="T21" fmla="*/ 1079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34" y="6188"/>
                    </a:moveTo>
                    <a:cubicBezTo>
                      <a:pt x="2818" y="2410"/>
                      <a:pt x="6621" y="-1"/>
                      <a:pt x="10800" y="0"/>
                    </a:cubicBezTo>
                    <a:cubicBezTo>
                      <a:pt x="14854" y="0"/>
                      <a:pt x="18566" y="2270"/>
                      <a:pt x="20413" y="5879"/>
                    </a:cubicBezTo>
                    <a:lnTo>
                      <a:pt x="10800" y="10800"/>
                    </a:lnTo>
                    <a:lnTo>
                      <a:pt x="1034" y="6188"/>
                    </a:lnTo>
                    <a:close/>
                  </a:path>
                  <a:path w="21600" h="21600" fill="none">
                    <a:moveTo>
                      <a:pt x="1034" y="6188"/>
                    </a:moveTo>
                    <a:cubicBezTo>
                      <a:pt x="2818" y="2410"/>
                      <a:pt x="6621" y="-1"/>
                      <a:pt x="10800" y="0"/>
                    </a:cubicBezTo>
                    <a:cubicBezTo>
                      <a:pt x="14854" y="0"/>
                      <a:pt x="18566" y="2270"/>
                      <a:pt x="20413" y="5879"/>
                    </a:cubicBezTo>
                  </a:path>
                </a:pathLst>
              </a:custGeom>
              <a:noFill/>
              <a:ln w="57240" cap="sq">
                <a:solidFill>
                  <a:srgbClr val="01F3FF"/>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1219170"/>
                <a:endParaRPr lang="en-US" sz="5067" kern="0" dirty="0">
                  <a:solidFill>
                    <a:sysClr val="windowText" lastClr="000000"/>
                  </a:solidFill>
                  <a:latin typeface="Arial"/>
                  <a:cs typeface="Arial"/>
                  <a:sym typeface="Arial"/>
                </a:endParaRPr>
              </a:p>
            </p:txBody>
          </p:sp>
          <p:pic>
            <p:nvPicPr>
              <p:cNvPr id="55366" name="Picture 91"/>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4605338" y="2858105"/>
                <a:ext cx="280987" cy="24963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67" name="Line 92"/>
              <p:cNvSpPr>
                <a:spLocks noChangeShapeType="1"/>
              </p:cNvSpPr>
              <p:nvPr/>
            </p:nvSpPr>
            <p:spPr bwMode="auto">
              <a:xfrm flipV="1">
                <a:off x="4749800" y="3012642"/>
                <a:ext cx="6350" cy="16048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nvGrpSpPr>
              <p:cNvPr id="55368" name="Group 93"/>
              <p:cNvGrpSpPr>
                <a:grpSpLocks/>
              </p:cNvGrpSpPr>
              <p:nvPr/>
            </p:nvGrpSpPr>
            <p:grpSpPr bwMode="auto">
              <a:xfrm>
                <a:off x="4672013" y="2930915"/>
                <a:ext cx="166687" cy="115902"/>
                <a:chOff x="2943" y="1868"/>
                <a:chExt cx="105" cy="78"/>
              </a:xfrm>
            </p:grpSpPr>
            <p:sp>
              <p:nvSpPr>
                <p:cNvPr id="55444" name="AutoShape 94"/>
                <p:cNvSpPr>
                  <a:spLocks noChangeArrowheads="1"/>
                </p:cNvSpPr>
                <p:nvPr/>
              </p:nvSpPr>
              <p:spPr bwMode="auto">
                <a:xfrm>
                  <a:off x="2943" y="1868"/>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APP</a:t>
                  </a:r>
                </a:p>
              </p:txBody>
            </p:sp>
            <p:sp>
              <p:nvSpPr>
                <p:cNvPr id="55445" name="AutoShape 95"/>
                <p:cNvSpPr>
                  <a:spLocks noChangeArrowheads="1"/>
                </p:cNvSpPr>
                <p:nvPr/>
              </p:nvSpPr>
              <p:spPr bwMode="auto">
                <a:xfrm>
                  <a:off x="2950" y="1875"/>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pic>
            <p:nvPicPr>
              <p:cNvPr id="55369" name="Picture 96"/>
              <p:cNvPicPr>
                <a:picLocks noChangeAspect="1" noChangeArrowheads="1"/>
              </p:cNvPicPr>
              <p:nvPr/>
            </p:nvPicPr>
            <p:blipFill>
              <a:blip r:embed="rId45">
                <a:extLst>
                  <a:ext uri="{28A0092B-C50C-407E-A947-70E740481C1C}">
                    <a14:useLocalDpi xmlns:a14="http://schemas.microsoft.com/office/drawing/2010/main"/>
                  </a:ext>
                </a:extLst>
              </a:blip>
              <a:srcRect/>
              <a:stretch>
                <a:fillRect/>
              </a:stretch>
            </p:blipFill>
            <p:spPr bwMode="auto">
              <a:xfrm>
                <a:off x="3914775" y="2826900"/>
                <a:ext cx="414338" cy="2852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70" name="Line 97"/>
              <p:cNvSpPr>
                <a:spLocks noChangeShapeType="1"/>
              </p:cNvSpPr>
              <p:nvPr/>
            </p:nvSpPr>
            <p:spPr bwMode="auto">
              <a:xfrm flipH="1" flipV="1">
                <a:off x="4110038" y="3030473"/>
                <a:ext cx="19050" cy="15899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nvGrpSpPr>
              <p:cNvPr id="55371" name="Group 98"/>
              <p:cNvGrpSpPr>
                <a:grpSpLocks/>
              </p:cNvGrpSpPr>
              <p:nvPr/>
            </p:nvGrpSpPr>
            <p:grpSpPr bwMode="auto">
              <a:xfrm>
                <a:off x="4030663" y="2936859"/>
                <a:ext cx="161925" cy="109959"/>
                <a:chOff x="2539" y="1872"/>
                <a:chExt cx="102" cy="74"/>
              </a:xfrm>
            </p:grpSpPr>
            <p:sp>
              <p:nvSpPr>
                <p:cNvPr id="55442" name="AutoShape 99"/>
                <p:cNvSpPr>
                  <a:spLocks noChangeArrowheads="1"/>
                </p:cNvSpPr>
                <p:nvPr/>
              </p:nvSpPr>
              <p:spPr bwMode="auto">
                <a:xfrm>
                  <a:off x="2539" y="1872"/>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933" b="1" kern="0" dirty="0">
                      <a:solidFill>
                        <a:srgbClr val="FFFFFF"/>
                      </a:solidFill>
                      <a:cs typeface="Arial"/>
                    </a:rPr>
                    <a:t>DB</a:t>
                  </a:r>
                </a:p>
              </p:txBody>
            </p:sp>
            <p:sp>
              <p:nvSpPr>
                <p:cNvPr id="55443" name="AutoShape 100"/>
                <p:cNvSpPr>
                  <a:spLocks noChangeArrowheads="1"/>
                </p:cNvSpPr>
                <p:nvPr/>
              </p:nvSpPr>
              <p:spPr bwMode="auto">
                <a:xfrm>
                  <a:off x="2545" y="1879"/>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72" name="Group 101"/>
              <p:cNvGrpSpPr>
                <a:grpSpLocks/>
              </p:cNvGrpSpPr>
              <p:nvPr/>
            </p:nvGrpSpPr>
            <p:grpSpPr bwMode="auto">
              <a:xfrm>
                <a:off x="5381625" y="2739231"/>
                <a:ext cx="166688" cy="115902"/>
                <a:chOff x="3390" y="1739"/>
                <a:chExt cx="105" cy="78"/>
              </a:xfrm>
            </p:grpSpPr>
            <p:sp>
              <p:nvSpPr>
                <p:cNvPr id="55440" name="AutoShape 102"/>
                <p:cNvSpPr>
                  <a:spLocks noChangeArrowheads="1"/>
                </p:cNvSpPr>
                <p:nvPr/>
              </p:nvSpPr>
              <p:spPr bwMode="auto">
                <a:xfrm>
                  <a:off x="3390" y="1739"/>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APP</a:t>
                  </a:r>
                </a:p>
              </p:txBody>
            </p:sp>
            <p:sp>
              <p:nvSpPr>
                <p:cNvPr id="55441" name="AutoShape 103"/>
                <p:cNvSpPr>
                  <a:spLocks noChangeArrowheads="1"/>
                </p:cNvSpPr>
                <p:nvPr/>
              </p:nvSpPr>
              <p:spPr bwMode="auto">
                <a:xfrm>
                  <a:off x="3397" y="1746"/>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grpSp>
            <p:nvGrpSpPr>
              <p:cNvPr id="55373" name="Group 104"/>
              <p:cNvGrpSpPr>
                <a:grpSpLocks/>
              </p:cNvGrpSpPr>
              <p:nvPr/>
            </p:nvGrpSpPr>
            <p:grpSpPr bwMode="auto">
              <a:xfrm>
                <a:off x="5381625" y="2942803"/>
                <a:ext cx="166688" cy="115902"/>
                <a:chOff x="3390" y="1876"/>
                <a:chExt cx="105" cy="78"/>
              </a:xfrm>
            </p:grpSpPr>
            <p:sp>
              <p:nvSpPr>
                <p:cNvPr id="55438" name="AutoShape 105"/>
                <p:cNvSpPr>
                  <a:spLocks noChangeArrowheads="1"/>
                </p:cNvSpPr>
                <p:nvPr/>
              </p:nvSpPr>
              <p:spPr bwMode="auto">
                <a:xfrm>
                  <a:off x="3390" y="1876"/>
                  <a:ext cx="105" cy="78"/>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800" b="1" kern="0" dirty="0">
                      <a:solidFill>
                        <a:srgbClr val="FFFFFF"/>
                      </a:solidFill>
                      <a:cs typeface="Arial"/>
                    </a:rPr>
                    <a:t>APP</a:t>
                  </a:r>
                </a:p>
              </p:txBody>
            </p:sp>
            <p:sp>
              <p:nvSpPr>
                <p:cNvPr id="55439" name="AutoShape 106"/>
                <p:cNvSpPr>
                  <a:spLocks noChangeArrowheads="1"/>
                </p:cNvSpPr>
                <p:nvPr/>
              </p:nvSpPr>
              <p:spPr bwMode="auto">
                <a:xfrm>
                  <a:off x="3397" y="1883"/>
                  <a:ext cx="90" cy="6"/>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sp>
            <p:nvSpPr>
              <p:cNvPr id="55374" name="AutoShape 107"/>
              <p:cNvSpPr>
                <a:spLocks noChangeArrowheads="1"/>
              </p:cNvSpPr>
              <p:nvPr/>
            </p:nvSpPr>
            <p:spPr bwMode="auto">
              <a:xfrm>
                <a:off x="5959475" y="3063163"/>
                <a:ext cx="327025" cy="98071"/>
              </a:xfrm>
              <a:custGeom>
                <a:avLst/>
                <a:gdLst>
                  <a:gd name="T0" fmla="*/ 6350 w 206"/>
                  <a:gd name="T1" fmla="*/ 104775 h 66"/>
                  <a:gd name="T2" fmla="*/ 111125 w 206"/>
                  <a:gd name="T3" fmla="*/ 82550 h 66"/>
                  <a:gd name="T4" fmla="*/ 234950 w 206"/>
                  <a:gd name="T5" fmla="*/ 50800 h 66"/>
                  <a:gd name="T6" fmla="*/ 288925 w 206"/>
                  <a:gd name="T7" fmla="*/ 38100 h 66"/>
                  <a:gd name="T8" fmla="*/ 327025 w 206"/>
                  <a:gd name="T9" fmla="*/ 0 h 66"/>
                  <a:gd name="T10" fmla="*/ 98425 w 206"/>
                  <a:gd name="T11" fmla="*/ 34925 h 66"/>
                  <a:gd name="T12" fmla="*/ 0 w 206"/>
                  <a:gd name="T13" fmla="*/ 47625 h 66"/>
                  <a:gd name="T14" fmla="*/ 6350 w 206"/>
                  <a:gd name="T15" fmla="*/ 104775 h 66"/>
                  <a:gd name="T16" fmla="*/ 0 60000 65536"/>
                  <a:gd name="T17" fmla="*/ 0 60000 65536"/>
                  <a:gd name="T18" fmla="*/ 0 60000 65536"/>
                  <a:gd name="T19" fmla="*/ 0 60000 65536"/>
                  <a:gd name="T20" fmla="*/ 0 60000 65536"/>
                  <a:gd name="T21" fmla="*/ 0 60000 65536"/>
                  <a:gd name="T22" fmla="*/ 0 60000 65536"/>
                  <a:gd name="T23" fmla="*/ 0 60000 65536"/>
                  <a:gd name="T24" fmla="*/ 0 w 206"/>
                  <a:gd name="T25" fmla="*/ 0 h 66"/>
                  <a:gd name="T26" fmla="*/ 206 w 20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 h="66">
                    <a:moveTo>
                      <a:pt x="4" y="66"/>
                    </a:moveTo>
                    <a:lnTo>
                      <a:pt x="70" y="52"/>
                    </a:lnTo>
                    <a:lnTo>
                      <a:pt x="148" y="32"/>
                    </a:lnTo>
                    <a:lnTo>
                      <a:pt x="182" y="24"/>
                    </a:lnTo>
                    <a:lnTo>
                      <a:pt x="206" y="0"/>
                    </a:lnTo>
                    <a:lnTo>
                      <a:pt x="62" y="22"/>
                    </a:lnTo>
                    <a:lnTo>
                      <a:pt x="0" y="30"/>
                    </a:lnTo>
                    <a:lnTo>
                      <a:pt x="4" y="66"/>
                    </a:lnTo>
                    <a:close/>
                  </a:path>
                </a:pathLst>
              </a:custGeom>
              <a:solidFill>
                <a:srgbClr val="00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1219170"/>
                <a:endParaRPr lang="en-US" sz="5067" kern="0" dirty="0">
                  <a:solidFill>
                    <a:sysClr val="windowText" lastClr="000000"/>
                  </a:solidFill>
                  <a:latin typeface="Arial"/>
                  <a:cs typeface="Arial"/>
                  <a:sym typeface="Arial"/>
                </a:endParaRPr>
              </a:p>
            </p:txBody>
          </p:sp>
          <p:sp>
            <p:nvSpPr>
              <p:cNvPr id="55375" name="AutoShape 108"/>
              <p:cNvSpPr>
                <a:spLocks noChangeArrowheads="1"/>
              </p:cNvSpPr>
              <p:nvPr/>
            </p:nvSpPr>
            <p:spPr bwMode="auto">
              <a:xfrm>
                <a:off x="3305175" y="3060191"/>
                <a:ext cx="419100" cy="112930"/>
              </a:xfrm>
              <a:custGeom>
                <a:avLst/>
                <a:gdLst>
                  <a:gd name="T0" fmla="*/ 415925 w 264"/>
                  <a:gd name="T1" fmla="*/ 120650 h 76"/>
                  <a:gd name="T2" fmla="*/ 244475 w 264"/>
                  <a:gd name="T3" fmla="*/ 92075 h 76"/>
                  <a:gd name="T4" fmla="*/ 76200 w 264"/>
                  <a:gd name="T5" fmla="*/ 47625 h 76"/>
                  <a:gd name="T6" fmla="*/ 28575 w 264"/>
                  <a:gd name="T7" fmla="*/ 25400 h 76"/>
                  <a:gd name="T8" fmla="*/ 0 w 264"/>
                  <a:gd name="T9" fmla="*/ 0 h 76"/>
                  <a:gd name="T10" fmla="*/ 171450 w 264"/>
                  <a:gd name="T11" fmla="*/ 31750 h 76"/>
                  <a:gd name="T12" fmla="*/ 419100 w 264"/>
                  <a:gd name="T13" fmla="*/ 66675 h 76"/>
                  <a:gd name="T14" fmla="*/ 415925 w 264"/>
                  <a:gd name="T15" fmla="*/ 120650 h 76"/>
                  <a:gd name="T16" fmla="*/ 0 60000 65536"/>
                  <a:gd name="T17" fmla="*/ 0 60000 65536"/>
                  <a:gd name="T18" fmla="*/ 0 60000 65536"/>
                  <a:gd name="T19" fmla="*/ 0 60000 65536"/>
                  <a:gd name="T20" fmla="*/ 0 60000 65536"/>
                  <a:gd name="T21" fmla="*/ 0 60000 65536"/>
                  <a:gd name="T22" fmla="*/ 0 60000 65536"/>
                  <a:gd name="T23" fmla="*/ 0 60000 65536"/>
                  <a:gd name="T24" fmla="*/ 0 w 264"/>
                  <a:gd name="T25" fmla="*/ 0 h 76"/>
                  <a:gd name="T26" fmla="*/ 264 w 264"/>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 h="76">
                    <a:moveTo>
                      <a:pt x="262" y="76"/>
                    </a:moveTo>
                    <a:lnTo>
                      <a:pt x="154" y="58"/>
                    </a:lnTo>
                    <a:lnTo>
                      <a:pt x="48" y="30"/>
                    </a:lnTo>
                    <a:lnTo>
                      <a:pt x="18" y="16"/>
                    </a:lnTo>
                    <a:lnTo>
                      <a:pt x="0" y="0"/>
                    </a:lnTo>
                    <a:lnTo>
                      <a:pt x="108" y="20"/>
                    </a:lnTo>
                    <a:lnTo>
                      <a:pt x="264" y="42"/>
                    </a:lnTo>
                    <a:lnTo>
                      <a:pt x="262" y="76"/>
                    </a:lnTo>
                    <a:close/>
                  </a:path>
                </a:pathLst>
              </a:custGeom>
              <a:solidFill>
                <a:srgbClr val="00FFFF"/>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1219170"/>
                <a:endParaRPr lang="en-US" sz="5067" kern="0" dirty="0">
                  <a:solidFill>
                    <a:sysClr val="windowText" lastClr="000000"/>
                  </a:solidFill>
                  <a:latin typeface="Arial"/>
                  <a:cs typeface="Arial"/>
                  <a:sym typeface="Arial"/>
                </a:endParaRPr>
              </a:p>
            </p:txBody>
          </p:sp>
          <p:pic>
            <p:nvPicPr>
              <p:cNvPr id="55405" name="Picture 160"/>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5597525" y="2681279"/>
                <a:ext cx="496888" cy="441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55406" name="Group 161"/>
              <p:cNvGrpSpPr>
                <a:grpSpLocks/>
              </p:cNvGrpSpPr>
              <p:nvPr/>
            </p:nvGrpSpPr>
            <p:grpSpPr bwMode="auto">
              <a:xfrm>
                <a:off x="5749925" y="2916056"/>
                <a:ext cx="161925" cy="109959"/>
                <a:chOff x="3622" y="1858"/>
                <a:chExt cx="102" cy="74"/>
              </a:xfrm>
            </p:grpSpPr>
            <p:sp>
              <p:nvSpPr>
                <p:cNvPr id="55414" name="AutoShape 162"/>
                <p:cNvSpPr>
                  <a:spLocks noChangeArrowheads="1"/>
                </p:cNvSpPr>
                <p:nvPr/>
              </p:nvSpPr>
              <p:spPr bwMode="auto">
                <a:xfrm>
                  <a:off x="3622" y="1858"/>
                  <a:ext cx="102" cy="74"/>
                </a:xfrm>
                <a:prstGeom prst="flowChartAlternateProcess">
                  <a:avLst/>
                </a:prstGeom>
                <a:gradFill rotWithShape="0">
                  <a:gsLst>
                    <a:gs pos="0">
                      <a:srgbClr val="00CC00"/>
                    </a:gs>
                    <a:gs pos="100000">
                      <a:srgbClr val="008000"/>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933" b="1" kern="0" dirty="0">
                      <a:solidFill>
                        <a:srgbClr val="FFFFFF"/>
                      </a:solidFill>
                      <a:cs typeface="Arial"/>
                    </a:rPr>
                    <a:t>DB</a:t>
                  </a:r>
                </a:p>
              </p:txBody>
            </p:sp>
            <p:sp>
              <p:nvSpPr>
                <p:cNvPr id="55415" name="AutoShape 163"/>
                <p:cNvSpPr>
                  <a:spLocks noChangeArrowheads="1"/>
                </p:cNvSpPr>
                <p:nvPr/>
              </p:nvSpPr>
              <p:spPr bwMode="auto">
                <a:xfrm>
                  <a:off x="3628" y="1865"/>
                  <a:ext cx="88" cy="5"/>
                </a:xfrm>
                <a:prstGeom prst="flowChartAlternateProcess">
                  <a:avLst/>
                </a:prstGeom>
                <a:solidFill>
                  <a:srgbClr val="FFFFFF">
                    <a:alpha val="59999"/>
                  </a:srgbClr>
                </a:soli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grpSp>
          <p:pic>
            <p:nvPicPr>
              <p:cNvPr id="55411" name="Picture 168"/>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4495800" y="3079508"/>
                <a:ext cx="550863" cy="1575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88" name="Text Box 138"/>
              <p:cNvSpPr txBox="1">
                <a:spLocks noChangeArrowheads="1"/>
              </p:cNvSpPr>
              <p:nvPr/>
            </p:nvSpPr>
            <p:spPr bwMode="auto">
              <a:xfrm>
                <a:off x="4548188" y="2278282"/>
                <a:ext cx="1088218" cy="5618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000000"/>
                    </a:solidFill>
                    <a:latin typeface="Calibri" panose="020F0502020204030204" pitchFamily="34" charset="0"/>
                    <a:cs typeface="Arial"/>
                  </a:rPr>
                  <a:t>Enterprise</a:t>
                </a:r>
              </a:p>
            </p:txBody>
          </p:sp>
        </p:grpSp>
      </p:grpSp>
      <p:grpSp>
        <p:nvGrpSpPr>
          <p:cNvPr id="24" name="Group 23"/>
          <p:cNvGrpSpPr/>
          <p:nvPr/>
        </p:nvGrpSpPr>
        <p:grpSpPr>
          <a:xfrm>
            <a:off x="5090585" y="1863402"/>
            <a:ext cx="2650067" cy="1535113"/>
            <a:chOff x="436563" y="6022181"/>
            <a:chExt cx="1987550" cy="1535113"/>
          </a:xfrm>
        </p:grpSpPr>
        <p:grpSp>
          <p:nvGrpSpPr>
            <p:cNvPr id="2" name="Group 1"/>
            <p:cNvGrpSpPr/>
            <p:nvPr/>
          </p:nvGrpSpPr>
          <p:grpSpPr>
            <a:xfrm>
              <a:off x="436563" y="6022181"/>
              <a:ext cx="1987550" cy="1535113"/>
              <a:chOff x="3835399" y="1446213"/>
              <a:chExt cx="1987550" cy="1535113"/>
            </a:xfrm>
          </p:grpSpPr>
          <p:sp>
            <p:nvSpPr>
              <p:cNvPr id="171" name="Line 119"/>
              <p:cNvSpPr>
                <a:spLocks noChangeShapeType="1"/>
              </p:cNvSpPr>
              <p:nvPr/>
            </p:nvSpPr>
            <p:spPr bwMode="auto">
              <a:xfrm>
                <a:off x="4876800" y="1981200"/>
                <a:ext cx="323850" cy="96678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68" name="Line 3"/>
              <p:cNvSpPr>
                <a:spLocks noChangeShapeType="1"/>
              </p:cNvSpPr>
              <p:nvPr/>
            </p:nvSpPr>
            <p:spPr bwMode="auto">
              <a:xfrm flipH="1">
                <a:off x="3835399" y="1981199"/>
                <a:ext cx="531813" cy="6905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69" name="Line 4"/>
              <p:cNvSpPr>
                <a:spLocks noChangeShapeType="1"/>
              </p:cNvSpPr>
              <p:nvPr/>
            </p:nvSpPr>
            <p:spPr bwMode="auto">
              <a:xfrm flipH="1">
                <a:off x="4424362" y="1981200"/>
                <a:ext cx="161925" cy="723900"/>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70" name="Line 5"/>
              <p:cNvSpPr>
                <a:spLocks noChangeShapeType="1"/>
              </p:cNvSpPr>
              <p:nvPr/>
            </p:nvSpPr>
            <p:spPr bwMode="auto">
              <a:xfrm flipH="1">
                <a:off x="4138612" y="1979614"/>
                <a:ext cx="357187" cy="100171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72" name="Line 159"/>
              <p:cNvSpPr>
                <a:spLocks noChangeShapeType="1"/>
              </p:cNvSpPr>
              <p:nvPr/>
            </p:nvSpPr>
            <p:spPr bwMode="auto">
              <a:xfrm>
                <a:off x="5085556" y="1965325"/>
                <a:ext cx="737393" cy="8334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pic>
            <p:nvPicPr>
              <p:cNvPr id="173" name="Picture 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89413" y="1446213"/>
                <a:ext cx="1165225" cy="708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
          <p:nvSpPr>
            <p:cNvPr id="174" name="Text Box 13"/>
            <p:cNvSpPr txBox="1">
              <a:spLocks noChangeArrowheads="1"/>
            </p:cNvSpPr>
            <p:nvPr/>
          </p:nvSpPr>
          <p:spPr bwMode="auto">
            <a:xfrm>
              <a:off x="775595" y="6095256"/>
              <a:ext cx="1327467" cy="5618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Private Clouds</a:t>
              </a:r>
            </a:p>
          </p:txBody>
        </p:sp>
      </p:grpSp>
      <p:grpSp>
        <p:nvGrpSpPr>
          <p:cNvPr id="19" name="Group 18"/>
          <p:cNvGrpSpPr/>
          <p:nvPr/>
        </p:nvGrpSpPr>
        <p:grpSpPr>
          <a:xfrm>
            <a:off x="3003957" y="1799570"/>
            <a:ext cx="2720976" cy="1627187"/>
            <a:chOff x="2228849" y="1411287"/>
            <a:chExt cx="2040732" cy="1627187"/>
          </a:xfrm>
        </p:grpSpPr>
        <p:sp>
          <p:nvSpPr>
            <p:cNvPr id="193" name="Line 20"/>
            <p:cNvSpPr>
              <a:spLocks noChangeShapeType="1"/>
            </p:cNvSpPr>
            <p:nvPr/>
          </p:nvSpPr>
          <p:spPr bwMode="auto">
            <a:xfrm flipH="1">
              <a:off x="2597148" y="1499311"/>
              <a:ext cx="354014" cy="15391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94" name="Line 20"/>
            <p:cNvSpPr>
              <a:spLocks noChangeShapeType="1"/>
            </p:cNvSpPr>
            <p:nvPr/>
          </p:nvSpPr>
          <p:spPr bwMode="auto">
            <a:xfrm>
              <a:off x="3289300" y="1446213"/>
              <a:ext cx="980281" cy="390524"/>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95" name="Line 20"/>
            <p:cNvSpPr>
              <a:spLocks noChangeShapeType="1"/>
            </p:cNvSpPr>
            <p:nvPr/>
          </p:nvSpPr>
          <p:spPr bwMode="auto">
            <a:xfrm flipH="1">
              <a:off x="2228849" y="1411287"/>
              <a:ext cx="606425" cy="176131"/>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nvGrpSpPr>
          <p:cNvPr id="15" name="Group 14"/>
          <p:cNvGrpSpPr/>
          <p:nvPr/>
        </p:nvGrpSpPr>
        <p:grpSpPr>
          <a:xfrm>
            <a:off x="4368852" y="3598523"/>
            <a:ext cx="2339937" cy="2757720"/>
            <a:chOff x="3267897" y="3113089"/>
            <a:chExt cx="1754953" cy="2757720"/>
          </a:xfrm>
        </p:grpSpPr>
        <p:sp>
          <p:nvSpPr>
            <p:cNvPr id="178" name="Oval 115"/>
            <p:cNvSpPr>
              <a:spLocks noChangeArrowheads="1"/>
            </p:cNvSpPr>
            <p:nvPr/>
          </p:nvSpPr>
          <p:spPr bwMode="auto">
            <a:xfrm>
              <a:off x="3341877" y="4662337"/>
              <a:ext cx="999578" cy="548345"/>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sp>
          <p:nvSpPr>
            <p:cNvPr id="179" name="Text Box 116"/>
            <p:cNvSpPr txBox="1">
              <a:spLocks noChangeArrowheads="1"/>
            </p:cNvSpPr>
            <p:nvPr/>
          </p:nvSpPr>
          <p:spPr bwMode="auto">
            <a:xfrm>
              <a:off x="3267897" y="5083225"/>
              <a:ext cx="1540472" cy="7875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Master Data Management</a:t>
              </a:r>
            </a:p>
          </p:txBody>
        </p:sp>
        <p:pic>
          <p:nvPicPr>
            <p:cNvPr id="180" name="Picture 117"/>
            <p:cNvPicPr>
              <a:picLocks noChangeAspect="1" noChangeArrowheads="1"/>
            </p:cNvPicPr>
            <p:nvPr/>
          </p:nvPicPr>
          <p:blipFill>
            <a:blip r:embed="rId48">
              <a:extLst>
                <a:ext uri="{28A0092B-C50C-407E-A947-70E740481C1C}">
                  <a14:useLocalDpi xmlns:a14="http://schemas.microsoft.com/office/drawing/2010/main"/>
                </a:ext>
              </a:extLst>
            </a:blip>
            <a:srcRect/>
            <a:stretch>
              <a:fillRect/>
            </a:stretch>
          </p:blipFill>
          <p:spPr bwMode="auto">
            <a:xfrm>
              <a:off x="3603354" y="4608940"/>
              <a:ext cx="528665" cy="6443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1" name="Line 119"/>
            <p:cNvSpPr>
              <a:spLocks noChangeShapeType="1"/>
            </p:cNvSpPr>
            <p:nvPr/>
          </p:nvSpPr>
          <p:spPr bwMode="auto">
            <a:xfrm flipH="1">
              <a:off x="3940650" y="3113089"/>
              <a:ext cx="1082200" cy="1532622"/>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nvGrpSpPr>
          <p:cNvPr id="14" name="Group 13"/>
          <p:cNvGrpSpPr/>
          <p:nvPr/>
        </p:nvGrpSpPr>
        <p:grpSpPr>
          <a:xfrm>
            <a:off x="6825973" y="3622219"/>
            <a:ext cx="2132609" cy="2520543"/>
            <a:chOff x="5119476" y="3136795"/>
            <a:chExt cx="1599457" cy="2520546"/>
          </a:xfrm>
        </p:grpSpPr>
        <p:sp>
          <p:nvSpPr>
            <p:cNvPr id="183" name="Text Box 25"/>
            <p:cNvSpPr txBox="1">
              <a:spLocks noChangeArrowheads="1"/>
            </p:cNvSpPr>
            <p:nvPr/>
          </p:nvSpPr>
          <p:spPr bwMode="auto">
            <a:xfrm>
              <a:off x="5231282" y="5095523"/>
              <a:ext cx="1487651" cy="5618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333333"/>
                  </a:solidFill>
                  <a:latin typeface="Calibri" panose="020F0502020204030204" pitchFamily="34" charset="0"/>
                  <a:cs typeface="Arial"/>
                </a:rPr>
                <a:t>Big Data</a:t>
              </a:r>
            </a:p>
          </p:txBody>
        </p:sp>
        <p:grpSp>
          <p:nvGrpSpPr>
            <p:cNvPr id="3" name="Group 2"/>
            <p:cNvGrpSpPr/>
            <p:nvPr/>
          </p:nvGrpSpPr>
          <p:grpSpPr>
            <a:xfrm>
              <a:off x="5119476" y="3136795"/>
              <a:ext cx="1581362" cy="2136985"/>
              <a:chOff x="5101738" y="3640137"/>
              <a:chExt cx="1581362" cy="2136985"/>
            </a:xfrm>
          </p:grpSpPr>
          <p:sp>
            <p:nvSpPr>
              <p:cNvPr id="184" name="Line 159"/>
              <p:cNvSpPr>
                <a:spLocks noChangeShapeType="1"/>
              </p:cNvSpPr>
              <p:nvPr/>
            </p:nvSpPr>
            <p:spPr bwMode="auto">
              <a:xfrm flipH="1" flipV="1">
                <a:off x="5818188" y="3640137"/>
                <a:ext cx="19887" cy="1157661"/>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185" name="Oval 164"/>
              <p:cNvSpPr>
                <a:spLocks noChangeArrowheads="1"/>
              </p:cNvSpPr>
              <p:nvPr/>
            </p:nvSpPr>
            <p:spPr bwMode="auto">
              <a:xfrm>
                <a:off x="5101738" y="4773406"/>
                <a:ext cx="1581362" cy="722636"/>
              </a:xfrm>
              <a:prstGeom prst="ellipse">
                <a:avLst/>
              </a:prstGeom>
              <a:noFill/>
              <a:ln w="9360" cap="sq">
                <a:solidFill>
                  <a:srgbClr val="00FFFF"/>
                </a:solidFill>
                <a:miter lim="800000"/>
                <a:headEnd/>
                <a:tailEnd/>
              </a:ln>
              <a:effectLst>
                <a:outerShdw dist="17819" dir="2700000" algn="ctr" rotWithShape="0">
                  <a:srgbClr val="009898"/>
                </a:outerShdw>
              </a:effectLst>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eaLnBrk="0" fontAlgn="base" hangingPunct="0">
                  <a:spcBef>
                    <a:spcPct val="0"/>
                  </a:spcBef>
                  <a:spcAft>
                    <a:spcPct val="0"/>
                  </a:spcAf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1219170"/>
                <a:endParaRPr lang="en-US" sz="2667" kern="0" dirty="0">
                  <a:solidFill>
                    <a:srgbClr val="0000FF"/>
                  </a:solidFill>
                  <a:cs typeface="Arial"/>
                </a:endParaRPr>
              </a:p>
            </p:txBody>
          </p:sp>
          <p:pic>
            <p:nvPicPr>
              <p:cNvPr id="186" name="Picture 165"/>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5424556" y="4641552"/>
                <a:ext cx="974588" cy="113557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grpSp>
      <p:sp>
        <p:nvSpPr>
          <p:cNvPr id="191" name="AutoShape 118"/>
          <p:cNvSpPr>
            <a:spLocks noChangeArrowheads="1"/>
          </p:cNvSpPr>
          <p:nvPr/>
        </p:nvSpPr>
        <p:spPr bwMode="auto">
          <a:xfrm>
            <a:off x="10045206" y="3661493"/>
            <a:ext cx="383117" cy="152951"/>
          </a:xfrm>
          <a:prstGeom prst="flowChartAlternateProcess">
            <a:avLst/>
          </a:prstGeom>
          <a:gradFill rotWithShape="0">
            <a:gsLst>
              <a:gs pos="0">
                <a:srgbClr val="000099"/>
              </a:gs>
              <a:gs pos="100000">
                <a:srgbClr val="0066FF"/>
              </a:gs>
            </a:gsLst>
            <a:lin ang="5400000" scaled="1"/>
          </a:gradFill>
          <a:ln>
            <a:noFill/>
          </a:ln>
          <a:effectLst/>
          <a:extLs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120000" tIns="62400" rIns="120000" bIns="62400" anchor="ct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algn="ct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333" b="1" kern="0" dirty="0">
                <a:solidFill>
                  <a:srgbClr val="FFFFFF"/>
                </a:solidFill>
                <a:cs typeface="Arial"/>
              </a:rPr>
              <a:t>API</a:t>
            </a:r>
          </a:p>
        </p:txBody>
      </p:sp>
      <p:grpSp>
        <p:nvGrpSpPr>
          <p:cNvPr id="13" name="Group 12"/>
          <p:cNvGrpSpPr/>
          <p:nvPr/>
        </p:nvGrpSpPr>
        <p:grpSpPr>
          <a:xfrm>
            <a:off x="3554095" y="2789608"/>
            <a:ext cx="5699498" cy="820033"/>
            <a:chOff x="2665568" y="2304170"/>
            <a:chExt cx="4274623" cy="820030"/>
          </a:xfrm>
        </p:grpSpPr>
        <p:grpSp>
          <p:nvGrpSpPr>
            <p:cNvPr id="11" name="Group 10"/>
            <p:cNvGrpSpPr/>
            <p:nvPr/>
          </p:nvGrpSpPr>
          <p:grpSpPr>
            <a:xfrm>
              <a:off x="2665568" y="2306762"/>
              <a:ext cx="764812" cy="806326"/>
              <a:chOff x="2665568" y="2306762"/>
              <a:chExt cx="764812" cy="806326"/>
            </a:xfrm>
          </p:grpSpPr>
          <p:sp>
            <p:nvSpPr>
              <p:cNvPr id="55328" name="Line 34"/>
              <p:cNvSpPr>
                <a:spLocks noChangeShapeType="1"/>
              </p:cNvSpPr>
              <p:nvPr/>
            </p:nvSpPr>
            <p:spPr bwMode="auto">
              <a:xfrm flipH="1" flipV="1">
                <a:off x="3024188" y="3095625"/>
                <a:ext cx="171450" cy="17463"/>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29" name="Line 35"/>
              <p:cNvSpPr>
                <a:spLocks noChangeShapeType="1"/>
              </p:cNvSpPr>
              <p:nvPr/>
            </p:nvSpPr>
            <p:spPr bwMode="auto">
              <a:xfrm>
                <a:off x="3038475" y="2840038"/>
                <a:ext cx="4763" cy="26352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31" name="Line 37"/>
              <p:cNvSpPr>
                <a:spLocks noChangeShapeType="1"/>
              </p:cNvSpPr>
              <p:nvPr/>
            </p:nvSpPr>
            <p:spPr bwMode="auto">
              <a:xfrm flipH="1">
                <a:off x="2933700" y="2860675"/>
                <a:ext cx="17463" cy="2365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32" name="Line 38"/>
              <p:cNvSpPr>
                <a:spLocks noChangeShapeType="1"/>
              </p:cNvSpPr>
              <p:nvPr/>
            </p:nvSpPr>
            <p:spPr bwMode="auto">
              <a:xfrm flipH="1">
                <a:off x="2835275" y="3103563"/>
                <a:ext cx="125413" cy="158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pic>
            <p:nvPicPr>
              <p:cNvPr id="55336" name="Picture 42"/>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2738438" y="2706688"/>
                <a:ext cx="550862" cy="1682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38" name="Text Box 44"/>
              <p:cNvSpPr txBox="1">
                <a:spLocks noChangeArrowheads="1"/>
              </p:cNvSpPr>
              <p:nvPr/>
            </p:nvSpPr>
            <p:spPr bwMode="auto">
              <a:xfrm>
                <a:off x="2665568" y="2306762"/>
                <a:ext cx="764812" cy="561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000000"/>
                    </a:solidFill>
                    <a:latin typeface="Calibri" panose="020F0502020204030204" pitchFamily="34" charset="0"/>
                    <a:cs typeface="Arial"/>
                  </a:rPr>
                  <a:t>DMZ</a:t>
                </a:r>
              </a:p>
            </p:txBody>
          </p:sp>
        </p:grpSp>
        <p:grpSp>
          <p:nvGrpSpPr>
            <p:cNvPr id="12" name="Group 11"/>
            <p:cNvGrpSpPr/>
            <p:nvPr/>
          </p:nvGrpSpPr>
          <p:grpSpPr>
            <a:xfrm>
              <a:off x="6175379" y="2304170"/>
              <a:ext cx="764812" cy="820030"/>
              <a:chOff x="6175379" y="2304170"/>
              <a:chExt cx="764812" cy="820030"/>
            </a:xfrm>
          </p:grpSpPr>
          <p:sp>
            <p:nvSpPr>
              <p:cNvPr id="55333" name="Line 39"/>
              <p:cNvSpPr>
                <a:spLocks noChangeShapeType="1"/>
              </p:cNvSpPr>
              <p:nvPr/>
            </p:nvSpPr>
            <p:spPr bwMode="auto">
              <a:xfrm>
                <a:off x="6577013" y="2832100"/>
                <a:ext cx="9525" cy="28733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34" name="Line 40"/>
              <p:cNvSpPr>
                <a:spLocks noChangeShapeType="1"/>
              </p:cNvSpPr>
              <p:nvPr/>
            </p:nvSpPr>
            <p:spPr bwMode="auto">
              <a:xfrm>
                <a:off x="6410325" y="3114675"/>
                <a:ext cx="60325" cy="1588"/>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sp>
            <p:nvSpPr>
              <p:cNvPr id="55335" name="Line 41"/>
              <p:cNvSpPr>
                <a:spLocks noChangeShapeType="1"/>
              </p:cNvSpPr>
              <p:nvPr/>
            </p:nvSpPr>
            <p:spPr bwMode="auto">
              <a:xfrm>
                <a:off x="6472238" y="2819400"/>
                <a:ext cx="9525" cy="301625"/>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pic>
            <p:nvPicPr>
              <p:cNvPr id="55337" name="Picture 43"/>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6242050" y="2706688"/>
                <a:ext cx="550863" cy="1682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339" name="Text Box 45"/>
              <p:cNvSpPr txBox="1">
                <a:spLocks noChangeArrowheads="1"/>
              </p:cNvSpPr>
              <p:nvPr/>
            </p:nvSpPr>
            <p:spPr bwMode="auto">
              <a:xfrm>
                <a:off x="6175379" y="2304170"/>
                <a:ext cx="764812" cy="561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320000" tIns="166400" rIns="320000" bIns="166400">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defTabSz="609585">
                  <a:buSzPct val="10000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kern="0" dirty="0">
                    <a:solidFill>
                      <a:srgbClr val="000000"/>
                    </a:solidFill>
                    <a:latin typeface="Calibri" panose="020F0502020204030204" pitchFamily="34" charset="0"/>
                    <a:cs typeface="Arial"/>
                  </a:rPr>
                  <a:t>DMZ</a:t>
                </a:r>
              </a:p>
            </p:txBody>
          </p:sp>
          <p:sp>
            <p:nvSpPr>
              <p:cNvPr id="55355" name="Line 61"/>
              <p:cNvSpPr>
                <a:spLocks noChangeShapeType="1"/>
              </p:cNvSpPr>
              <p:nvPr/>
            </p:nvSpPr>
            <p:spPr bwMode="auto">
              <a:xfrm flipH="1" flipV="1">
                <a:off x="6562725" y="3103563"/>
                <a:ext cx="153988" cy="20637"/>
              </a:xfrm>
              <a:prstGeom prst="line">
                <a:avLst/>
              </a:prstGeom>
              <a:noFill/>
              <a:ln w="25560" cap="sq">
                <a:solidFill>
                  <a:srgbClr val="01F3FF"/>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1219170"/>
                <a:endParaRPr lang="en-US" sz="5067" kern="0" dirty="0">
                  <a:solidFill>
                    <a:sysClr val="windowText" lastClr="000000"/>
                  </a:solidFill>
                  <a:latin typeface="Arial"/>
                  <a:cs typeface="Arial"/>
                  <a:sym typeface="Arial"/>
                </a:endParaRPr>
              </a:p>
            </p:txBody>
          </p:sp>
        </p:grpSp>
      </p:grpSp>
      <p:sp>
        <p:nvSpPr>
          <p:cNvPr id="196" name="Title 1"/>
          <p:cNvSpPr txBox="1">
            <a:spLocks/>
          </p:cNvSpPr>
          <p:nvPr/>
        </p:nvSpPr>
        <p:spPr>
          <a:xfrm>
            <a:off x="275170" y="225327"/>
            <a:ext cx="10993967" cy="584773"/>
          </a:xfrm>
          <a:prstGeom prst="rect">
            <a:avLst/>
          </a:prstGeom>
          <a:noFill/>
          <a:ln w="9525">
            <a:noFill/>
            <a:miter lim="800000"/>
            <a:headEnd/>
            <a:tailEnd/>
          </a:ln>
        </p:spPr>
        <p:txBody>
          <a:bodyPr wrap="square" lIns="91439" tIns="45719" rIns="91439" bIns="45719">
            <a:spAutoFit/>
          </a:bodyPr>
          <a:lstStyle>
            <a:lvl1pPr algn="ctr" rtl="0" eaLnBrk="0" fontAlgn="base" hangingPunct="0">
              <a:spcBef>
                <a:spcPct val="0"/>
              </a:spcBef>
              <a:spcAft>
                <a:spcPct val="0"/>
              </a:spcAft>
              <a:defRPr sz="15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1500" b="1">
                <a:solidFill>
                  <a:schemeClr val="tx2"/>
                </a:solidFill>
                <a:latin typeface="Arial" charset="0"/>
                <a:ea typeface="MS PGothic" pitchFamily="34" charset="-128"/>
                <a:cs typeface="ＭＳ Ｐゴシック" charset="0"/>
              </a:defRPr>
            </a:lvl5pPr>
            <a:lvl6pPr marL="341899" algn="ctr" rtl="0" fontAlgn="base">
              <a:spcBef>
                <a:spcPct val="0"/>
              </a:spcBef>
              <a:spcAft>
                <a:spcPct val="0"/>
              </a:spcAft>
              <a:defRPr sz="1500" b="1">
                <a:solidFill>
                  <a:schemeClr val="tx2"/>
                </a:solidFill>
                <a:latin typeface="Arial" charset="0"/>
                <a:cs typeface="Arial" charset="0"/>
              </a:defRPr>
            </a:lvl6pPr>
            <a:lvl7pPr marL="683801" algn="ctr" rtl="0" fontAlgn="base">
              <a:spcBef>
                <a:spcPct val="0"/>
              </a:spcBef>
              <a:spcAft>
                <a:spcPct val="0"/>
              </a:spcAft>
              <a:defRPr sz="1500" b="1">
                <a:solidFill>
                  <a:schemeClr val="tx2"/>
                </a:solidFill>
                <a:latin typeface="Arial" charset="0"/>
                <a:cs typeface="Arial" charset="0"/>
              </a:defRPr>
            </a:lvl7pPr>
            <a:lvl8pPr marL="1025707" algn="ctr" rtl="0" fontAlgn="base">
              <a:spcBef>
                <a:spcPct val="0"/>
              </a:spcBef>
              <a:spcAft>
                <a:spcPct val="0"/>
              </a:spcAft>
              <a:defRPr sz="1500" b="1">
                <a:solidFill>
                  <a:schemeClr val="tx2"/>
                </a:solidFill>
                <a:latin typeface="Arial" charset="0"/>
                <a:cs typeface="Arial" charset="0"/>
              </a:defRPr>
            </a:lvl8pPr>
            <a:lvl9pPr marL="1367606" algn="ctr" rtl="0" fontAlgn="base">
              <a:spcBef>
                <a:spcPct val="0"/>
              </a:spcBef>
              <a:spcAft>
                <a:spcPct val="0"/>
              </a:spcAft>
              <a:defRPr sz="1500" b="1">
                <a:solidFill>
                  <a:schemeClr val="tx2"/>
                </a:solidFill>
                <a:latin typeface="Arial" charset="0"/>
                <a:cs typeface="Arial" charset="0"/>
              </a:defRPr>
            </a:lvl9pPr>
          </a:lstStyle>
          <a:p>
            <a:pPr algn="l" defTabSz="1219170" eaLnBrk="1" hangingPunct="1">
              <a:spcBef>
                <a:spcPts val="0"/>
              </a:spcBef>
              <a:spcAft>
                <a:spcPts val="0"/>
              </a:spcAft>
            </a:pPr>
            <a:r>
              <a:rPr lang="en-US" sz="3200" b="0" kern="0" dirty="0">
                <a:solidFill>
                  <a:srgbClr val="558ED5"/>
                </a:solidFill>
                <a:latin typeface="Calibri"/>
                <a:ea typeface="Helvetica Neue" charset="0"/>
                <a:cs typeface="Helvetica"/>
                <a:sym typeface="Arial"/>
              </a:rPr>
              <a:t>Enterprises have a Hybrid </a:t>
            </a:r>
            <a:r>
              <a:rPr lang="en-US" sz="3200" b="0" kern="0" dirty="0" err="1">
                <a:solidFill>
                  <a:srgbClr val="558ED5"/>
                </a:solidFill>
                <a:latin typeface="Calibri"/>
                <a:ea typeface="Helvetica Neue" charset="0"/>
                <a:cs typeface="Helvetica"/>
                <a:sym typeface="Arial"/>
              </a:rPr>
              <a:t>Multicloud</a:t>
            </a:r>
            <a:r>
              <a:rPr lang="en-US" sz="3200" b="0" kern="0" dirty="0">
                <a:solidFill>
                  <a:srgbClr val="558ED5"/>
                </a:solidFill>
                <a:latin typeface="Calibri"/>
                <a:ea typeface="Helvetica Neue" charset="0"/>
                <a:cs typeface="Helvetica"/>
                <a:sym typeface="Arial"/>
              </a:rPr>
              <a:t> Landscape</a:t>
            </a:r>
          </a:p>
        </p:txBody>
      </p:sp>
      <p:pic>
        <p:nvPicPr>
          <p:cNvPr id="197" name="Picture 196">
            <a:extLst>
              <a:ext uri="{FF2B5EF4-FFF2-40B4-BE49-F238E27FC236}">
                <a16:creationId xmlns:a16="http://schemas.microsoft.com/office/drawing/2014/main" id="{9F861C7B-318A-8644-8426-18B633BF8B94}"/>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632284" y="1370713"/>
            <a:ext cx="602256" cy="602256"/>
          </a:xfrm>
          <a:prstGeom prst="rect">
            <a:avLst/>
          </a:prstGeom>
        </p:spPr>
      </p:pic>
      <p:sp>
        <p:nvSpPr>
          <p:cNvPr id="198" name="TextBox 197">
            <a:extLst>
              <a:ext uri="{FF2B5EF4-FFF2-40B4-BE49-F238E27FC236}">
                <a16:creationId xmlns:a16="http://schemas.microsoft.com/office/drawing/2014/main" id="{5340D8A4-F69E-F34E-AB97-79F038A53020}"/>
              </a:ext>
            </a:extLst>
          </p:cNvPr>
          <p:cNvSpPr txBox="1"/>
          <p:nvPr/>
        </p:nvSpPr>
        <p:spPr>
          <a:xfrm>
            <a:off x="3946938" y="1593999"/>
            <a:ext cx="1376438" cy="276999"/>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charset="0"/>
                <a:ea typeface="ＭＳ Ｐゴシック" charset="0"/>
                <a:cs typeface="+mn-cs"/>
              </a:rPr>
              <a:t>IBM </a:t>
            </a:r>
            <a:r>
              <a:rPr kumimoji="0" lang="en-US" sz="1200" b="1" i="0" u="none" strike="noStrike" kern="1200" cap="none" spc="0" normalizeH="0" baseline="0" noProof="0" dirty="0">
                <a:ln>
                  <a:noFill/>
                </a:ln>
                <a:effectLst/>
                <a:uLnTx/>
                <a:uFillTx/>
                <a:latin typeface="Arial" charset="0"/>
                <a:ea typeface="ＭＳ Ｐゴシック" charset="0"/>
                <a:cs typeface="+mn-cs"/>
              </a:rPr>
              <a:t>Cloud</a:t>
            </a:r>
          </a:p>
        </p:txBody>
      </p:sp>
    </p:spTree>
    <p:extLst>
      <p:ext uri="{BB962C8B-B14F-4D97-AF65-F5344CB8AC3E}">
        <p14:creationId xmlns:p14="http://schemas.microsoft.com/office/powerpoint/2010/main" val="3382544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473D4-92D4-4A83-B74F-5A538ABC57B0}"/>
              </a:ext>
            </a:extLst>
          </p:cNvPr>
          <p:cNvSpPr>
            <a:spLocks noGrp="1"/>
          </p:cNvSpPr>
          <p:nvPr>
            <p:ph type="title"/>
          </p:nvPr>
        </p:nvSpPr>
        <p:spPr>
          <a:xfrm>
            <a:off x="140304" y="4974"/>
            <a:ext cx="11911392" cy="771132"/>
          </a:xfrm>
          <a:ln>
            <a:noFill/>
          </a:ln>
        </p:spPr>
        <p:txBody>
          <a:bodyPr anchor="t"/>
          <a:lstStyle/>
          <a:p>
            <a:r>
              <a:rPr lang="en-US" dirty="0"/>
              <a:t>Two approaches to addressing hybrid cloud…</a:t>
            </a:r>
          </a:p>
        </p:txBody>
      </p:sp>
      <p:sp>
        <p:nvSpPr>
          <p:cNvPr id="5" name="TextBox 4">
            <a:extLst>
              <a:ext uri="{FF2B5EF4-FFF2-40B4-BE49-F238E27FC236}">
                <a16:creationId xmlns:a16="http://schemas.microsoft.com/office/drawing/2014/main" id="{BBFEAAA8-97E9-47D3-B687-0276D445EFA1}"/>
              </a:ext>
            </a:extLst>
          </p:cNvPr>
          <p:cNvSpPr txBox="1"/>
          <p:nvPr/>
        </p:nvSpPr>
        <p:spPr>
          <a:xfrm>
            <a:off x="1461003" y="993025"/>
            <a:ext cx="4018708" cy="1980094"/>
          </a:xfrm>
          <a:prstGeom prst="rect">
            <a:avLst/>
          </a:prstGeom>
          <a:noFill/>
        </p:spPr>
        <p:txBody>
          <a:bodyPr wrap="square" rtlCol="0">
            <a:spAutoFit/>
          </a:bodyPr>
          <a:lstStyle/>
          <a:p>
            <a:pPr algn="ctr" defTabSz="914377"/>
            <a:r>
              <a:rPr lang="en-US" sz="2667" dirty="0">
                <a:solidFill>
                  <a:srgbClr val="FFFFFF"/>
                </a:solidFill>
                <a:latin typeface="IBM Plex Sans"/>
              </a:rPr>
              <a:t>Hybrid </a:t>
            </a:r>
            <a:r>
              <a:rPr lang="en-US" sz="2667" dirty="0" err="1">
                <a:solidFill>
                  <a:srgbClr val="FFFFFF"/>
                </a:solidFill>
                <a:latin typeface="IBM Plex Sans"/>
              </a:rPr>
              <a:t>Monocloud</a:t>
            </a:r>
            <a:endParaRPr lang="en-US" sz="2667" dirty="0">
              <a:solidFill>
                <a:srgbClr val="FFFFFF"/>
              </a:solidFill>
              <a:latin typeface="IBM Plex Sans"/>
            </a:endParaRPr>
          </a:p>
          <a:p>
            <a:pPr algn="ctr" defTabSz="914377"/>
            <a:endParaRPr lang="en-US" sz="1200" dirty="0">
              <a:solidFill>
                <a:srgbClr val="FFFFFF"/>
              </a:solidFill>
              <a:latin typeface="IBM Plex Sans"/>
            </a:endParaRPr>
          </a:p>
          <a:p>
            <a:pPr defTabSz="914377"/>
            <a:r>
              <a:rPr lang="en-US" sz="1400" dirty="0">
                <a:solidFill>
                  <a:schemeClr val="bg2"/>
                </a:solidFill>
                <a:latin typeface="IBM Plex Sans" panose="020B0503050203000203" pitchFamily="34" charset="0"/>
              </a:rPr>
              <a:t>Hybrid </a:t>
            </a:r>
            <a:r>
              <a:rPr lang="en-US" sz="1400" dirty="0" err="1">
                <a:solidFill>
                  <a:schemeClr val="bg2"/>
                </a:solidFill>
                <a:latin typeface="IBM Plex Sans" panose="020B0503050203000203" pitchFamily="34" charset="0"/>
              </a:rPr>
              <a:t>monocloud</a:t>
            </a:r>
            <a:r>
              <a:rPr lang="en-US" sz="1400" dirty="0">
                <a:solidFill>
                  <a:schemeClr val="bg2"/>
                </a:solidFill>
                <a:latin typeface="IBM Plex Sans" panose="020B0503050203000203" pitchFamily="34" charset="0"/>
              </a:rPr>
              <a:t> is hybrid cloud with one cloud provider—essentially an extension of a single public cloud provider’s software and hardware stack to the customer’s on-premises environment so that the exact same stack runs in both locations. </a:t>
            </a:r>
          </a:p>
        </p:txBody>
      </p:sp>
      <p:sp>
        <p:nvSpPr>
          <p:cNvPr id="7" name="TextBox 6">
            <a:extLst>
              <a:ext uri="{FF2B5EF4-FFF2-40B4-BE49-F238E27FC236}">
                <a16:creationId xmlns:a16="http://schemas.microsoft.com/office/drawing/2014/main" id="{BAB5A2BF-2434-4EEE-ADBF-47A45555741A}"/>
              </a:ext>
            </a:extLst>
          </p:cNvPr>
          <p:cNvSpPr txBox="1"/>
          <p:nvPr/>
        </p:nvSpPr>
        <p:spPr>
          <a:xfrm>
            <a:off x="1461003" y="3123815"/>
            <a:ext cx="4018708" cy="2124556"/>
          </a:xfrm>
          <a:prstGeom prst="rect">
            <a:avLst/>
          </a:prstGeom>
          <a:solidFill>
            <a:srgbClr val="275B6B"/>
          </a:solidFill>
          <a:ln>
            <a:noFill/>
          </a:ln>
        </p:spPr>
        <p:txBody>
          <a:bodyPr wrap="square" rtlCol="0">
            <a:spAutoFit/>
          </a:bodyPr>
          <a:lstStyle/>
          <a:p>
            <a:pPr marL="380990" indent="-380990" defTabSz="914377">
              <a:lnSpc>
                <a:spcPct val="150000"/>
              </a:lnSpc>
              <a:buFont typeface="Arial" panose="020B0604020202020204" pitchFamily="34" charset="0"/>
              <a:buChar char="•"/>
            </a:pPr>
            <a:r>
              <a:rPr lang="en-US" dirty="0">
                <a:solidFill>
                  <a:srgbClr val="FFFFFF"/>
                </a:solidFill>
                <a:latin typeface="IBM Plex Sans"/>
              </a:rPr>
              <a:t>Like for like</a:t>
            </a:r>
          </a:p>
          <a:p>
            <a:pPr marL="380990" indent="-380990" defTabSz="914377">
              <a:lnSpc>
                <a:spcPct val="150000"/>
              </a:lnSpc>
              <a:buFont typeface="Arial" panose="020B0604020202020204" pitchFamily="34" charset="0"/>
              <a:buChar char="•"/>
            </a:pPr>
            <a:r>
              <a:rPr lang="en-US" dirty="0">
                <a:solidFill>
                  <a:srgbClr val="FFFFFF"/>
                </a:solidFill>
                <a:latin typeface="IBM Plex Sans"/>
              </a:rPr>
              <a:t>Same software</a:t>
            </a:r>
          </a:p>
          <a:p>
            <a:pPr marL="380990" indent="-380990" defTabSz="914377">
              <a:lnSpc>
                <a:spcPct val="150000"/>
              </a:lnSpc>
              <a:buFont typeface="Arial" panose="020B0604020202020204" pitchFamily="34" charset="0"/>
              <a:buChar char="•"/>
            </a:pPr>
            <a:r>
              <a:rPr lang="en-US" dirty="0">
                <a:solidFill>
                  <a:srgbClr val="FFFFFF"/>
                </a:solidFill>
                <a:latin typeface="IBM Plex Sans"/>
              </a:rPr>
              <a:t>Same hardware</a:t>
            </a:r>
          </a:p>
          <a:p>
            <a:pPr marL="380990" indent="-380990" defTabSz="914377">
              <a:lnSpc>
                <a:spcPct val="150000"/>
              </a:lnSpc>
              <a:buFont typeface="Arial" panose="020B0604020202020204" pitchFamily="34" charset="0"/>
              <a:buChar char="•"/>
            </a:pPr>
            <a:r>
              <a:rPr lang="en-US" dirty="0">
                <a:solidFill>
                  <a:srgbClr val="FFFFFF"/>
                </a:solidFill>
                <a:latin typeface="IBM Plex Sans"/>
              </a:rPr>
              <a:t>Single-vendor portability</a:t>
            </a:r>
          </a:p>
          <a:p>
            <a:pPr marL="380990" indent="-380990" defTabSz="914377">
              <a:lnSpc>
                <a:spcPct val="150000"/>
              </a:lnSpc>
              <a:buFont typeface="Arial" panose="020B0604020202020204" pitchFamily="34" charset="0"/>
              <a:buChar char="•"/>
            </a:pPr>
            <a:r>
              <a:rPr lang="en-US" dirty="0">
                <a:solidFill>
                  <a:srgbClr val="FFFFFF"/>
                </a:solidFill>
                <a:latin typeface="IBM Plex Sans"/>
              </a:rPr>
              <a:t>Single-vendor management</a:t>
            </a:r>
          </a:p>
        </p:txBody>
      </p:sp>
      <p:sp>
        <p:nvSpPr>
          <p:cNvPr id="8" name="TextBox 7">
            <a:extLst>
              <a:ext uri="{FF2B5EF4-FFF2-40B4-BE49-F238E27FC236}">
                <a16:creationId xmlns:a16="http://schemas.microsoft.com/office/drawing/2014/main" id="{D8353E22-A0C4-4689-AE40-357794A0AEAE}"/>
              </a:ext>
            </a:extLst>
          </p:cNvPr>
          <p:cNvSpPr txBox="1"/>
          <p:nvPr/>
        </p:nvSpPr>
        <p:spPr>
          <a:xfrm>
            <a:off x="6308748" y="3123815"/>
            <a:ext cx="4018708" cy="2124556"/>
          </a:xfrm>
          <a:prstGeom prst="rect">
            <a:avLst/>
          </a:prstGeom>
          <a:solidFill>
            <a:srgbClr val="275B6B"/>
          </a:solidFill>
          <a:ln>
            <a:noFill/>
          </a:ln>
        </p:spPr>
        <p:txBody>
          <a:bodyPr wrap="square" rtlCol="0">
            <a:spAutoFit/>
          </a:bodyPr>
          <a:lstStyle/>
          <a:p>
            <a:pPr marL="380990" indent="-380990" defTabSz="914377">
              <a:lnSpc>
                <a:spcPct val="150000"/>
              </a:lnSpc>
              <a:buFont typeface="Arial" panose="020B0604020202020204" pitchFamily="34" charset="0"/>
              <a:buChar char="•"/>
            </a:pPr>
            <a:r>
              <a:rPr lang="en-US" dirty="0">
                <a:solidFill>
                  <a:srgbClr val="FFFFFF"/>
                </a:solidFill>
                <a:latin typeface="IBM Plex Sans"/>
              </a:rPr>
              <a:t>Consistent stack across clouds</a:t>
            </a:r>
          </a:p>
          <a:p>
            <a:pPr marL="380990" indent="-380990" defTabSz="914377">
              <a:lnSpc>
                <a:spcPct val="150000"/>
              </a:lnSpc>
              <a:buFont typeface="Arial" panose="020B0604020202020204" pitchFamily="34" charset="0"/>
              <a:buChar char="•"/>
            </a:pPr>
            <a:r>
              <a:rPr lang="en-US" dirty="0">
                <a:solidFill>
                  <a:srgbClr val="FFFFFF"/>
                </a:solidFill>
                <a:latin typeface="IBM Plex Sans"/>
              </a:rPr>
              <a:t>Choice of cloud vendors</a:t>
            </a:r>
          </a:p>
          <a:p>
            <a:pPr marL="380990" indent="-380990" defTabSz="914377">
              <a:lnSpc>
                <a:spcPct val="150000"/>
              </a:lnSpc>
              <a:buFont typeface="Arial" panose="020B0604020202020204" pitchFamily="34" charset="0"/>
              <a:buChar char="•"/>
            </a:pPr>
            <a:r>
              <a:rPr lang="en-US" dirty="0">
                <a:solidFill>
                  <a:srgbClr val="FFFFFF"/>
                </a:solidFill>
                <a:latin typeface="IBM Plex Sans"/>
              </a:rPr>
              <a:t>Open standards-based</a:t>
            </a:r>
          </a:p>
          <a:p>
            <a:pPr marL="380990" indent="-380990" defTabSz="914377">
              <a:lnSpc>
                <a:spcPct val="150000"/>
              </a:lnSpc>
              <a:buFont typeface="Arial" panose="020B0604020202020204" pitchFamily="34" charset="0"/>
              <a:buChar char="•"/>
            </a:pPr>
            <a:r>
              <a:rPr lang="en-US" dirty="0">
                <a:solidFill>
                  <a:srgbClr val="FFFFFF"/>
                </a:solidFill>
                <a:latin typeface="IBM Plex Sans"/>
              </a:rPr>
              <a:t>Multi-vendor portability</a:t>
            </a:r>
          </a:p>
          <a:p>
            <a:pPr marL="380990" indent="-380990" defTabSz="914377">
              <a:lnSpc>
                <a:spcPct val="150000"/>
              </a:lnSpc>
              <a:buFont typeface="Arial" panose="020B0604020202020204" pitchFamily="34" charset="0"/>
              <a:buChar char="•"/>
            </a:pPr>
            <a:r>
              <a:rPr lang="en-US" dirty="0">
                <a:solidFill>
                  <a:srgbClr val="FFFFFF"/>
                </a:solidFill>
                <a:latin typeface="IBM Plex Sans"/>
              </a:rPr>
              <a:t>Multicloud management</a:t>
            </a:r>
          </a:p>
        </p:txBody>
      </p:sp>
      <p:pic>
        <p:nvPicPr>
          <p:cNvPr id="4" name="Picture 3">
            <a:extLst>
              <a:ext uri="{FF2B5EF4-FFF2-40B4-BE49-F238E27FC236}">
                <a16:creationId xmlns:a16="http://schemas.microsoft.com/office/drawing/2014/main" id="{F9B35D69-27B8-4E48-9DDA-A54700D6CC52}"/>
              </a:ext>
            </a:extLst>
          </p:cNvPr>
          <p:cNvPicPr>
            <a:picLocks noChangeAspect="1"/>
          </p:cNvPicPr>
          <p:nvPr/>
        </p:nvPicPr>
        <p:blipFill rotWithShape="1">
          <a:blip r:embed="rId3"/>
          <a:srcRect l="6705" t="23959" r="44432" b="26692"/>
          <a:stretch/>
        </p:blipFill>
        <p:spPr>
          <a:xfrm>
            <a:off x="8621406" y="5621924"/>
            <a:ext cx="2199040" cy="663667"/>
          </a:xfrm>
          <a:prstGeom prst="rect">
            <a:avLst/>
          </a:prstGeom>
        </p:spPr>
      </p:pic>
      <p:pic>
        <p:nvPicPr>
          <p:cNvPr id="14" name="Picture 13">
            <a:extLst>
              <a:ext uri="{FF2B5EF4-FFF2-40B4-BE49-F238E27FC236}">
                <a16:creationId xmlns:a16="http://schemas.microsoft.com/office/drawing/2014/main" id="{300DA1F7-4665-DB47-97AB-790CCEC8454D}"/>
              </a:ext>
            </a:extLst>
          </p:cNvPr>
          <p:cNvPicPr>
            <a:picLocks noChangeAspect="1"/>
          </p:cNvPicPr>
          <p:nvPr/>
        </p:nvPicPr>
        <p:blipFill>
          <a:blip r:embed="rId4"/>
          <a:stretch>
            <a:fillRect/>
          </a:stretch>
        </p:blipFill>
        <p:spPr>
          <a:xfrm>
            <a:off x="5889455" y="5482495"/>
            <a:ext cx="2573199" cy="996532"/>
          </a:xfrm>
          <a:prstGeom prst="rect">
            <a:avLst/>
          </a:prstGeom>
        </p:spPr>
      </p:pic>
      <p:sp>
        <p:nvSpPr>
          <p:cNvPr id="12" name="TextBox 11">
            <a:extLst>
              <a:ext uri="{FF2B5EF4-FFF2-40B4-BE49-F238E27FC236}">
                <a16:creationId xmlns:a16="http://schemas.microsoft.com/office/drawing/2014/main" id="{20118C37-E43C-B845-BD72-17EE018783E1}"/>
              </a:ext>
            </a:extLst>
          </p:cNvPr>
          <p:cNvSpPr txBox="1"/>
          <p:nvPr/>
        </p:nvSpPr>
        <p:spPr>
          <a:xfrm>
            <a:off x="6308748" y="993025"/>
            <a:ext cx="4018708" cy="1579984"/>
          </a:xfrm>
          <a:prstGeom prst="rect">
            <a:avLst/>
          </a:prstGeom>
          <a:noFill/>
        </p:spPr>
        <p:txBody>
          <a:bodyPr wrap="square" rtlCol="0">
            <a:spAutoFit/>
          </a:bodyPr>
          <a:lstStyle/>
          <a:p>
            <a:pPr algn="ctr" defTabSz="914377"/>
            <a:r>
              <a:rPr lang="en-US" sz="2667" dirty="0">
                <a:solidFill>
                  <a:srgbClr val="FFFFFF"/>
                </a:solidFill>
                <a:latin typeface="IBM Plex Sans"/>
              </a:rPr>
              <a:t>Hybrid </a:t>
            </a:r>
            <a:r>
              <a:rPr lang="en-US" sz="2667" dirty="0" err="1">
                <a:solidFill>
                  <a:srgbClr val="FFFFFF"/>
                </a:solidFill>
                <a:latin typeface="IBM Plex Sans"/>
              </a:rPr>
              <a:t>Multicloud</a:t>
            </a:r>
            <a:endParaRPr lang="en-US" sz="2667" dirty="0">
              <a:solidFill>
                <a:srgbClr val="FFFFFF"/>
              </a:solidFill>
              <a:latin typeface="IBM Plex Sans"/>
            </a:endParaRPr>
          </a:p>
          <a:p>
            <a:pPr algn="ctr" defTabSz="914377"/>
            <a:endParaRPr lang="en-US" sz="1400" dirty="0">
              <a:solidFill>
                <a:schemeClr val="bg2"/>
              </a:solidFill>
              <a:latin typeface="IBM Plex Sans" panose="020B0503050203000203" pitchFamily="34" charset="0"/>
            </a:endParaRPr>
          </a:p>
          <a:p>
            <a:pPr defTabSz="914377"/>
            <a:r>
              <a:rPr lang="en-US" sz="1400" dirty="0">
                <a:solidFill>
                  <a:schemeClr val="bg2"/>
                </a:solidFill>
                <a:latin typeface="IBM Plex Sans" panose="020B0503050203000203" pitchFamily="34" charset="0"/>
              </a:rPr>
              <a:t>Hybrid </a:t>
            </a:r>
            <a:r>
              <a:rPr lang="en-US" sz="1400" dirty="0" err="1">
                <a:solidFill>
                  <a:schemeClr val="bg2"/>
                </a:solidFill>
                <a:latin typeface="IBM Plex Sans" panose="020B0503050203000203" pitchFamily="34" charset="0"/>
              </a:rPr>
              <a:t>monocloud</a:t>
            </a:r>
            <a:r>
              <a:rPr lang="en-US" sz="1400" dirty="0">
                <a:solidFill>
                  <a:schemeClr val="bg2"/>
                </a:solidFill>
                <a:latin typeface="IBM Plex Sans" panose="020B0503050203000203" pitchFamily="34" charset="0"/>
              </a:rPr>
              <a:t> is an open standards-based stack that can be deployed on </a:t>
            </a:r>
            <a:r>
              <a:rPr lang="en-US" sz="1400" i="1" dirty="0">
                <a:solidFill>
                  <a:schemeClr val="bg2"/>
                </a:solidFill>
                <a:latin typeface="IBM Plex Sans" panose="020B0503050203000203" pitchFamily="34" charset="0"/>
              </a:rPr>
              <a:t>any </a:t>
            </a:r>
            <a:r>
              <a:rPr lang="en-US" sz="1400" dirty="0">
                <a:solidFill>
                  <a:schemeClr val="bg2"/>
                </a:solidFill>
                <a:latin typeface="IBM Plex Sans" panose="020B0503050203000203" pitchFamily="34" charset="0"/>
              </a:rPr>
              <a:t>public cloud infrastructure. That means across multiple providers as well as on premises.</a:t>
            </a:r>
          </a:p>
        </p:txBody>
      </p:sp>
      <p:sp>
        <p:nvSpPr>
          <p:cNvPr id="9" name="Rectangle 8">
            <a:extLst>
              <a:ext uri="{FF2B5EF4-FFF2-40B4-BE49-F238E27FC236}">
                <a16:creationId xmlns:a16="http://schemas.microsoft.com/office/drawing/2014/main" id="{F0048F00-4E5D-C44E-8BFD-4EF7B462506B}"/>
              </a:ext>
            </a:extLst>
          </p:cNvPr>
          <p:cNvSpPr/>
          <p:nvPr/>
        </p:nvSpPr>
        <p:spPr>
          <a:xfrm>
            <a:off x="1461002" y="6479027"/>
            <a:ext cx="9174913" cy="307777"/>
          </a:xfrm>
          <a:prstGeom prst="rect">
            <a:avLst/>
          </a:prstGeom>
        </p:spPr>
        <p:txBody>
          <a:bodyPr wrap="square">
            <a:spAutoFit/>
          </a:bodyPr>
          <a:lstStyle/>
          <a:p>
            <a:r>
              <a:rPr lang="en-US" sz="1400" dirty="0">
                <a:solidFill>
                  <a:schemeClr val="bg2"/>
                </a:solidFill>
              </a:rPr>
              <a:t>“81% of public cloud users are using 2+ cloud providers.” – </a:t>
            </a:r>
            <a:r>
              <a:rPr lang="en-US" sz="1400" dirty="0">
                <a:solidFill>
                  <a:schemeClr val="bg2"/>
                </a:solidFill>
                <a:hlinkClick r:id="rId5"/>
              </a:rPr>
              <a:t>Gartner survey</a:t>
            </a:r>
            <a:r>
              <a:rPr lang="en-US" sz="1400" dirty="0">
                <a:solidFill>
                  <a:schemeClr val="bg2"/>
                </a:solidFill>
              </a:rPr>
              <a:t>.</a:t>
            </a:r>
          </a:p>
        </p:txBody>
      </p:sp>
      <p:pic>
        <p:nvPicPr>
          <p:cNvPr id="13" name="Picture 12">
            <a:extLst>
              <a:ext uri="{FF2B5EF4-FFF2-40B4-BE49-F238E27FC236}">
                <a16:creationId xmlns:a16="http://schemas.microsoft.com/office/drawing/2014/main" id="{A47DD09A-A595-C247-95B0-A4AAF1BFEE4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77315" y="5642237"/>
            <a:ext cx="1115876" cy="619871"/>
          </a:xfrm>
          <a:prstGeom prst="rect">
            <a:avLst/>
          </a:prstGeom>
        </p:spPr>
      </p:pic>
      <p:pic>
        <p:nvPicPr>
          <p:cNvPr id="15" name="Picture 14">
            <a:extLst>
              <a:ext uri="{FF2B5EF4-FFF2-40B4-BE49-F238E27FC236}">
                <a16:creationId xmlns:a16="http://schemas.microsoft.com/office/drawing/2014/main" id="{3FC2FA66-738B-4F49-ABCE-D4C8FA0B8D69}"/>
              </a:ext>
            </a:extLst>
          </p:cNvPr>
          <p:cNvPicPr>
            <a:picLocks noChangeAspect="1"/>
          </p:cNvPicPr>
          <p:nvPr/>
        </p:nvPicPr>
        <p:blipFill>
          <a:blip r:embed="rId7" cstate="hqprint">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766032" y="5621924"/>
            <a:ext cx="1580613" cy="610260"/>
          </a:xfrm>
          <a:prstGeom prst="rect">
            <a:avLst/>
          </a:prstGeom>
        </p:spPr>
      </p:pic>
    </p:spTree>
    <p:extLst>
      <p:ext uri="{BB962C8B-B14F-4D97-AF65-F5344CB8AC3E}">
        <p14:creationId xmlns:p14="http://schemas.microsoft.com/office/powerpoint/2010/main" val="244913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9CC367-43CA-4EB2-A199-4863399238A0}"/>
              </a:ext>
            </a:extLst>
          </p:cNvPr>
          <p:cNvSpPr>
            <a:spLocks noGrp="1"/>
          </p:cNvSpPr>
          <p:nvPr>
            <p:ph type="ftr" sz="quarter" idx="11"/>
          </p:nvPr>
        </p:nvSpPr>
        <p:spPr/>
        <p:txBody>
          <a:bodyPr/>
          <a:lstStyle/>
          <a:p>
            <a:pPr defTabSz="914377">
              <a:defRPr/>
            </a:pPr>
            <a:r>
              <a:rPr lang="en-US" dirty="0">
                <a:solidFill>
                  <a:srgbClr val="FFFFFF"/>
                </a:solidFill>
                <a:latin typeface="IBM Plex Sans"/>
              </a:rPr>
              <a:t>IBM Cloud / July 2019 / © 2019 IBM Corporation</a:t>
            </a:r>
          </a:p>
        </p:txBody>
      </p:sp>
      <p:sp>
        <p:nvSpPr>
          <p:cNvPr id="3" name="Title 2">
            <a:extLst>
              <a:ext uri="{FF2B5EF4-FFF2-40B4-BE49-F238E27FC236}">
                <a16:creationId xmlns:a16="http://schemas.microsoft.com/office/drawing/2014/main" id="{96D2EDC3-43B9-4B12-B3F3-6C0BADBE7106}"/>
              </a:ext>
            </a:extLst>
          </p:cNvPr>
          <p:cNvSpPr>
            <a:spLocks noGrp="1"/>
          </p:cNvSpPr>
          <p:nvPr>
            <p:ph type="title"/>
          </p:nvPr>
        </p:nvSpPr>
        <p:spPr>
          <a:xfrm>
            <a:off x="-1" y="-1"/>
            <a:ext cx="12191999" cy="945121"/>
          </a:xfrm>
        </p:spPr>
        <p:txBody>
          <a:bodyPr/>
          <a:lstStyle/>
          <a:p>
            <a:r>
              <a:rPr lang="en-US" dirty="0"/>
              <a:t>Foundation – Hybrid </a:t>
            </a:r>
            <a:r>
              <a:rPr lang="en-US" dirty="0" err="1"/>
              <a:t>Multicloud</a:t>
            </a:r>
            <a:endParaRPr lang="en-US" dirty="0"/>
          </a:p>
        </p:txBody>
      </p:sp>
      <p:sp>
        <p:nvSpPr>
          <p:cNvPr id="29" name="TextBox 28">
            <a:extLst>
              <a:ext uri="{FF2B5EF4-FFF2-40B4-BE49-F238E27FC236}">
                <a16:creationId xmlns:a16="http://schemas.microsoft.com/office/drawing/2014/main" id="{E8546E0B-0DF2-42EB-89BE-6F044FC08668}"/>
              </a:ext>
            </a:extLst>
          </p:cNvPr>
          <p:cNvSpPr txBox="1"/>
          <p:nvPr/>
        </p:nvSpPr>
        <p:spPr>
          <a:xfrm>
            <a:off x="8014738" y="4492338"/>
            <a:ext cx="3695036" cy="1446806"/>
          </a:xfrm>
          <a:prstGeom prst="rect">
            <a:avLst/>
          </a:prstGeom>
          <a:noFill/>
        </p:spPr>
        <p:txBody>
          <a:bodyPr wrap="square" rtlCol="0">
            <a:spAutoFit/>
          </a:bodyPr>
          <a:lstStyle/>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Virtualization to bridge legacy to the cloud</a:t>
            </a:r>
          </a:p>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Common services for consistency and compliance</a:t>
            </a:r>
          </a:p>
        </p:txBody>
      </p:sp>
      <p:sp>
        <p:nvSpPr>
          <p:cNvPr id="30" name="Rectangle 29">
            <a:extLst>
              <a:ext uri="{FF2B5EF4-FFF2-40B4-BE49-F238E27FC236}">
                <a16:creationId xmlns:a16="http://schemas.microsoft.com/office/drawing/2014/main" id="{C786B09E-E5F4-46FE-81EE-15A02E95ECC2}"/>
              </a:ext>
            </a:extLst>
          </p:cNvPr>
          <p:cNvSpPr/>
          <p:nvPr/>
        </p:nvSpPr>
        <p:spPr>
          <a:xfrm>
            <a:off x="4287869" y="4492338"/>
            <a:ext cx="3503920" cy="1446806"/>
          </a:xfrm>
          <a:prstGeom prst="rect">
            <a:avLst/>
          </a:prstGeom>
        </p:spPr>
        <p:txBody>
          <a:bodyPr wrap="square">
            <a:spAutoFit/>
          </a:bodyPr>
          <a:lstStyle/>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Deployable as untethered private cloud, on premises</a:t>
            </a:r>
          </a:p>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Support for multiple open standards across hybrid</a:t>
            </a:r>
          </a:p>
        </p:txBody>
      </p:sp>
      <p:sp>
        <p:nvSpPr>
          <p:cNvPr id="17" name="Slide Number Placeholder 3">
            <a:extLst>
              <a:ext uri="{FF2B5EF4-FFF2-40B4-BE49-F238E27FC236}">
                <a16:creationId xmlns:a16="http://schemas.microsoft.com/office/drawing/2014/main" id="{0675A2D7-E980-1348-BEB1-3EED76FC4FD1}"/>
              </a:ext>
            </a:extLst>
          </p:cNvPr>
          <p:cNvSpPr txBox="1">
            <a:spLocks/>
          </p:cNvSpPr>
          <p:nvPr/>
        </p:nvSpPr>
        <p:spPr>
          <a:xfrm>
            <a:off x="9448800" y="6383868"/>
            <a:ext cx="2438309" cy="222249"/>
          </a:xfrm>
          <a:prstGeom prst="rect">
            <a:avLst/>
          </a:prstGeom>
        </p:spPr>
        <p:txBody>
          <a:bodyPr vert="horz" lIns="0" tIns="0" rIns="0" bIns="0" rtlCol="0" anchor="ctr"/>
          <a:lstStyle>
            <a:defPPr>
              <a:defRPr lang="en-US"/>
            </a:defPPr>
            <a:lvl1pPr marL="0" algn="l" defTabSz="685800" rtl="0" eaLnBrk="1" latinLnBrk="0" hangingPunct="1">
              <a:defRPr sz="5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377">
              <a:defRPr/>
            </a:pPr>
            <a:fld id="{59395FB3-9C97-154F-86B2-7E381B951268}" type="slidenum">
              <a:rPr lang="en-US" sz="800">
                <a:solidFill>
                  <a:srgbClr val="FFFFFF"/>
                </a:solidFill>
                <a:latin typeface="IBM Plex Sans" panose="020B0503050203000203" pitchFamily="34" charset="77"/>
              </a:rPr>
              <a:pPr algn="r" defTabSz="914377">
                <a:defRPr/>
              </a:pPr>
              <a:t>27</a:t>
            </a:fld>
            <a:endParaRPr lang="en-US" sz="800" dirty="0">
              <a:solidFill>
                <a:srgbClr val="FFFFFF"/>
              </a:solidFill>
              <a:latin typeface="IBM Plex Sans" panose="020B0503050203000203" pitchFamily="34" charset="77"/>
            </a:endParaRPr>
          </a:p>
        </p:txBody>
      </p:sp>
      <p:sp>
        <p:nvSpPr>
          <p:cNvPr id="18" name="Rectangle 17">
            <a:extLst>
              <a:ext uri="{FF2B5EF4-FFF2-40B4-BE49-F238E27FC236}">
                <a16:creationId xmlns:a16="http://schemas.microsoft.com/office/drawing/2014/main" id="{6B5C7E4A-8D8C-6145-8DC7-6111A1DEB0FE}"/>
              </a:ext>
            </a:extLst>
          </p:cNvPr>
          <p:cNvSpPr/>
          <p:nvPr/>
        </p:nvSpPr>
        <p:spPr bwMode="auto">
          <a:xfrm>
            <a:off x="304800" y="2375518"/>
            <a:ext cx="9686473" cy="621676"/>
          </a:xfrm>
          <a:prstGeom prst="rect">
            <a:avLst/>
          </a:prstGeom>
          <a:solidFill>
            <a:srgbClr val="C00000"/>
          </a:solidFill>
          <a:ln w="6350" cap="flat" cmpd="sng" algn="ctr">
            <a:solidFill>
              <a:srgbClr val="FFFFFF"/>
            </a:solidFill>
            <a:prstDash val="solid"/>
            <a:headEnd type="none" w="med" len="med"/>
            <a:tailEnd type="none" w="med" len="med"/>
          </a:ln>
          <a:effectLst/>
        </p:spPr>
        <p:txBody>
          <a:bodyPr vert="horz" wrap="square" lIns="48000" tIns="48000" rIns="48000" bIns="48000" numCol="1" rtlCol="0" anchor="t" anchorCtr="0" compatLnSpc="1">
            <a:prstTxWarp prst="textNoShape">
              <a:avLst/>
            </a:prstTxWarp>
          </a:bodyPr>
          <a:lstStyle/>
          <a:p>
            <a:pPr defTabSz="914621">
              <a:defRPr/>
            </a:pPr>
            <a:endParaRPr lang="en-US" sz="1867" kern="0" dirty="0">
              <a:solidFill>
                <a:srgbClr val="000000"/>
              </a:solidFill>
              <a:latin typeface="IBM Plex Sans Regular"/>
              <a:ea typeface="IBM Plex Sans" charset="0"/>
              <a:cs typeface="IBM Plex Sans" charset="0"/>
            </a:endParaRPr>
          </a:p>
        </p:txBody>
      </p:sp>
      <p:sp>
        <p:nvSpPr>
          <p:cNvPr id="31" name="Google Shape;759;p92">
            <a:extLst>
              <a:ext uri="{FF2B5EF4-FFF2-40B4-BE49-F238E27FC236}">
                <a16:creationId xmlns:a16="http://schemas.microsoft.com/office/drawing/2014/main" id="{34C4A587-4CE7-8547-B118-927B29CA385D}"/>
              </a:ext>
            </a:extLst>
          </p:cNvPr>
          <p:cNvSpPr txBox="1"/>
          <p:nvPr/>
        </p:nvSpPr>
        <p:spPr>
          <a:xfrm>
            <a:off x="527899" y="3333800"/>
            <a:ext cx="1555756" cy="374688"/>
          </a:xfrm>
          <a:prstGeom prst="rect">
            <a:avLst/>
          </a:prstGeom>
          <a:noFill/>
          <a:ln>
            <a:noFill/>
          </a:ln>
        </p:spPr>
        <p:txBody>
          <a:bodyPr spcFirstLastPara="1" wrap="square" lIns="0" tIns="45700" rIns="91425" bIns="45700" anchor="t" anchorCtr="0">
            <a:noAutofit/>
          </a:bodyPr>
          <a:lstStyle/>
          <a:p>
            <a:pPr defTabSz="914377">
              <a:buClr>
                <a:srgbClr val="FFFFFF"/>
              </a:buClr>
              <a:buSzPts val="1200"/>
              <a:defRPr/>
            </a:pPr>
            <a:r>
              <a:rPr lang="en-US" sz="1600" b="1" dirty="0">
                <a:solidFill>
                  <a:srgbClr val="FFFFFF"/>
                </a:solidFill>
                <a:latin typeface="IBM Plex Sans SemiBold"/>
                <a:ea typeface="IBM Plex Sans SemiBold"/>
                <a:cs typeface="IBM Plex Sans SemiBold"/>
                <a:sym typeface="IBM Plex Sans SemiBold"/>
              </a:rPr>
              <a:t>Infrastructure</a:t>
            </a:r>
            <a:endParaRPr sz="1600" dirty="0">
              <a:solidFill>
                <a:srgbClr val="000000"/>
              </a:solidFill>
              <a:latin typeface="IBM Plex Sans"/>
            </a:endParaRPr>
          </a:p>
        </p:txBody>
      </p:sp>
      <p:sp>
        <p:nvSpPr>
          <p:cNvPr id="32" name="Google Shape;754;p92">
            <a:extLst>
              <a:ext uri="{FF2B5EF4-FFF2-40B4-BE49-F238E27FC236}">
                <a16:creationId xmlns:a16="http://schemas.microsoft.com/office/drawing/2014/main" id="{CD06DB9E-EF8F-9141-A99D-7F06890FC1F5}"/>
              </a:ext>
            </a:extLst>
          </p:cNvPr>
          <p:cNvSpPr txBox="1"/>
          <p:nvPr/>
        </p:nvSpPr>
        <p:spPr>
          <a:xfrm>
            <a:off x="527901" y="2530481"/>
            <a:ext cx="2432089" cy="276999"/>
          </a:xfrm>
          <a:prstGeom prst="rect">
            <a:avLst/>
          </a:prstGeom>
          <a:noFill/>
          <a:ln>
            <a:noFill/>
          </a:ln>
        </p:spPr>
        <p:txBody>
          <a:bodyPr spcFirstLastPara="1" wrap="square" lIns="0" tIns="45700" rIns="91425" bIns="45700" anchor="t" anchorCtr="0">
            <a:noAutofit/>
          </a:bodyPr>
          <a:lstStyle/>
          <a:p>
            <a:pPr defTabSz="914377">
              <a:buClr>
                <a:srgbClr val="FFFFFF"/>
              </a:buClr>
              <a:buSzPts val="1200"/>
              <a:defRPr/>
            </a:pPr>
            <a:r>
              <a:rPr lang="en-US" sz="1600" b="1" dirty="0">
                <a:solidFill>
                  <a:srgbClr val="FFFFFF"/>
                </a:solidFill>
                <a:latin typeface="IBM Plex Sans SemiBold"/>
                <a:sym typeface="IBM Plex Sans SemiBold"/>
              </a:rPr>
              <a:t>Foundation</a:t>
            </a:r>
            <a:endParaRPr lang="en-US" sz="1600" kern="0" dirty="0">
              <a:solidFill>
                <a:srgbClr val="000000"/>
              </a:solidFill>
              <a:latin typeface="Arial"/>
              <a:cs typeface="Arial"/>
              <a:sym typeface="Arial"/>
            </a:endParaRPr>
          </a:p>
        </p:txBody>
      </p:sp>
      <p:sp>
        <p:nvSpPr>
          <p:cNvPr id="33" name="Google Shape;773;p93">
            <a:extLst>
              <a:ext uri="{FF2B5EF4-FFF2-40B4-BE49-F238E27FC236}">
                <a16:creationId xmlns:a16="http://schemas.microsoft.com/office/drawing/2014/main" id="{ACC9CEDB-8E47-3044-9FC9-0503ABE9BDB2}"/>
              </a:ext>
            </a:extLst>
          </p:cNvPr>
          <p:cNvSpPr txBox="1"/>
          <p:nvPr/>
        </p:nvSpPr>
        <p:spPr>
          <a:xfrm>
            <a:off x="2897584" y="2530480"/>
            <a:ext cx="6938563" cy="365728"/>
          </a:xfrm>
          <a:prstGeom prst="rect">
            <a:avLst/>
          </a:prstGeom>
          <a:noFill/>
          <a:ln>
            <a:noFill/>
          </a:ln>
        </p:spPr>
        <p:txBody>
          <a:bodyPr spcFirstLastPara="1" wrap="square" lIns="0" tIns="45700" rIns="0" bIns="0" anchor="t" anchorCtr="0">
            <a:noAutofit/>
          </a:bodyPr>
          <a:lstStyle/>
          <a:p>
            <a:pPr defTabSz="914377">
              <a:buClr>
                <a:srgbClr val="FFFFFF"/>
              </a:buClr>
              <a:buSzPts val="1200"/>
              <a:defRPr/>
            </a:pPr>
            <a:r>
              <a:rPr lang="en-US" sz="1600" kern="0" dirty="0">
                <a:solidFill>
                  <a:srgbClr val="FFFFFF"/>
                </a:solidFill>
                <a:latin typeface="IBM Plex Sans"/>
                <a:ea typeface="IBM Plex Sans"/>
                <a:cs typeface="IBM Plex Sans"/>
                <a:sym typeface="IBM Plex Sans"/>
              </a:rPr>
              <a:t>Common Services  |  RHEL  |  RH OpenShift  |  Multi-cluster Management </a:t>
            </a:r>
            <a:endParaRPr lang="en-US" sz="1600" kern="0" dirty="0">
              <a:solidFill>
                <a:srgbClr val="000000"/>
              </a:solidFill>
              <a:latin typeface="Arial"/>
              <a:cs typeface="Arial"/>
              <a:sym typeface="Arial"/>
            </a:endParaRPr>
          </a:p>
          <a:p>
            <a:pPr defTabSz="914377">
              <a:buClr>
                <a:srgbClr val="FFFFFF"/>
              </a:buClr>
              <a:buSzPts val="1200"/>
              <a:defRPr/>
            </a:pPr>
            <a:r>
              <a:rPr lang="en-US" sz="1600" kern="0" dirty="0">
                <a:solidFill>
                  <a:srgbClr val="FFFFFF"/>
                </a:solidFill>
                <a:latin typeface="IBM Plex Sans"/>
                <a:ea typeface="IBM Plex Sans"/>
                <a:cs typeface="IBM Plex Sans"/>
                <a:sym typeface="IBM Plex Sans"/>
              </a:rPr>
              <a:t>   </a:t>
            </a:r>
          </a:p>
          <a:p>
            <a:pPr defTabSz="914377">
              <a:buClr>
                <a:srgbClr val="FFFFFF"/>
              </a:buClr>
              <a:buSzPts val="1200"/>
              <a:defRPr/>
            </a:pPr>
            <a:r>
              <a:rPr lang="en-US" sz="1600" kern="0" dirty="0">
                <a:solidFill>
                  <a:srgbClr val="FFFFFF"/>
                </a:solidFill>
                <a:latin typeface="IBM Plex Sans"/>
                <a:ea typeface="IBM Plex Sans"/>
                <a:cs typeface="IBM Plex Sans"/>
                <a:sym typeface="IBM Plex Sans"/>
              </a:rPr>
              <a:t> </a:t>
            </a:r>
            <a:endParaRPr lang="en-US" sz="1600" kern="0" dirty="0">
              <a:solidFill>
                <a:srgbClr val="000000"/>
              </a:solidFill>
              <a:latin typeface="Arial"/>
              <a:cs typeface="Arial"/>
              <a:sym typeface="Arial"/>
            </a:endParaRPr>
          </a:p>
        </p:txBody>
      </p:sp>
      <p:pic>
        <p:nvPicPr>
          <p:cNvPr id="34" name="Picture 33">
            <a:extLst>
              <a:ext uri="{FF2B5EF4-FFF2-40B4-BE49-F238E27FC236}">
                <a16:creationId xmlns:a16="http://schemas.microsoft.com/office/drawing/2014/main" id="{E8FA4AFD-BDB1-264A-8C30-C0D344C9A4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1260" y="3312041"/>
            <a:ext cx="588249" cy="405689"/>
          </a:xfrm>
          <a:prstGeom prst="rect">
            <a:avLst/>
          </a:prstGeom>
        </p:spPr>
      </p:pic>
      <p:pic>
        <p:nvPicPr>
          <p:cNvPr id="35" name="Picture 34">
            <a:extLst>
              <a:ext uri="{FF2B5EF4-FFF2-40B4-BE49-F238E27FC236}">
                <a16:creationId xmlns:a16="http://schemas.microsoft.com/office/drawing/2014/main" id="{5C6CF51D-8DCA-D048-8FA1-99B577DF17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9088" y="3312041"/>
            <a:ext cx="581488" cy="405689"/>
          </a:xfrm>
          <a:prstGeom prst="rect">
            <a:avLst/>
          </a:prstGeom>
        </p:spPr>
      </p:pic>
      <p:pic>
        <p:nvPicPr>
          <p:cNvPr id="36" name="Picture 35">
            <a:extLst>
              <a:ext uri="{FF2B5EF4-FFF2-40B4-BE49-F238E27FC236}">
                <a16:creationId xmlns:a16="http://schemas.microsoft.com/office/drawing/2014/main" id="{C728A9EA-79E6-4243-9D46-65D0B10B54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73128" y="3270595"/>
            <a:ext cx="635579" cy="453020"/>
          </a:xfrm>
          <a:prstGeom prst="rect">
            <a:avLst/>
          </a:prstGeom>
        </p:spPr>
      </p:pic>
      <p:pic>
        <p:nvPicPr>
          <p:cNvPr id="37" name="Picture 36">
            <a:extLst>
              <a:ext uri="{FF2B5EF4-FFF2-40B4-BE49-F238E27FC236}">
                <a16:creationId xmlns:a16="http://schemas.microsoft.com/office/drawing/2014/main" id="{3E8371D6-842A-6242-A56F-975A53E0ED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7193" y="3270595"/>
            <a:ext cx="635579" cy="453020"/>
          </a:xfrm>
          <a:prstGeom prst="rect">
            <a:avLst/>
          </a:prstGeom>
        </p:spPr>
      </p:pic>
      <p:pic>
        <p:nvPicPr>
          <p:cNvPr id="38" name="Picture 37">
            <a:extLst>
              <a:ext uri="{FF2B5EF4-FFF2-40B4-BE49-F238E27FC236}">
                <a16:creationId xmlns:a16="http://schemas.microsoft.com/office/drawing/2014/main" id="{90080D4F-CFE7-D446-898B-65AC0864C2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27996" y="3312041"/>
            <a:ext cx="588249" cy="405689"/>
          </a:xfrm>
          <a:prstGeom prst="rect">
            <a:avLst/>
          </a:prstGeom>
        </p:spPr>
      </p:pic>
      <p:pic>
        <p:nvPicPr>
          <p:cNvPr id="39" name="Picture 38">
            <a:extLst>
              <a:ext uri="{FF2B5EF4-FFF2-40B4-BE49-F238E27FC236}">
                <a16:creationId xmlns:a16="http://schemas.microsoft.com/office/drawing/2014/main" id="{0B97A00B-68FA-2642-B603-19FA4203C5D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14731" y="3152898"/>
            <a:ext cx="394829" cy="587429"/>
          </a:xfrm>
          <a:prstGeom prst="rect">
            <a:avLst/>
          </a:prstGeom>
        </p:spPr>
      </p:pic>
      <p:pic>
        <p:nvPicPr>
          <p:cNvPr id="40" name="Picture 39">
            <a:extLst>
              <a:ext uri="{FF2B5EF4-FFF2-40B4-BE49-F238E27FC236}">
                <a16:creationId xmlns:a16="http://schemas.microsoft.com/office/drawing/2014/main" id="{920637E7-EF66-774C-8B9B-A4A46B0F72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39063" y="3270595"/>
            <a:ext cx="635579" cy="453020"/>
          </a:xfrm>
          <a:prstGeom prst="rect">
            <a:avLst/>
          </a:prstGeom>
        </p:spPr>
      </p:pic>
      <p:sp>
        <p:nvSpPr>
          <p:cNvPr id="41" name="Text Placeholder 2">
            <a:extLst>
              <a:ext uri="{FF2B5EF4-FFF2-40B4-BE49-F238E27FC236}">
                <a16:creationId xmlns:a16="http://schemas.microsoft.com/office/drawing/2014/main" id="{D82986F3-8583-BC40-BFD3-0AE477F8670B}"/>
              </a:ext>
            </a:extLst>
          </p:cNvPr>
          <p:cNvSpPr txBox="1">
            <a:spLocks/>
          </p:cNvSpPr>
          <p:nvPr/>
        </p:nvSpPr>
        <p:spPr>
          <a:xfrm>
            <a:off x="9227846" y="3894577"/>
            <a:ext cx="763428"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Systems</a:t>
            </a:r>
          </a:p>
        </p:txBody>
      </p:sp>
      <p:sp>
        <p:nvSpPr>
          <p:cNvPr id="42" name="Text Placeholder 2">
            <a:extLst>
              <a:ext uri="{FF2B5EF4-FFF2-40B4-BE49-F238E27FC236}">
                <a16:creationId xmlns:a16="http://schemas.microsoft.com/office/drawing/2014/main" id="{C046FD66-0901-834C-97B1-426EA2AEA51C}"/>
              </a:ext>
            </a:extLst>
          </p:cNvPr>
          <p:cNvSpPr txBox="1">
            <a:spLocks/>
          </p:cNvSpPr>
          <p:nvPr/>
        </p:nvSpPr>
        <p:spPr>
          <a:xfrm>
            <a:off x="2582533"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IBM Public</a:t>
            </a:r>
            <a:br>
              <a:rPr lang="en-US" sz="1000" kern="0" dirty="0">
                <a:solidFill>
                  <a:srgbClr val="FFFFFF"/>
                </a:solidFill>
              </a:rPr>
            </a:br>
            <a:r>
              <a:rPr lang="en-US" sz="1000" kern="0" dirty="0">
                <a:solidFill>
                  <a:srgbClr val="FFFFFF"/>
                </a:solidFill>
              </a:rPr>
              <a:t>Cloud</a:t>
            </a:r>
          </a:p>
        </p:txBody>
      </p:sp>
      <p:sp>
        <p:nvSpPr>
          <p:cNvPr id="43" name="Text Placeholder 2">
            <a:extLst>
              <a:ext uri="{FF2B5EF4-FFF2-40B4-BE49-F238E27FC236}">
                <a16:creationId xmlns:a16="http://schemas.microsoft.com/office/drawing/2014/main" id="{48D835B6-458D-9B40-A16C-70B6688B0069}"/>
              </a:ext>
            </a:extLst>
          </p:cNvPr>
          <p:cNvSpPr txBox="1">
            <a:spLocks/>
          </p:cNvSpPr>
          <p:nvPr/>
        </p:nvSpPr>
        <p:spPr>
          <a:xfrm>
            <a:off x="3659981"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AWS</a:t>
            </a:r>
          </a:p>
        </p:txBody>
      </p:sp>
      <p:sp>
        <p:nvSpPr>
          <p:cNvPr id="44" name="Text Placeholder 2">
            <a:extLst>
              <a:ext uri="{FF2B5EF4-FFF2-40B4-BE49-F238E27FC236}">
                <a16:creationId xmlns:a16="http://schemas.microsoft.com/office/drawing/2014/main" id="{0CFA7FCE-9E75-CB41-BE69-D6466AC12BBC}"/>
              </a:ext>
            </a:extLst>
          </p:cNvPr>
          <p:cNvSpPr txBox="1">
            <a:spLocks/>
          </p:cNvSpPr>
          <p:nvPr/>
        </p:nvSpPr>
        <p:spPr>
          <a:xfrm>
            <a:off x="4784851"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Azure</a:t>
            </a:r>
          </a:p>
        </p:txBody>
      </p:sp>
      <p:sp>
        <p:nvSpPr>
          <p:cNvPr id="45" name="Text Placeholder 2">
            <a:extLst>
              <a:ext uri="{FF2B5EF4-FFF2-40B4-BE49-F238E27FC236}">
                <a16:creationId xmlns:a16="http://schemas.microsoft.com/office/drawing/2014/main" id="{5F907CDC-EEE8-F94D-9A1A-690322020944}"/>
              </a:ext>
            </a:extLst>
          </p:cNvPr>
          <p:cNvSpPr txBox="1">
            <a:spLocks/>
          </p:cNvSpPr>
          <p:nvPr/>
        </p:nvSpPr>
        <p:spPr>
          <a:xfrm>
            <a:off x="5931177"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Google</a:t>
            </a:r>
          </a:p>
        </p:txBody>
      </p:sp>
      <p:sp>
        <p:nvSpPr>
          <p:cNvPr id="46" name="Text Placeholder 2">
            <a:extLst>
              <a:ext uri="{FF2B5EF4-FFF2-40B4-BE49-F238E27FC236}">
                <a16:creationId xmlns:a16="http://schemas.microsoft.com/office/drawing/2014/main" id="{01FA70CA-9A38-7441-88A5-B1BE13D4E23C}"/>
              </a:ext>
            </a:extLst>
          </p:cNvPr>
          <p:cNvSpPr txBox="1">
            <a:spLocks/>
          </p:cNvSpPr>
          <p:nvPr/>
        </p:nvSpPr>
        <p:spPr>
          <a:xfrm>
            <a:off x="7048769"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Edge</a:t>
            </a:r>
          </a:p>
        </p:txBody>
      </p:sp>
      <p:sp>
        <p:nvSpPr>
          <p:cNvPr id="47" name="Text Placeholder 2">
            <a:extLst>
              <a:ext uri="{FF2B5EF4-FFF2-40B4-BE49-F238E27FC236}">
                <a16:creationId xmlns:a16="http://schemas.microsoft.com/office/drawing/2014/main" id="{95C7AE17-3FFC-2449-96E0-33DDE5324F11}"/>
              </a:ext>
            </a:extLst>
          </p:cNvPr>
          <p:cNvSpPr txBox="1">
            <a:spLocks/>
          </p:cNvSpPr>
          <p:nvPr/>
        </p:nvSpPr>
        <p:spPr>
          <a:xfrm>
            <a:off x="8151440" y="3894577"/>
            <a:ext cx="668123" cy="3408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000" kern="0" dirty="0">
                <a:solidFill>
                  <a:srgbClr val="FFFFFF"/>
                </a:solidFill>
              </a:rPr>
              <a:t>Private</a:t>
            </a:r>
            <a:br>
              <a:rPr lang="en-US" sz="1000" kern="0" dirty="0">
                <a:solidFill>
                  <a:srgbClr val="FFFFFF"/>
                </a:solidFill>
              </a:rPr>
            </a:br>
            <a:endParaRPr lang="en-US" sz="1000" kern="0" dirty="0">
              <a:solidFill>
                <a:srgbClr val="FFFFFF"/>
              </a:solidFill>
            </a:endParaRPr>
          </a:p>
        </p:txBody>
      </p:sp>
      <p:sp>
        <p:nvSpPr>
          <p:cNvPr id="48" name="Shape 3347">
            <a:extLst>
              <a:ext uri="{FF2B5EF4-FFF2-40B4-BE49-F238E27FC236}">
                <a16:creationId xmlns:a16="http://schemas.microsoft.com/office/drawing/2014/main" id="{C3556201-3821-5144-856F-6047B51EEC98}"/>
              </a:ext>
            </a:extLst>
          </p:cNvPr>
          <p:cNvSpPr/>
          <p:nvPr/>
        </p:nvSpPr>
        <p:spPr>
          <a:xfrm>
            <a:off x="8014738" y="1076451"/>
            <a:ext cx="3480341" cy="861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600"/>
              <a:defRPr/>
            </a:pPr>
            <a:r>
              <a:rPr lang="en-US" sz="2400" b="1" dirty="0">
                <a:solidFill>
                  <a:srgbClr val="FFFFFF"/>
                </a:solidFill>
                <a:latin typeface="IBM Plex Sans"/>
              </a:rPr>
              <a:t>Move freely,   </a:t>
            </a:r>
          </a:p>
          <a:p>
            <a:pPr defTabSz="914377">
              <a:buClr>
                <a:srgbClr val="000000"/>
              </a:buClr>
              <a:buSzPts val="3600"/>
              <a:defRPr/>
            </a:pPr>
            <a:r>
              <a:rPr lang="en-US" sz="1867" kern="0" dirty="0">
                <a:solidFill>
                  <a:srgbClr val="FFFFFF"/>
                </a:solidFill>
                <a:latin typeface="IBM Plex Sans" panose="020B0503050000000000" pitchFamily="34" charset="0"/>
                <a:ea typeface="Arial"/>
                <a:cs typeface="Arial"/>
                <a:sym typeface="Arial"/>
              </a:rPr>
              <a:t>optimize for cost savings</a:t>
            </a:r>
            <a:endParaRPr lang="en" sz="1867" kern="0" dirty="0">
              <a:solidFill>
                <a:srgbClr val="FFFFFF"/>
              </a:solidFill>
              <a:latin typeface="IBM Plex Sans" panose="020B0503050000000000" pitchFamily="34" charset="0"/>
              <a:ea typeface="Arial"/>
              <a:cs typeface="Arial"/>
              <a:sym typeface="Arial"/>
            </a:endParaRPr>
          </a:p>
        </p:txBody>
      </p:sp>
      <p:sp>
        <p:nvSpPr>
          <p:cNvPr id="49" name="Shape 3350">
            <a:extLst>
              <a:ext uri="{FF2B5EF4-FFF2-40B4-BE49-F238E27FC236}">
                <a16:creationId xmlns:a16="http://schemas.microsoft.com/office/drawing/2014/main" id="{C59B0087-CD6D-8448-8175-9A9C23F50F1D}"/>
              </a:ext>
            </a:extLst>
          </p:cNvPr>
          <p:cNvSpPr/>
          <p:nvPr/>
        </p:nvSpPr>
        <p:spPr>
          <a:xfrm>
            <a:off x="213676" y="1076451"/>
            <a:ext cx="3591185" cy="779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200"/>
              <a:defRPr/>
            </a:pPr>
            <a:r>
              <a:rPr lang="en-US" sz="2400" b="1" kern="0" dirty="0">
                <a:solidFill>
                  <a:srgbClr val="FFFFFF"/>
                </a:solidFill>
                <a:latin typeface="IBM Plex Sans" panose="020B0503050000000000" pitchFamily="34" charset="0"/>
                <a:ea typeface="Arial"/>
                <a:cs typeface="Arial"/>
                <a:sym typeface="Arial"/>
              </a:rPr>
              <a:t>Modernize once,</a:t>
            </a:r>
          </a:p>
          <a:p>
            <a:pPr defTabSz="914377">
              <a:buClr>
                <a:srgbClr val="000000"/>
              </a:buClr>
              <a:buSzPts val="3200"/>
              <a:defRPr/>
            </a:pPr>
            <a:r>
              <a:rPr lang="en-US" sz="1867" kern="0" dirty="0">
                <a:solidFill>
                  <a:srgbClr val="FFFFFF"/>
                </a:solidFill>
                <a:latin typeface="IBM Plex Sans" panose="020B0503050000000000" pitchFamily="34" charset="0"/>
                <a:ea typeface="Arial"/>
                <a:cs typeface="Arial"/>
                <a:sym typeface="Arial"/>
              </a:rPr>
              <a:t>Avoid recoding expense</a:t>
            </a:r>
          </a:p>
          <a:p>
            <a:pPr defTabSz="914377">
              <a:buClr>
                <a:srgbClr val="000000"/>
              </a:buClr>
              <a:buSzPts val="3200"/>
              <a:defRPr/>
            </a:pPr>
            <a:r>
              <a:rPr lang="en" sz="1400" b="1" kern="0" dirty="0">
                <a:solidFill>
                  <a:srgbClr val="FFFFFF"/>
                </a:solidFill>
                <a:latin typeface="IBM Plex Sans" panose="020B0503050000000000" pitchFamily="34" charset="0"/>
                <a:ea typeface="Arial"/>
                <a:cs typeface="Arial"/>
                <a:sym typeface="Arial"/>
              </a:rPr>
              <a:t> </a:t>
            </a:r>
            <a:endParaRPr sz="1400" b="1" kern="0" dirty="0">
              <a:solidFill>
                <a:srgbClr val="FFFFFF"/>
              </a:solidFill>
              <a:latin typeface="IBM Plex Sans" panose="020B0503050000000000" pitchFamily="34" charset="0"/>
              <a:ea typeface="Arial"/>
              <a:cs typeface="Arial"/>
              <a:sym typeface="Arial"/>
            </a:endParaRPr>
          </a:p>
        </p:txBody>
      </p:sp>
      <p:sp>
        <p:nvSpPr>
          <p:cNvPr id="50" name="Shape 3350">
            <a:extLst>
              <a:ext uri="{FF2B5EF4-FFF2-40B4-BE49-F238E27FC236}">
                <a16:creationId xmlns:a16="http://schemas.microsoft.com/office/drawing/2014/main" id="{7C93BA7F-E0CB-ED40-8B49-FB727D3AD160}"/>
              </a:ext>
            </a:extLst>
          </p:cNvPr>
          <p:cNvSpPr/>
          <p:nvPr/>
        </p:nvSpPr>
        <p:spPr>
          <a:xfrm>
            <a:off x="4235796" y="1076451"/>
            <a:ext cx="3137489" cy="779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200"/>
              <a:defRPr/>
            </a:pPr>
            <a:r>
              <a:rPr lang="en-US" sz="2400" b="1" kern="0" dirty="0">
                <a:solidFill>
                  <a:srgbClr val="FFFFFF"/>
                </a:solidFill>
                <a:latin typeface="IBM Plex Sans" panose="020B0503050000000000" pitchFamily="34" charset="0"/>
                <a:ea typeface="Arial"/>
                <a:cs typeface="Arial"/>
                <a:sym typeface="Arial"/>
              </a:rPr>
              <a:t>Innovate anywhere</a:t>
            </a:r>
          </a:p>
          <a:p>
            <a:pPr defTabSz="914377">
              <a:buClr>
                <a:srgbClr val="000000"/>
              </a:buClr>
              <a:buSzPts val="3200"/>
              <a:defRPr/>
            </a:pPr>
            <a:r>
              <a:rPr lang="en-US" sz="1867" kern="0" dirty="0">
                <a:solidFill>
                  <a:srgbClr val="FFFFFF"/>
                </a:solidFill>
                <a:latin typeface="IBM Plex Sans" panose="020B0503050000000000" pitchFamily="34" charset="0"/>
                <a:ea typeface="Arial"/>
                <a:cs typeface="Arial"/>
                <a:sym typeface="Arial"/>
              </a:rPr>
              <a:t>with anyone’s technology</a:t>
            </a:r>
          </a:p>
          <a:p>
            <a:pPr defTabSz="914377">
              <a:buClr>
                <a:srgbClr val="000000"/>
              </a:buClr>
              <a:buSzPts val="3200"/>
              <a:defRPr/>
            </a:pPr>
            <a:r>
              <a:rPr lang="en" sz="1400" b="1" kern="0" dirty="0">
                <a:solidFill>
                  <a:srgbClr val="FFFFFF"/>
                </a:solidFill>
                <a:latin typeface="IBM Plex Sans" panose="020B0503050000000000" pitchFamily="34" charset="0"/>
                <a:ea typeface="Arial"/>
                <a:cs typeface="Arial"/>
                <a:sym typeface="Arial"/>
              </a:rPr>
              <a:t> </a:t>
            </a:r>
            <a:endParaRPr sz="1400" b="1" kern="0" dirty="0">
              <a:solidFill>
                <a:srgbClr val="FFFFFF"/>
              </a:solidFill>
              <a:latin typeface="IBM Plex Sans" panose="020B0503050000000000" pitchFamily="34" charset="0"/>
              <a:ea typeface="Arial"/>
              <a:cs typeface="Arial"/>
              <a:sym typeface="Arial"/>
            </a:endParaRPr>
          </a:p>
        </p:txBody>
      </p:sp>
      <p:sp>
        <p:nvSpPr>
          <p:cNvPr id="58" name="TextBox 57">
            <a:extLst>
              <a:ext uri="{FF2B5EF4-FFF2-40B4-BE49-F238E27FC236}">
                <a16:creationId xmlns:a16="http://schemas.microsoft.com/office/drawing/2014/main" id="{07A65E8E-EE22-F047-A181-CDC1313C1456}"/>
              </a:ext>
            </a:extLst>
          </p:cNvPr>
          <p:cNvSpPr txBox="1"/>
          <p:nvPr/>
        </p:nvSpPr>
        <p:spPr>
          <a:xfrm>
            <a:off x="213675" y="4492338"/>
            <a:ext cx="3801412" cy="1939313"/>
          </a:xfrm>
          <a:prstGeom prst="rect">
            <a:avLst/>
          </a:prstGeom>
          <a:noFill/>
        </p:spPr>
        <p:txBody>
          <a:bodyPr wrap="square" rtlCol="0">
            <a:spAutoFit/>
          </a:bodyPr>
          <a:lstStyle/>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OpenShift Kubernetes platform for portability</a:t>
            </a:r>
          </a:p>
          <a:p>
            <a:pPr marL="162980" indent="-162980" defTabSz="914377">
              <a:spcBef>
                <a:spcPts val="800"/>
              </a:spcBef>
              <a:spcAft>
                <a:spcPts val="800"/>
              </a:spcAft>
              <a:buFont typeface="Arial" panose="020B0604020202020204" pitchFamily="34" charset="0"/>
              <a:buChar char="•"/>
              <a:defRPr/>
            </a:pPr>
            <a:r>
              <a:rPr lang="en-US" sz="1867" i="1" dirty="0">
                <a:solidFill>
                  <a:srgbClr val="8F8B8B">
                    <a:lumMod val="40000"/>
                    <a:lumOff val="60000"/>
                  </a:srgbClr>
                </a:solidFill>
                <a:latin typeface="IBM Plex Sans"/>
              </a:rPr>
              <a:t>Choice of more cloud vendors and infrastructure</a:t>
            </a:r>
          </a:p>
          <a:p>
            <a:pPr marL="380990" indent="-380990" defTabSz="914377">
              <a:spcBef>
                <a:spcPts val="800"/>
              </a:spcBef>
              <a:spcAft>
                <a:spcPts val="800"/>
              </a:spcAft>
              <a:buFont typeface="Arial" panose="020B0604020202020204" pitchFamily="34" charset="0"/>
              <a:buChar char="•"/>
              <a:defRPr/>
            </a:pPr>
            <a:endParaRPr lang="en-US" sz="1867" i="1" dirty="0">
              <a:solidFill>
                <a:srgbClr val="8F8B8B">
                  <a:lumMod val="40000"/>
                  <a:lumOff val="60000"/>
                </a:srgbClr>
              </a:solidFill>
              <a:latin typeface="IBM Plex Sans"/>
            </a:endParaRPr>
          </a:p>
        </p:txBody>
      </p:sp>
    </p:spTree>
    <p:extLst>
      <p:ext uri="{BB962C8B-B14F-4D97-AF65-F5344CB8AC3E}">
        <p14:creationId xmlns:p14="http://schemas.microsoft.com/office/powerpoint/2010/main" val="254941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E40B9-1E5F-C149-9FE7-3EDEF778EA91}"/>
              </a:ext>
            </a:extLst>
          </p:cNvPr>
          <p:cNvSpPr>
            <a:spLocks noGrp="1"/>
          </p:cNvSpPr>
          <p:nvPr>
            <p:ph type="sldNum" sz="quarter" idx="10"/>
          </p:nvPr>
        </p:nvSpPr>
        <p:spPr/>
        <p:txBody>
          <a:bodyPr/>
          <a:lstStyle/>
          <a:p>
            <a:fld id="{3FD999D4-B456-9943-89B7-30D56181CE18}" type="slidenum">
              <a:rPr lang="en-US" smtClean="0">
                <a:solidFill>
                  <a:srgbClr val="000000"/>
                </a:solidFill>
              </a:rPr>
              <a:pPr/>
              <a:t>28</a:t>
            </a:fld>
            <a:endParaRPr lang="en-US" dirty="0">
              <a:solidFill>
                <a:srgbClr val="000000"/>
              </a:solidFill>
            </a:endParaRPr>
          </a:p>
        </p:txBody>
      </p:sp>
      <p:sp>
        <p:nvSpPr>
          <p:cNvPr id="3" name="Footer Placeholder 2">
            <a:extLst>
              <a:ext uri="{FF2B5EF4-FFF2-40B4-BE49-F238E27FC236}">
                <a16:creationId xmlns:a16="http://schemas.microsoft.com/office/drawing/2014/main" id="{FCEBD343-C476-AB43-874E-D7666C477986}"/>
              </a:ext>
            </a:extLst>
          </p:cNvPr>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4" name="Title 3">
            <a:extLst>
              <a:ext uri="{FF2B5EF4-FFF2-40B4-BE49-F238E27FC236}">
                <a16:creationId xmlns:a16="http://schemas.microsoft.com/office/drawing/2014/main" id="{321543FE-FAB4-8E4A-B527-C957956E93B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2F8A92D-248B-724A-B0EA-F1CA9C115D47}"/>
              </a:ext>
            </a:extLst>
          </p:cNvPr>
          <p:cNvPicPr>
            <a:picLocks noChangeAspect="1"/>
          </p:cNvPicPr>
          <p:nvPr/>
        </p:nvPicPr>
        <p:blipFill>
          <a:blip r:embed="rId2"/>
          <a:stretch>
            <a:fillRect/>
          </a:stretch>
        </p:blipFill>
        <p:spPr>
          <a:xfrm>
            <a:off x="30990" y="0"/>
            <a:ext cx="12130019" cy="6858000"/>
          </a:xfrm>
          <a:prstGeom prst="rect">
            <a:avLst/>
          </a:prstGeom>
        </p:spPr>
      </p:pic>
    </p:spTree>
    <p:extLst>
      <p:ext uri="{BB962C8B-B14F-4D97-AF65-F5344CB8AC3E}">
        <p14:creationId xmlns:p14="http://schemas.microsoft.com/office/powerpoint/2010/main" val="1353591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9F590EC-E71C-CC43-B1D9-78352D44247F}"/>
              </a:ext>
            </a:extLst>
          </p:cNvPr>
          <p:cNvSpPr/>
          <p:nvPr/>
        </p:nvSpPr>
        <p:spPr>
          <a:xfrm>
            <a:off x="1833251" y="666652"/>
            <a:ext cx="8382000" cy="887657"/>
          </a:xfrm>
          <a:prstGeom prst="rect">
            <a:avLst/>
          </a:prstGeom>
          <a:solidFill>
            <a:schemeClr val="accent2"/>
          </a:solidFill>
          <a:ln>
            <a:solidFill>
              <a:schemeClr val="bg1"/>
            </a:solidFill>
            <a:prstDash val="sysDash"/>
          </a:ln>
        </p:spPr>
        <p:txBody>
          <a:bodyPr wrap="square" lIns="0" tIns="0" rIns="0" bIns="0" rtlCol="0" anchor="ctr">
            <a:noAutofit/>
          </a:bodyPr>
          <a:lstStyle/>
          <a:p>
            <a:pPr algn="ctr" defTabSz="609585">
              <a:defRPr/>
            </a:pPr>
            <a:endParaRPr lang="en-US" sz="1600" dirty="0">
              <a:solidFill>
                <a:srgbClr val="FFFFFF"/>
              </a:solidFill>
              <a:latin typeface="IBM Plex Sans" panose="020B0503050203000203" pitchFamily="34" charset="77"/>
              <a:ea typeface="ＭＳ Ｐゴシック" charset="0"/>
              <a:cs typeface="Arial"/>
            </a:endParaRPr>
          </a:p>
        </p:txBody>
      </p:sp>
      <p:sp>
        <p:nvSpPr>
          <p:cNvPr id="25" name="Cloud 24">
            <a:extLst>
              <a:ext uri="{FF2B5EF4-FFF2-40B4-BE49-F238E27FC236}">
                <a16:creationId xmlns:a16="http://schemas.microsoft.com/office/drawing/2014/main" id="{E8403896-51A7-514B-B427-F55D0D9F1862}"/>
              </a:ext>
            </a:extLst>
          </p:cNvPr>
          <p:cNvSpPr/>
          <p:nvPr/>
        </p:nvSpPr>
        <p:spPr>
          <a:xfrm>
            <a:off x="2059900" y="2726443"/>
            <a:ext cx="8464560" cy="3710144"/>
          </a:xfrm>
          <a:prstGeom prst="cloud">
            <a:avLst/>
          </a:prstGeom>
          <a:solidFill>
            <a:schemeClr val="accent1">
              <a:lumMod val="40000"/>
              <a:lumOff val="60000"/>
            </a:schemeClr>
          </a:solidFill>
        </p:spPr>
        <p:txBody>
          <a:bodyPr wrap="square" lIns="0" tIns="0" rIns="0" bIns="0" rtlCol="0" anchor="ctr">
            <a:noAutofit/>
          </a:bodyPr>
          <a:lstStyle/>
          <a:p>
            <a:pPr algn="ctr" defTabSz="609585">
              <a:defRPr/>
            </a:pPr>
            <a:endParaRPr lang="en-US" sz="1600" dirty="0">
              <a:solidFill>
                <a:srgbClr val="000000"/>
              </a:solidFill>
              <a:latin typeface="IBM Plex Sans" panose="020B0503050203000203" pitchFamily="34" charset="77"/>
              <a:ea typeface="ＭＳ Ｐゴシック" charset="0"/>
              <a:cs typeface="Arial"/>
            </a:endParaRPr>
          </a:p>
        </p:txBody>
      </p:sp>
      <p:sp>
        <p:nvSpPr>
          <p:cNvPr id="37" name="Rectangle 36">
            <a:extLst>
              <a:ext uri="{FF2B5EF4-FFF2-40B4-BE49-F238E27FC236}">
                <a16:creationId xmlns:a16="http://schemas.microsoft.com/office/drawing/2014/main" id="{4E9FEFB5-C508-AB44-922F-CB0897B4BBA1}"/>
              </a:ext>
            </a:extLst>
          </p:cNvPr>
          <p:cNvSpPr/>
          <p:nvPr/>
        </p:nvSpPr>
        <p:spPr>
          <a:xfrm>
            <a:off x="1833251" y="1676207"/>
            <a:ext cx="8382000" cy="2120723"/>
          </a:xfrm>
          <a:prstGeom prst="rect">
            <a:avLst/>
          </a:prstGeom>
          <a:solidFill>
            <a:schemeClr val="accent2"/>
          </a:solidFill>
          <a:ln>
            <a:solidFill>
              <a:schemeClr val="bg1"/>
            </a:solidFill>
            <a:prstDash val="sysDash"/>
          </a:ln>
        </p:spPr>
        <p:txBody>
          <a:bodyPr wrap="square" lIns="0" tIns="0" rIns="0" bIns="0" rtlCol="0" anchor="ctr">
            <a:noAutofit/>
          </a:bodyPr>
          <a:lstStyle/>
          <a:p>
            <a:pPr algn="ctr" defTabSz="609585">
              <a:defRPr/>
            </a:pPr>
            <a:endParaRPr lang="en-US" sz="1600" dirty="0">
              <a:solidFill>
                <a:srgbClr val="FFFFFF"/>
              </a:solidFill>
              <a:latin typeface="IBM Plex Sans" panose="020B0503050203000203" pitchFamily="34" charset="77"/>
              <a:ea typeface="ＭＳ Ｐゴシック" charset="0"/>
              <a:cs typeface="Arial"/>
            </a:endParaRPr>
          </a:p>
        </p:txBody>
      </p:sp>
      <p:sp>
        <p:nvSpPr>
          <p:cNvPr id="41" name="Cloud 40">
            <a:extLst>
              <a:ext uri="{FF2B5EF4-FFF2-40B4-BE49-F238E27FC236}">
                <a16:creationId xmlns:a16="http://schemas.microsoft.com/office/drawing/2014/main" id="{9357076E-97C0-EA4A-AD52-EA61A78BB7FD}"/>
              </a:ext>
            </a:extLst>
          </p:cNvPr>
          <p:cNvSpPr/>
          <p:nvPr/>
        </p:nvSpPr>
        <p:spPr>
          <a:xfrm>
            <a:off x="3465977" y="5429885"/>
            <a:ext cx="2217239" cy="964663"/>
          </a:xfrm>
          <a:prstGeom prst="cloud">
            <a:avLst/>
          </a:prstGeom>
          <a:solidFill>
            <a:schemeClr val="accent2">
              <a:lumMod val="75000"/>
            </a:schemeClr>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914377" hangingPunct="0">
              <a:defRPr/>
            </a:pPr>
            <a:endParaRPr lang="en-US" sz="1333" dirty="0">
              <a:solidFill>
                <a:srgbClr val="E9E9E9"/>
              </a:solidFill>
              <a:latin typeface="IBM Plex Sans" panose="020B0503050203000203" pitchFamily="34" charset="77"/>
              <a:ea typeface="Arial"/>
              <a:cs typeface="Arial"/>
              <a:sym typeface="Arial"/>
            </a:endParaRPr>
          </a:p>
        </p:txBody>
      </p:sp>
      <p:sp>
        <p:nvSpPr>
          <p:cNvPr id="42" name="TextBox 41">
            <a:extLst>
              <a:ext uri="{FF2B5EF4-FFF2-40B4-BE49-F238E27FC236}">
                <a16:creationId xmlns:a16="http://schemas.microsoft.com/office/drawing/2014/main" id="{F455D0BC-0FFD-D848-904C-9F3612F772DB}"/>
              </a:ext>
            </a:extLst>
          </p:cNvPr>
          <p:cNvSpPr txBox="1"/>
          <p:nvPr/>
        </p:nvSpPr>
        <p:spPr>
          <a:xfrm>
            <a:off x="3686718" y="5586824"/>
            <a:ext cx="1671449" cy="482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defRPr/>
            </a:pPr>
            <a:r>
              <a:rPr lang="en-US" sz="1167" dirty="0">
                <a:solidFill>
                  <a:srgbClr val="FFFFFF"/>
                </a:solidFill>
                <a:latin typeface="IBM Plex Sans" panose="020B0503050203000203" pitchFamily="34" charset="77"/>
                <a:ea typeface="Arial"/>
                <a:cs typeface="Arial"/>
                <a:sym typeface="Arial"/>
              </a:rPr>
              <a:t>Private Cloud</a:t>
            </a:r>
          </a:p>
          <a:p>
            <a:pPr algn="ctr" defTabSz="914377" hangingPunct="0">
              <a:defRPr/>
            </a:pPr>
            <a:r>
              <a:rPr lang="en-US" sz="1167" dirty="0">
                <a:solidFill>
                  <a:srgbClr val="FFFFFF"/>
                </a:solidFill>
                <a:latin typeface="IBM Plex Sans" panose="020B0503050203000203" pitchFamily="34" charset="77"/>
                <a:ea typeface="Arial"/>
                <a:cs typeface="Arial"/>
                <a:sym typeface="Arial"/>
              </a:rPr>
              <a:t>Infrastructure</a:t>
            </a:r>
          </a:p>
        </p:txBody>
      </p:sp>
      <p:sp>
        <p:nvSpPr>
          <p:cNvPr id="43" name="Cloud 42">
            <a:extLst>
              <a:ext uri="{FF2B5EF4-FFF2-40B4-BE49-F238E27FC236}">
                <a16:creationId xmlns:a16="http://schemas.microsoft.com/office/drawing/2014/main" id="{23A162F7-27B2-AB40-9D00-262849C63965}"/>
              </a:ext>
            </a:extLst>
          </p:cNvPr>
          <p:cNvSpPr/>
          <p:nvPr/>
        </p:nvSpPr>
        <p:spPr>
          <a:xfrm>
            <a:off x="5826946" y="5402675"/>
            <a:ext cx="2037839" cy="903107"/>
          </a:xfrm>
          <a:prstGeom prst="cloud">
            <a:avLst/>
          </a:prstGeom>
          <a:solidFill>
            <a:schemeClr val="accent2">
              <a:lumMod val="75000"/>
            </a:schemeClr>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914377" hangingPunct="0">
              <a:defRPr/>
            </a:pPr>
            <a:endParaRPr lang="en-US" sz="1333" dirty="0">
              <a:solidFill>
                <a:srgbClr val="E9E9E9"/>
              </a:solidFill>
              <a:latin typeface="IBM Plex Sans" panose="020B0503050203000203" pitchFamily="34" charset="77"/>
              <a:ea typeface="Arial"/>
              <a:cs typeface="Arial"/>
              <a:sym typeface="Arial"/>
            </a:endParaRPr>
          </a:p>
        </p:txBody>
      </p:sp>
      <p:sp>
        <p:nvSpPr>
          <p:cNvPr id="45" name="TextBox 44">
            <a:extLst>
              <a:ext uri="{FF2B5EF4-FFF2-40B4-BE49-F238E27FC236}">
                <a16:creationId xmlns:a16="http://schemas.microsoft.com/office/drawing/2014/main" id="{3EA09750-A951-204C-8C0B-5F6D219F831B}"/>
              </a:ext>
            </a:extLst>
          </p:cNvPr>
          <p:cNvSpPr txBox="1"/>
          <p:nvPr/>
        </p:nvSpPr>
        <p:spPr>
          <a:xfrm>
            <a:off x="6014895" y="5547829"/>
            <a:ext cx="1696189" cy="482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defRPr/>
            </a:pPr>
            <a:r>
              <a:rPr lang="en-US" sz="1167" dirty="0">
                <a:solidFill>
                  <a:srgbClr val="FFFFFF"/>
                </a:solidFill>
                <a:latin typeface="IBM Plex Sans" panose="020B0503050203000203" pitchFamily="34" charset="77"/>
                <a:ea typeface="Arial"/>
                <a:cs typeface="Arial"/>
                <a:sym typeface="Arial"/>
              </a:rPr>
              <a:t>IBM Public Cloud</a:t>
            </a:r>
          </a:p>
          <a:p>
            <a:pPr algn="ctr" defTabSz="914377" hangingPunct="0">
              <a:defRPr/>
            </a:pPr>
            <a:r>
              <a:rPr lang="en-US" sz="1167" dirty="0">
                <a:solidFill>
                  <a:srgbClr val="FFFFFF"/>
                </a:solidFill>
                <a:latin typeface="IBM Plex Sans" panose="020B0503050203000203" pitchFamily="34" charset="77"/>
                <a:ea typeface="Arial"/>
                <a:cs typeface="Arial"/>
                <a:sym typeface="Arial"/>
              </a:rPr>
              <a:t>Infrastructure</a:t>
            </a:r>
          </a:p>
        </p:txBody>
      </p:sp>
      <p:sp>
        <p:nvSpPr>
          <p:cNvPr id="46" name="Cloud 45">
            <a:extLst>
              <a:ext uri="{FF2B5EF4-FFF2-40B4-BE49-F238E27FC236}">
                <a16:creationId xmlns:a16="http://schemas.microsoft.com/office/drawing/2014/main" id="{0635816C-598B-AD44-97BC-98D78B43BA1C}"/>
              </a:ext>
            </a:extLst>
          </p:cNvPr>
          <p:cNvSpPr/>
          <p:nvPr/>
        </p:nvSpPr>
        <p:spPr>
          <a:xfrm>
            <a:off x="7937731" y="5348634"/>
            <a:ext cx="2374527" cy="964663"/>
          </a:xfrm>
          <a:prstGeom prst="cloud">
            <a:avLst/>
          </a:prstGeom>
          <a:solidFill>
            <a:schemeClr val="accent2">
              <a:lumMod val="75000"/>
            </a:schemeClr>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914377" hangingPunct="0">
              <a:defRPr/>
            </a:pPr>
            <a:endParaRPr lang="en-US" sz="1333" dirty="0">
              <a:solidFill>
                <a:srgbClr val="E9E9E9"/>
              </a:solidFill>
              <a:latin typeface="IBM Plex Sans" panose="020B0503050203000203" pitchFamily="34" charset="77"/>
              <a:ea typeface="Arial"/>
              <a:cs typeface="Arial"/>
              <a:sym typeface="Arial"/>
            </a:endParaRPr>
          </a:p>
        </p:txBody>
      </p:sp>
      <p:sp>
        <p:nvSpPr>
          <p:cNvPr id="47" name="TextBox 46">
            <a:extLst>
              <a:ext uri="{FF2B5EF4-FFF2-40B4-BE49-F238E27FC236}">
                <a16:creationId xmlns:a16="http://schemas.microsoft.com/office/drawing/2014/main" id="{6B858953-5527-0145-8A61-810999872B78}"/>
              </a:ext>
            </a:extLst>
          </p:cNvPr>
          <p:cNvSpPr txBox="1"/>
          <p:nvPr/>
        </p:nvSpPr>
        <p:spPr>
          <a:xfrm>
            <a:off x="7956926" y="5564224"/>
            <a:ext cx="2374525" cy="482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defRPr/>
            </a:pPr>
            <a:r>
              <a:rPr lang="en-US" sz="1167" dirty="0">
                <a:solidFill>
                  <a:srgbClr val="FFFFFF"/>
                </a:solidFill>
                <a:latin typeface="IBM Plex Sans" panose="020B0503050203000203" pitchFamily="34" charset="77"/>
                <a:ea typeface="Arial"/>
                <a:cs typeface="Arial"/>
                <a:sym typeface="Arial"/>
              </a:rPr>
              <a:t>Other Public Cloud</a:t>
            </a:r>
          </a:p>
          <a:p>
            <a:pPr algn="ctr" defTabSz="914377" hangingPunct="0">
              <a:defRPr/>
            </a:pPr>
            <a:r>
              <a:rPr lang="en-US" sz="1167" dirty="0">
                <a:solidFill>
                  <a:srgbClr val="FFFFFF"/>
                </a:solidFill>
                <a:latin typeface="IBM Plex Sans" panose="020B0503050203000203" pitchFamily="34" charset="77"/>
                <a:ea typeface="Arial"/>
                <a:cs typeface="Arial"/>
                <a:sym typeface="Arial"/>
              </a:rPr>
              <a:t>Infrastructure</a:t>
            </a:r>
          </a:p>
        </p:txBody>
      </p:sp>
      <p:pic>
        <p:nvPicPr>
          <p:cNvPr id="56" name="Picture 55">
            <a:extLst>
              <a:ext uri="{FF2B5EF4-FFF2-40B4-BE49-F238E27FC236}">
                <a16:creationId xmlns:a16="http://schemas.microsoft.com/office/drawing/2014/main" id="{C4D216FA-3424-B947-BEDE-B177DFFEC0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53836" y="5328577"/>
            <a:ext cx="711587" cy="1049673"/>
          </a:xfrm>
          <a:prstGeom prst="rect">
            <a:avLst/>
          </a:prstGeom>
        </p:spPr>
      </p:pic>
      <p:sp>
        <p:nvSpPr>
          <p:cNvPr id="2" name="TextBox 1">
            <a:extLst>
              <a:ext uri="{FF2B5EF4-FFF2-40B4-BE49-F238E27FC236}">
                <a16:creationId xmlns:a16="http://schemas.microsoft.com/office/drawing/2014/main" id="{2B6F8DCD-16CD-1745-BFB6-8EED0F9926A4}"/>
              </a:ext>
            </a:extLst>
          </p:cNvPr>
          <p:cNvSpPr txBox="1"/>
          <p:nvPr/>
        </p:nvSpPr>
        <p:spPr>
          <a:xfrm>
            <a:off x="2314381" y="6305782"/>
            <a:ext cx="1223412" cy="276999"/>
          </a:xfrm>
          <a:prstGeom prst="rect">
            <a:avLst/>
          </a:prstGeom>
          <a:solidFill>
            <a:schemeClr val="accent2">
              <a:lumMod val="75000"/>
            </a:schemeClr>
          </a:solidFill>
        </p:spPr>
        <p:txBody>
          <a:bodyPr wrap="none" rtlCol="0">
            <a:spAutoFit/>
          </a:bodyPr>
          <a:lstStyle/>
          <a:p>
            <a:pPr defTabSz="1219170" fontAlgn="base">
              <a:spcBef>
                <a:spcPct val="0"/>
              </a:spcBef>
              <a:spcAft>
                <a:spcPct val="0"/>
              </a:spcAft>
              <a:defRPr/>
            </a:pPr>
            <a:r>
              <a:rPr lang="en-US" sz="1200" b="1" dirty="0">
                <a:solidFill>
                  <a:schemeClr val="bg2"/>
                </a:solidFill>
                <a:latin typeface="IBM Plex Sans" panose="020B0503050203000203" pitchFamily="34" charset="77"/>
                <a:ea typeface="ＭＳ Ｐゴシック" charset="0"/>
              </a:rPr>
              <a:t>TRADITIONAL</a:t>
            </a:r>
          </a:p>
        </p:txBody>
      </p:sp>
      <p:sp>
        <p:nvSpPr>
          <p:cNvPr id="32" name="TextBox 31">
            <a:extLst>
              <a:ext uri="{FF2B5EF4-FFF2-40B4-BE49-F238E27FC236}">
                <a16:creationId xmlns:a16="http://schemas.microsoft.com/office/drawing/2014/main" id="{7C38F877-7DDE-4448-9961-E2A812B46E51}"/>
              </a:ext>
            </a:extLst>
          </p:cNvPr>
          <p:cNvSpPr txBox="1"/>
          <p:nvPr/>
        </p:nvSpPr>
        <p:spPr>
          <a:xfrm>
            <a:off x="2551378" y="1080626"/>
            <a:ext cx="2488182" cy="297454"/>
          </a:xfrm>
          <a:prstGeom prst="rect">
            <a:avLst/>
          </a:prstGeom>
          <a:solidFill>
            <a:schemeClr val="bg2"/>
          </a:solidFill>
        </p:spPr>
        <p:txBody>
          <a:bodyPr wrap="none" rtlCol="0">
            <a:spAutoFit/>
          </a:bodyPr>
          <a:lstStyle/>
          <a:p>
            <a:pPr algn="ctr" defTabSz="1219170" fontAlgn="base">
              <a:spcBef>
                <a:spcPct val="0"/>
              </a:spcBef>
              <a:spcAft>
                <a:spcPct val="0"/>
              </a:spcAft>
              <a:defRPr/>
            </a:pPr>
            <a:r>
              <a:rPr lang="en-US" sz="1333" dirty="0">
                <a:solidFill>
                  <a:srgbClr val="000000"/>
                </a:solidFill>
                <a:latin typeface="IBM Plex Sans" panose="020B0503050203000203" pitchFamily="34" charset="77"/>
                <a:ea typeface="ＭＳ Ｐゴシック" charset="0"/>
              </a:rPr>
              <a:t>Services Offerings &amp; Practices</a:t>
            </a:r>
          </a:p>
        </p:txBody>
      </p:sp>
      <p:sp>
        <p:nvSpPr>
          <p:cNvPr id="34" name="TextBox 33">
            <a:extLst>
              <a:ext uri="{FF2B5EF4-FFF2-40B4-BE49-F238E27FC236}">
                <a16:creationId xmlns:a16="http://schemas.microsoft.com/office/drawing/2014/main" id="{3A0C4704-BE9E-384D-A1BD-88861DC9F0B3}"/>
              </a:ext>
            </a:extLst>
          </p:cNvPr>
          <p:cNvSpPr txBox="1"/>
          <p:nvPr/>
        </p:nvSpPr>
        <p:spPr>
          <a:xfrm>
            <a:off x="5712123" y="1080624"/>
            <a:ext cx="904414" cy="297454"/>
          </a:xfrm>
          <a:prstGeom prst="rect">
            <a:avLst/>
          </a:prstGeom>
          <a:solidFill>
            <a:schemeClr val="bg2"/>
          </a:solidFill>
        </p:spPr>
        <p:txBody>
          <a:bodyPr wrap="none" rtlCol="0">
            <a:spAutoFit/>
          </a:bodyPr>
          <a:lstStyle/>
          <a:p>
            <a:pPr algn="ctr" defTabSz="1219170" fontAlgn="base">
              <a:spcBef>
                <a:spcPct val="0"/>
              </a:spcBef>
              <a:spcAft>
                <a:spcPct val="0"/>
              </a:spcAft>
              <a:defRPr/>
            </a:pPr>
            <a:r>
              <a:rPr lang="en-US" sz="1333" dirty="0">
                <a:solidFill>
                  <a:srgbClr val="000000"/>
                </a:solidFill>
                <a:latin typeface="IBM Plex Sans" panose="020B0503050203000203" pitchFamily="34" charset="77"/>
                <a:ea typeface="ＭＳ Ｐゴシック" charset="0"/>
              </a:rPr>
              <a:t>Solutions</a:t>
            </a:r>
          </a:p>
        </p:txBody>
      </p:sp>
      <p:sp>
        <p:nvSpPr>
          <p:cNvPr id="35" name="TextBox 34">
            <a:extLst>
              <a:ext uri="{FF2B5EF4-FFF2-40B4-BE49-F238E27FC236}">
                <a16:creationId xmlns:a16="http://schemas.microsoft.com/office/drawing/2014/main" id="{D6B231C8-9212-C941-85FD-4516B3A4AD58}"/>
              </a:ext>
            </a:extLst>
          </p:cNvPr>
          <p:cNvSpPr txBox="1"/>
          <p:nvPr/>
        </p:nvSpPr>
        <p:spPr>
          <a:xfrm>
            <a:off x="7350033" y="1105488"/>
            <a:ext cx="2321265" cy="297454"/>
          </a:xfrm>
          <a:prstGeom prst="rect">
            <a:avLst/>
          </a:prstGeom>
          <a:solidFill>
            <a:schemeClr val="bg2"/>
          </a:solidFill>
        </p:spPr>
        <p:txBody>
          <a:bodyPr wrap="square" rtlCol="0">
            <a:spAutoFit/>
          </a:bodyPr>
          <a:lstStyle/>
          <a:p>
            <a:pPr algn="ctr" defTabSz="1219170" fontAlgn="base">
              <a:spcBef>
                <a:spcPct val="0"/>
              </a:spcBef>
              <a:spcAft>
                <a:spcPct val="0"/>
              </a:spcAft>
              <a:defRPr/>
            </a:pPr>
            <a:r>
              <a:rPr lang="en-US" sz="1333" dirty="0">
                <a:solidFill>
                  <a:srgbClr val="000000"/>
                </a:solidFill>
                <a:latin typeface="IBM Plex Sans" panose="020B0503050203000203" pitchFamily="34" charset="77"/>
                <a:ea typeface="ＭＳ Ｐゴシック" charset="0"/>
              </a:rPr>
              <a:t>Reference Architectures</a:t>
            </a:r>
          </a:p>
        </p:txBody>
      </p:sp>
      <p:sp>
        <p:nvSpPr>
          <p:cNvPr id="40" name="Rectangle 39">
            <a:extLst>
              <a:ext uri="{FF2B5EF4-FFF2-40B4-BE49-F238E27FC236}">
                <a16:creationId xmlns:a16="http://schemas.microsoft.com/office/drawing/2014/main" id="{132B12F2-5391-CE4C-AA39-2346293A7E46}"/>
              </a:ext>
            </a:extLst>
          </p:cNvPr>
          <p:cNvSpPr/>
          <p:nvPr/>
        </p:nvSpPr>
        <p:spPr>
          <a:xfrm>
            <a:off x="2326013" y="679608"/>
            <a:ext cx="7396479" cy="318100"/>
          </a:xfrm>
          <a:prstGeom prst="rect">
            <a:avLst/>
          </a:prstGeom>
        </p:spPr>
        <p:txBody>
          <a:bodyPr wrap="square">
            <a:spAutoFit/>
          </a:bodyPr>
          <a:lstStyle/>
          <a:p>
            <a:pPr algn="ctr" defTabSz="609585">
              <a:defRPr/>
            </a:pPr>
            <a:r>
              <a:rPr lang="en-US" sz="1467" b="1" dirty="0">
                <a:solidFill>
                  <a:srgbClr val="FFFFFF"/>
                </a:solidFill>
                <a:latin typeface="IBM Plex Sans" panose="020B0503050203000203" pitchFamily="34" charset="77"/>
                <a:ea typeface="ＭＳ Ｐゴシック" charset="0"/>
                <a:cs typeface="Arial"/>
              </a:rPr>
              <a:t>GSI Services to Accelerate Cloud Adoption</a:t>
            </a:r>
          </a:p>
        </p:txBody>
      </p:sp>
      <p:sp>
        <p:nvSpPr>
          <p:cNvPr id="38" name="Rectangle 37">
            <a:extLst>
              <a:ext uri="{FF2B5EF4-FFF2-40B4-BE49-F238E27FC236}">
                <a16:creationId xmlns:a16="http://schemas.microsoft.com/office/drawing/2014/main" id="{B1B4B7C1-F9FE-F241-B62B-E5C77CE6522B}"/>
              </a:ext>
            </a:extLst>
          </p:cNvPr>
          <p:cNvSpPr/>
          <p:nvPr/>
        </p:nvSpPr>
        <p:spPr>
          <a:xfrm>
            <a:off x="1954581" y="20744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60960" tIns="243840" rIns="60960" rtlCol="0" anchor="t" anchorCtr="0"/>
          <a:lstStyle/>
          <a:p>
            <a:pPr algn="ctr" defTabSz="609585">
              <a:defRPr/>
            </a:pPr>
            <a:r>
              <a:rPr lang="en-US" sz="1067" b="1" dirty="0">
                <a:solidFill>
                  <a:srgbClr val="000000"/>
                </a:solidFill>
                <a:latin typeface="IBM Plex Sans" panose="020B0503050203000203" pitchFamily="34" charset="77"/>
              </a:rPr>
              <a:t>CLOUD</a:t>
            </a:r>
          </a:p>
          <a:p>
            <a:pPr algn="ctr" defTabSz="609585">
              <a:defRPr/>
            </a:pPr>
            <a:r>
              <a:rPr lang="en-US" sz="1067" b="1" dirty="0">
                <a:solidFill>
                  <a:srgbClr val="000000"/>
                </a:solidFill>
                <a:latin typeface="IBM Plex Sans" panose="020B0503050203000203" pitchFamily="34" charset="77"/>
              </a:rPr>
              <a:t>NATIVE</a:t>
            </a:r>
          </a:p>
          <a:p>
            <a:pPr algn="ctr" defTabSz="609585">
              <a:defRPr/>
            </a:pPr>
            <a:r>
              <a:rPr lang="en-US" sz="1067" b="1" dirty="0">
                <a:solidFill>
                  <a:srgbClr val="000000"/>
                </a:solidFill>
                <a:latin typeface="IBM Plex Sans" panose="020B0503050203000203" pitchFamily="34" charset="77"/>
              </a:rPr>
              <a:t>DEVELOPMENT</a:t>
            </a:r>
          </a:p>
          <a:p>
            <a:pPr algn="ctr" defTabSz="609585">
              <a:defRPr/>
            </a:pPr>
            <a:endParaRPr lang="en-US" sz="1167"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Cloud Pak for Applications</a:t>
            </a:r>
          </a:p>
        </p:txBody>
      </p:sp>
      <p:sp>
        <p:nvSpPr>
          <p:cNvPr id="48" name="Rectangle 47">
            <a:extLst>
              <a:ext uri="{FF2B5EF4-FFF2-40B4-BE49-F238E27FC236}">
                <a16:creationId xmlns:a16="http://schemas.microsoft.com/office/drawing/2014/main" id="{2799752A-A27C-9245-9D0A-0365A4D5FA87}"/>
              </a:ext>
            </a:extLst>
          </p:cNvPr>
          <p:cNvSpPr/>
          <p:nvPr/>
        </p:nvSpPr>
        <p:spPr>
          <a:xfrm>
            <a:off x="3346665" y="20744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tIns="243840" rtlCol="0" anchor="t" anchorCtr="0"/>
          <a:lstStyle/>
          <a:p>
            <a:pPr algn="ctr" defTabSz="609585">
              <a:defRPr/>
            </a:pPr>
            <a:r>
              <a:rPr lang="en-US" sz="1167" b="1" dirty="0">
                <a:solidFill>
                  <a:srgbClr val="000000"/>
                </a:solidFill>
                <a:latin typeface="IBM Plex Sans" panose="020B0503050203000203" pitchFamily="34" charset="77"/>
              </a:rPr>
              <a:t> </a:t>
            </a:r>
            <a:r>
              <a:rPr lang="en-US" sz="1067" b="1" dirty="0">
                <a:solidFill>
                  <a:srgbClr val="000000"/>
                </a:solidFill>
                <a:latin typeface="IBM Plex Sans" panose="020B0503050203000203" pitchFamily="34" charset="77"/>
              </a:rPr>
              <a:t>TRADITIONAL</a:t>
            </a:r>
          </a:p>
          <a:p>
            <a:pPr algn="ctr" defTabSz="609585">
              <a:defRPr/>
            </a:pPr>
            <a:r>
              <a:rPr lang="en-US" sz="1067" b="1" dirty="0">
                <a:solidFill>
                  <a:srgbClr val="000000"/>
                </a:solidFill>
                <a:latin typeface="IBM Plex Sans" panose="020B0503050203000203" pitchFamily="34" charset="77"/>
              </a:rPr>
              <a:t>MIDDLEWARE AND DATA</a:t>
            </a:r>
          </a:p>
          <a:p>
            <a:pPr algn="ctr" defTabSz="609585">
              <a:defRPr/>
            </a:pPr>
            <a:endParaRPr lang="en-US" sz="1167"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Middleware &amp; Data Software as Containers</a:t>
            </a:r>
            <a:endParaRPr lang="en-US" sz="1167" dirty="0">
              <a:solidFill>
                <a:srgbClr val="000000"/>
              </a:solidFill>
              <a:latin typeface="IBM Plex Sans" panose="020B0503050203000203" pitchFamily="34" charset="77"/>
            </a:endParaRPr>
          </a:p>
        </p:txBody>
      </p:sp>
      <p:sp>
        <p:nvSpPr>
          <p:cNvPr id="50" name="Rectangle 49">
            <a:extLst>
              <a:ext uri="{FF2B5EF4-FFF2-40B4-BE49-F238E27FC236}">
                <a16:creationId xmlns:a16="http://schemas.microsoft.com/office/drawing/2014/main" id="{AA4AEBEA-E847-8944-A63A-52CC77C5EFC9}"/>
              </a:ext>
            </a:extLst>
          </p:cNvPr>
          <p:cNvSpPr/>
          <p:nvPr/>
        </p:nvSpPr>
        <p:spPr>
          <a:xfrm>
            <a:off x="4738748" y="20744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60960" tIns="243840" rIns="60960" rtlCol="0" anchor="t" anchorCtr="0"/>
          <a:lstStyle/>
          <a:p>
            <a:pPr algn="ctr" defTabSz="609585">
              <a:defRPr/>
            </a:pPr>
            <a:r>
              <a:rPr lang="en-US" sz="1067" b="1" dirty="0">
                <a:solidFill>
                  <a:srgbClr val="000000"/>
                </a:solidFill>
                <a:latin typeface="IBM Plex Sans" panose="020B0503050203000203" pitchFamily="34" charset="77"/>
              </a:rPr>
              <a:t>INTEGRATION</a:t>
            </a:r>
            <a:endParaRPr lang="en-US" sz="1167" b="1" dirty="0">
              <a:solidFill>
                <a:srgbClr val="000000"/>
              </a:solidFill>
              <a:latin typeface="IBM Plex Sans" panose="020B0503050203000203" pitchFamily="34" charset="77"/>
            </a:endParaRPr>
          </a:p>
          <a:p>
            <a:pPr algn="ctr" defTabSz="609585">
              <a:defRPr/>
            </a:pPr>
            <a:endParaRPr lang="en-US" sz="1167" dirty="0">
              <a:solidFill>
                <a:srgbClr val="000000"/>
              </a:solidFill>
              <a:latin typeface="IBM Plex Sans" panose="020B0503050203000203" pitchFamily="34" charset="77"/>
            </a:endParaRPr>
          </a:p>
          <a:p>
            <a:pPr algn="ctr" defTabSz="609585">
              <a:defRPr/>
            </a:pPr>
            <a:endParaRPr lang="en-US" sz="1167" dirty="0">
              <a:solidFill>
                <a:srgbClr val="000000"/>
              </a:solidFill>
              <a:latin typeface="IBM Plex Sans" panose="020B0503050203000203" pitchFamily="34" charset="77"/>
            </a:endParaRPr>
          </a:p>
          <a:p>
            <a:pPr algn="ctr" defTabSz="609585">
              <a:defRPr/>
            </a:pPr>
            <a:endParaRPr lang="en-US" sz="1167"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Cloud Pak for Integration</a:t>
            </a:r>
          </a:p>
        </p:txBody>
      </p:sp>
      <p:sp>
        <p:nvSpPr>
          <p:cNvPr id="51" name="Rectangle 50">
            <a:extLst>
              <a:ext uri="{FF2B5EF4-FFF2-40B4-BE49-F238E27FC236}">
                <a16:creationId xmlns:a16="http://schemas.microsoft.com/office/drawing/2014/main" id="{8ACA7EA6-C50C-B04D-878E-125138068499}"/>
              </a:ext>
            </a:extLst>
          </p:cNvPr>
          <p:cNvSpPr/>
          <p:nvPr/>
        </p:nvSpPr>
        <p:spPr>
          <a:xfrm>
            <a:off x="6130832" y="20744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60960" tIns="243840" rIns="60960" rtlCol="0" anchor="t" anchorCtr="0"/>
          <a:lstStyle/>
          <a:p>
            <a:pPr algn="ctr" defTabSz="609585">
              <a:defRPr/>
            </a:pPr>
            <a:r>
              <a:rPr lang="en-US" sz="1067" b="1" dirty="0">
                <a:solidFill>
                  <a:srgbClr val="000000"/>
                </a:solidFill>
                <a:latin typeface="IBM Plex Sans" panose="020B0503050203000203" pitchFamily="34" charset="77"/>
              </a:rPr>
              <a:t>BUSINESS</a:t>
            </a:r>
          </a:p>
          <a:p>
            <a:pPr algn="ctr" defTabSz="609585">
              <a:defRPr/>
            </a:pPr>
            <a:r>
              <a:rPr lang="en-US" sz="1067" b="1" dirty="0">
                <a:solidFill>
                  <a:srgbClr val="000000"/>
                </a:solidFill>
                <a:latin typeface="IBM Plex Sans" panose="020B0503050203000203" pitchFamily="34" charset="77"/>
              </a:rPr>
              <a:t>AUTOMATION</a:t>
            </a:r>
          </a:p>
          <a:p>
            <a:pPr algn="ctr" defTabSz="609585">
              <a:defRPr/>
            </a:pPr>
            <a:endParaRPr lang="en-US" sz="1167" b="1" dirty="0">
              <a:solidFill>
                <a:srgbClr val="000000"/>
              </a:solidFill>
              <a:latin typeface="IBM Plex Sans" panose="020B0503050203000203" pitchFamily="34" charset="77"/>
            </a:endParaRPr>
          </a:p>
          <a:p>
            <a:pPr algn="ctr" defTabSz="609585">
              <a:defRPr/>
            </a:pPr>
            <a:endParaRPr lang="en-US" sz="1167"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Cloud Pak for Automation</a:t>
            </a:r>
          </a:p>
        </p:txBody>
      </p:sp>
      <p:sp>
        <p:nvSpPr>
          <p:cNvPr id="53" name="Rectangle 52">
            <a:extLst>
              <a:ext uri="{FF2B5EF4-FFF2-40B4-BE49-F238E27FC236}">
                <a16:creationId xmlns:a16="http://schemas.microsoft.com/office/drawing/2014/main" id="{CD5BBD67-A175-FA48-B319-3F49B5D4839F}"/>
              </a:ext>
            </a:extLst>
          </p:cNvPr>
          <p:cNvSpPr/>
          <p:nvPr/>
        </p:nvSpPr>
        <p:spPr>
          <a:xfrm>
            <a:off x="1833251" y="3858531"/>
            <a:ext cx="8382000" cy="1460788"/>
          </a:xfrm>
          <a:prstGeom prst="rect">
            <a:avLst/>
          </a:prstGeom>
          <a:solidFill>
            <a:srgbClr val="FF0000"/>
          </a:solidFill>
          <a:ln w="9525" cap="flat" cmpd="sng" algn="ctr">
            <a:solidFill>
              <a:srgbClr val="00B2F2">
                <a:shade val="95000"/>
                <a:satMod val="105000"/>
              </a:srgbClr>
            </a:solidFill>
            <a:prstDash val="solid"/>
          </a:ln>
          <a:effectLst>
            <a:outerShdw blurRad="40000" dist="23000" dir="5400000" rotWithShape="0">
              <a:srgbClr val="000000">
                <a:alpha val="35000"/>
              </a:srgbClr>
            </a:outerShdw>
          </a:effectLst>
        </p:spPr>
        <p:txBody>
          <a:bodyPr lIns="0" rIns="0" rtlCol="0" anchor="ctr"/>
          <a:lstStyle/>
          <a:p>
            <a:pPr algn="ctr" defTabSz="608246">
              <a:defRPr/>
            </a:pPr>
            <a:endParaRPr lang="en-US" sz="1200" b="1" kern="0" dirty="0">
              <a:solidFill>
                <a:srgbClr val="FFFFFF"/>
              </a:solidFill>
              <a:latin typeface="IBM Plex Sans" panose="020B0503050203000203" pitchFamily="34" charset="77"/>
              <a:ea typeface="ＭＳ Ｐゴシック"/>
            </a:endParaRPr>
          </a:p>
        </p:txBody>
      </p:sp>
      <p:sp>
        <p:nvSpPr>
          <p:cNvPr id="54" name="Rectangle 53">
            <a:extLst>
              <a:ext uri="{FF2B5EF4-FFF2-40B4-BE49-F238E27FC236}">
                <a16:creationId xmlns:a16="http://schemas.microsoft.com/office/drawing/2014/main" id="{BA86835C-8D0E-1A44-94FE-D6609BC5C20C}"/>
              </a:ext>
            </a:extLst>
          </p:cNvPr>
          <p:cNvSpPr/>
          <p:nvPr/>
        </p:nvSpPr>
        <p:spPr>
          <a:xfrm>
            <a:off x="2326013" y="3880286"/>
            <a:ext cx="7396479" cy="338554"/>
          </a:xfrm>
          <a:prstGeom prst="rect">
            <a:avLst/>
          </a:prstGeom>
        </p:spPr>
        <p:txBody>
          <a:bodyPr wrap="square">
            <a:spAutoFit/>
          </a:bodyPr>
          <a:lstStyle/>
          <a:p>
            <a:pPr algn="ctr" defTabSz="609585">
              <a:defRPr/>
            </a:pPr>
            <a:r>
              <a:rPr lang="en-US" sz="1600" b="1" dirty="0">
                <a:solidFill>
                  <a:srgbClr val="FFFFFF"/>
                </a:solidFill>
                <a:latin typeface="IBM Plex Sans" panose="020B0503050203000203" pitchFamily="34" charset="77"/>
                <a:ea typeface="ＭＳ Ｐゴシック" charset="0"/>
                <a:cs typeface="Arial"/>
              </a:rPr>
              <a:t>Infrastructure-independent common operating environment</a:t>
            </a:r>
          </a:p>
        </p:txBody>
      </p:sp>
      <p:sp>
        <p:nvSpPr>
          <p:cNvPr id="55" name="Rectangle 54">
            <a:extLst>
              <a:ext uri="{FF2B5EF4-FFF2-40B4-BE49-F238E27FC236}">
                <a16:creationId xmlns:a16="http://schemas.microsoft.com/office/drawing/2014/main" id="{8E86B572-FD3C-6C48-BE03-91AAC7FDC567}"/>
              </a:ext>
            </a:extLst>
          </p:cNvPr>
          <p:cNvSpPr/>
          <p:nvPr/>
        </p:nvSpPr>
        <p:spPr>
          <a:xfrm>
            <a:off x="2326013" y="4214591"/>
            <a:ext cx="7396479" cy="256545"/>
          </a:xfrm>
          <a:prstGeom prst="rect">
            <a:avLst/>
          </a:prstGeom>
        </p:spPr>
        <p:txBody>
          <a:bodyPr wrap="square">
            <a:spAutoFit/>
          </a:bodyPr>
          <a:lstStyle/>
          <a:p>
            <a:pPr algn="ctr" defTabSz="609585">
              <a:defRPr/>
            </a:pPr>
            <a:r>
              <a:rPr lang="en-US" sz="1067" dirty="0">
                <a:solidFill>
                  <a:srgbClr val="FFFFFF"/>
                </a:solidFill>
                <a:latin typeface="IBM Plex Sans" panose="020B0503050203000203" pitchFamily="34" charset="77"/>
                <a:ea typeface="ＭＳ Ｐゴシック" charset="0"/>
                <a:cs typeface="Arial"/>
              </a:rPr>
              <a:t>OPEN | CONSISTENT | MULTI-CLOUD | PORTABLE | SCALABLE | INTEGRATED | SECURE | CERTIFIED &amp; SUPPORTED</a:t>
            </a:r>
          </a:p>
        </p:txBody>
      </p:sp>
      <p:sp>
        <p:nvSpPr>
          <p:cNvPr id="39" name="Rectangle 38">
            <a:extLst>
              <a:ext uri="{FF2B5EF4-FFF2-40B4-BE49-F238E27FC236}">
                <a16:creationId xmlns:a16="http://schemas.microsoft.com/office/drawing/2014/main" id="{DCCE409F-FB8A-3848-BFB9-BB0E342D30C7}"/>
              </a:ext>
            </a:extLst>
          </p:cNvPr>
          <p:cNvSpPr/>
          <p:nvPr/>
        </p:nvSpPr>
        <p:spPr>
          <a:xfrm>
            <a:off x="2110118" y="1693423"/>
            <a:ext cx="7828268" cy="338554"/>
          </a:xfrm>
          <a:prstGeom prst="rect">
            <a:avLst/>
          </a:prstGeom>
        </p:spPr>
        <p:txBody>
          <a:bodyPr wrap="square">
            <a:spAutoFit/>
          </a:bodyPr>
          <a:lstStyle/>
          <a:p>
            <a:pPr algn="ctr" defTabSz="609585">
              <a:defRPr/>
            </a:pPr>
            <a:r>
              <a:rPr lang="en-US" sz="1600" b="1" kern="0" dirty="0">
                <a:solidFill>
                  <a:srgbClr val="FFFFFF"/>
                </a:solidFill>
                <a:latin typeface="IBM Plex Sans" panose="020B0503050203000203" pitchFamily="34" charset="77"/>
                <a:ea typeface="ＭＳ Ｐゴシック" charset="0"/>
                <a:cs typeface="Arial"/>
                <a:sym typeface="IBM Plex Sans"/>
              </a:rPr>
              <a:t>CERTIFIED PRODUCT OFFERINGS &amp; CLOUD SERVICES</a:t>
            </a:r>
          </a:p>
        </p:txBody>
      </p:sp>
      <p:cxnSp>
        <p:nvCxnSpPr>
          <p:cNvPr id="69" name="Straight Connector 68">
            <a:extLst>
              <a:ext uri="{FF2B5EF4-FFF2-40B4-BE49-F238E27FC236}">
                <a16:creationId xmlns:a16="http://schemas.microsoft.com/office/drawing/2014/main" id="{2ABCCEDD-1ABE-604A-9D2F-50C8904F62BD}"/>
              </a:ext>
            </a:extLst>
          </p:cNvPr>
          <p:cNvCxnSpPr>
            <a:cxnSpLocks/>
          </p:cNvCxnSpPr>
          <p:nvPr/>
        </p:nvCxnSpPr>
        <p:spPr>
          <a:xfrm>
            <a:off x="2663306" y="4756328"/>
            <a:ext cx="1151949" cy="0"/>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8CAB880D-10B4-D94F-9086-18C8E20ABFAB}"/>
              </a:ext>
            </a:extLst>
          </p:cNvPr>
          <p:cNvSpPr/>
          <p:nvPr/>
        </p:nvSpPr>
        <p:spPr>
          <a:xfrm>
            <a:off x="2506551" y="4484995"/>
            <a:ext cx="1465466"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COMMON SERVICES</a:t>
            </a:r>
          </a:p>
        </p:txBody>
      </p:sp>
      <p:cxnSp>
        <p:nvCxnSpPr>
          <p:cNvPr id="72" name="Straight Connector 71">
            <a:extLst>
              <a:ext uri="{FF2B5EF4-FFF2-40B4-BE49-F238E27FC236}">
                <a16:creationId xmlns:a16="http://schemas.microsoft.com/office/drawing/2014/main" id="{FE25D6EA-E13B-EC43-A6DD-3AF440943CDD}"/>
              </a:ext>
            </a:extLst>
          </p:cNvPr>
          <p:cNvCxnSpPr>
            <a:cxnSpLocks/>
          </p:cNvCxnSpPr>
          <p:nvPr/>
        </p:nvCxnSpPr>
        <p:spPr>
          <a:xfrm>
            <a:off x="2663306" y="5021999"/>
            <a:ext cx="1151949" cy="0"/>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860C4A31-FD6C-2947-8264-2B844A025490}"/>
              </a:ext>
            </a:extLst>
          </p:cNvPr>
          <p:cNvSpPr/>
          <p:nvPr/>
        </p:nvSpPr>
        <p:spPr>
          <a:xfrm>
            <a:off x="2087371" y="5016337"/>
            <a:ext cx="2303836"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RHEL, OPENSTACK, RHV, VMware</a:t>
            </a:r>
          </a:p>
        </p:txBody>
      </p:sp>
      <p:cxnSp>
        <p:nvCxnSpPr>
          <p:cNvPr id="74" name="Straight Connector 73">
            <a:extLst>
              <a:ext uri="{FF2B5EF4-FFF2-40B4-BE49-F238E27FC236}">
                <a16:creationId xmlns:a16="http://schemas.microsoft.com/office/drawing/2014/main" id="{97852A20-E12D-E84E-AC31-7B6042E78030}"/>
              </a:ext>
            </a:extLst>
          </p:cNvPr>
          <p:cNvCxnSpPr>
            <a:cxnSpLocks/>
          </p:cNvCxnSpPr>
          <p:nvPr/>
        </p:nvCxnSpPr>
        <p:spPr>
          <a:xfrm>
            <a:off x="8039667" y="4783632"/>
            <a:ext cx="1151949" cy="0"/>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9B13E2B6-10C8-AF45-AAE4-B0B142B0206B}"/>
              </a:ext>
            </a:extLst>
          </p:cNvPr>
          <p:cNvSpPr/>
          <p:nvPr/>
        </p:nvSpPr>
        <p:spPr>
          <a:xfrm>
            <a:off x="7583963" y="4777970"/>
            <a:ext cx="2063385"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ANSIBLE TOWER &amp; INSIGHTS </a:t>
            </a:r>
          </a:p>
        </p:txBody>
      </p:sp>
      <p:sp>
        <p:nvSpPr>
          <p:cNvPr id="76" name="Rectangle 75">
            <a:extLst>
              <a:ext uri="{FF2B5EF4-FFF2-40B4-BE49-F238E27FC236}">
                <a16:creationId xmlns:a16="http://schemas.microsoft.com/office/drawing/2014/main" id="{17374160-52E6-5146-ACC0-007793F95ADF}"/>
              </a:ext>
            </a:extLst>
          </p:cNvPr>
          <p:cNvSpPr/>
          <p:nvPr/>
        </p:nvSpPr>
        <p:spPr>
          <a:xfrm>
            <a:off x="7521443" y="4512299"/>
            <a:ext cx="2188420"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MULTI CLUSTER MANAGEMENT</a:t>
            </a:r>
          </a:p>
        </p:txBody>
      </p:sp>
      <p:cxnSp>
        <p:nvCxnSpPr>
          <p:cNvPr id="77" name="Straight Connector 76">
            <a:extLst>
              <a:ext uri="{FF2B5EF4-FFF2-40B4-BE49-F238E27FC236}">
                <a16:creationId xmlns:a16="http://schemas.microsoft.com/office/drawing/2014/main" id="{23D09D93-0E08-7F44-9850-C03DF06F9861}"/>
              </a:ext>
            </a:extLst>
          </p:cNvPr>
          <p:cNvCxnSpPr>
            <a:cxnSpLocks/>
          </p:cNvCxnSpPr>
          <p:nvPr/>
        </p:nvCxnSpPr>
        <p:spPr>
          <a:xfrm>
            <a:off x="8039667" y="5049303"/>
            <a:ext cx="1151949" cy="0"/>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94445DE0-50FF-7243-B55C-D8D2F195D7E1}"/>
              </a:ext>
            </a:extLst>
          </p:cNvPr>
          <p:cNvSpPr/>
          <p:nvPr/>
        </p:nvSpPr>
        <p:spPr>
          <a:xfrm>
            <a:off x="7632854" y="5043641"/>
            <a:ext cx="1965603"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SATELLITE &amp; CLOUDFORMS</a:t>
            </a:r>
          </a:p>
        </p:txBody>
      </p:sp>
      <p:sp>
        <p:nvSpPr>
          <p:cNvPr id="9" name="Rectangle 8">
            <a:extLst>
              <a:ext uri="{FF2B5EF4-FFF2-40B4-BE49-F238E27FC236}">
                <a16:creationId xmlns:a16="http://schemas.microsoft.com/office/drawing/2014/main" id="{EE5F10E5-65B6-9547-88DF-9CB73BCDCBD5}"/>
              </a:ext>
            </a:extLst>
          </p:cNvPr>
          <p:cNvSpPr/>
          <p:nvPr/>
        </p:nvSpPr>
        <p:spPr>
          <a:xfrm>
            <a:off x="5050268" y="4721692"/>
            <a:ext cx="1947969" cy="420756"/>
          </a:xfrm>
          <a:prstGeom prst="rect">
            <a:avLst/>
          </a:prstGeom>
        </p:spPr>
        <p:txBody>
          <a:bodyPr wrap="none">
            <a:spAutoFit/>
          </a:bodyPr>
          <a:lstStyle/>
          <a:p>
            <a:pPr algn="ctr" defTabSz="1219170" fontAlgn="base">
              <a:spcBef>
                <a:spcPct val="0"/>
              </a:spcBef>
              <a:spcAft>
                <a:spcPct val="0"/>
              </a:spcAft>
              <a:defRPr/>
            </a:pPr>
            <a:r>
              <a:rPr lang="en-US" sz="1067" dirty="0">
                <a:solidFill>
                  <a:srgbClr val="FFFFFF"/>
                </a:solidFill>
                <a:latin typeface="IBM Plex Sans" panose="020B0503050203000203" pitchFamily="34" charset="77"/>
                <a:ea typeface="ＭＳ Ｐゴシック" charset="0"/>
                <a:cs typeface="Arial"/>
              </a:rPr>
              <a:t>CONSISTENT</a:t>
            </a:r>
          </a:p>
          <a:p>
            <a:pPr algn="ctr" defTabSz="1219170" fontAlgn="base">
              <a:spcBef>
                <a:spcPct val="0"/>
              </a:spcBef>
              <a:spcAft>
                <a:spcPct val="0"/>
              </a:spcAft>
              <a:defRPr/>
            </a:pPr>
            <a:r>
              <a:rPr lang="en-US" sz="1067" dirty="0">
                <a:solidFill>
                  <a:srgbClr val="FFFFFF"/>
                </a:solidFill>
                <a:latin typeface="IBM Plex Sans" panose="020B0503050203000203" pitchFamily="34" charset="77"/>
                <a:ea typeface="ＭＳ Ｐゴシック" charset="0"/>
                <a:cs typeface="Arial"/>
              </a:rPr>
              <a:t>RUNTIMES &amp; MANAGEMENT</a:t>
            </a:r>
            <a:endParaRPr lang="en-US" sz="2400" dirty="0">
              <a:solidFill>
                <a:srgbClr val="FFFFFF"/>
              </a:solidFill>
              <a:latin typeface="Arial" charset="0"/>
              <a:ea typeface="ＭＳ Ｐゴシック" charset="0"/>
            </a:endParaRPr>
          </a:p>
        </p:txBody>
      </p:sp>
      <p:sp>
        <p:nvSpPr>
          <p:cNvPr id="5" name="Rectangle 4">
            <a:extLst>
              <a:ext uri="{FF2B5EF4-FFF2-40B4-BE49-F238E27FC236}">
                <a16:creationId xmlns:a16="http://schemas.microsoft.com/office/drawing/2014/main" id="{F7BFBD82-06A4-384B-857E-973DB3C43DB9}"/>
              </a:ext>
            </a:extLst>
          </p:cNvPr>
          <p:cNvSpPr/>
          <p:nvPr/>
        </p:nvSpPr>
        <p:spPr>
          <a:xfrm>
            <a:off x="223879" y="1066722"/>
            <a:ext cx="1571517" cy="461665"/>
          </a:xfrm>
          <a:prstGeom prst="rect">
            <a:avLst/>
          </a:prstGeom>
        </p:spPr>
        <p:txBody>
          <a:bodyPr wrap="square">
            <a:spAutoFit/>
          </a:bodyPr>
          <a:lstStyle/>
          <a:p>
            <a:pPr algn="ct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GSI SERVICES &amp;</a:t>
            </a:r>
          </a:p>
          <a:p>
            <a:pPr algn="ct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OFFERINGS</a:t>
            </a:r>
            <a:endParaRPr lang="en-US" sz="1200" dirty="0">
              <a:solidFill>
                <a:schemeClr val="bg2"/>
              </a:solidFill>
              <a:latin typeface="Arial" charset="0"/>
              <a:ea typeface="ＭＳ Ｐゴシック" charset="0"/>
            </a:endParaRPr>
          </a:p>
        </p:txBody>
      </p:sp>
      <p:sp>
        <p:nvSpPr>
          <p:cNvPr id="57" name="Rectangle 56">
            <a:extLst>
              <a:ext uri="{FF2B5EF4-FFF2-40B4-BE49-F238E27FC236}">
                <a16:creationId xmlns:a16="http://schemas.microsoft.com/office/drawing/2014/main" id="{553E939B-85F0-B141-91BB-4620F8C6147E}"/>
              </a:ext>
            </a:extLst>
          </p:cNvPr>
          <p:cNvSpPr/>
          <p:nvPr/>
        </p:nvSpPr>
        <p:spPr>
          <a:xfrm>
            <a:off x="7522915" y="20744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60960" tIns="243840" rIns="60960" rtlCol="0" anchor="t" anchorCtr="0"/>
          <a:lstStyle/>
          <a:p>
            <a:pPr algn="ctr" defTabSz="609585">
              <a:defRPr/>
            </a:pPr>
            <a:r>
              <a:rPr lang="en-US" sz="1067" b="1" dirty="0">
                <a:solidFill>
                  <a:srgbClr val="000000"/>
                </a:solidFill>
                <a:latin typeface="IBM Plex Sans" panose="020B0503050203000203" pitchFamily="34" charset="77"/>
              </a:rPr>
              <a:t>DATA &amp; AI</a:t>
            </a:r>
          </a:p>
          <a:p>
            <a:pPr algn="ctr" defTabSz="609585">
              <a:defRPr/>
            </a:pPr>
            <a:endParaRPr lang="en-US" sz="1167" b="1" dirty="0">
              <a:solidFill>
                <a:srgbClr val="000000"/>
              </a:solidFill>
              <a:latin typeface="IBM Plex Sans" panose="020B0503050203000203" pitchFamily="34" charset="77"/>
            </a:endParaRPr>
          </a:p>
          <a:p>
            <a:pPr algn="ctr" defTabSz="609585">
              <a:defRPr/>
            </a:pPr>
            <a:endParaRPr lang="en-US" sz="1167" dirty="0">
              <a:solidFill>
                <a:srgbClr val="000000"/>
              </a:solidFill>
              <a:latin typeface="IBM Plex Sans" panose="020B0503050203000203" pitchFamily="34" charset="77"/>
            </a:endParaRPr>
          </a:p>
          <a:p>
            <a:pPr algn="ctr" defTabSz="609585">
              <a:defRPr/>
            </a:pPr>
            <a:endParaRPr lang="en-US" sz="833"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Cloud Pak for Data</a:t>
            </a:r>
          </a:p>
          <a:p>
            <a:pPr algn="ctr" defTabSz="609585">
              <a:defRPr/>
            </a:pPr>
            <a:r>
              <a:rPr lang="en-US" sz="833" dirty="0">
                <a:solidFill>
                  <a:srgbClr val="000000"/>
                </a:solidFill>
                <a:latin typeface="IBM Plex Sans" panose="020B0503050203000203" pitchFamily="34" charset="77"/>
              </a:rPr>
              <a:t>(incl. Watson)</a:t>
            </a:r>
            <a:endParaRPr lang="en-US" sz="1167" dirty="0">
              <a:solidFill>
                <a:srgbClr val="000000"/>
              </a:solidFill>
              <a:latin typeface="IBM Plex Sans" panose="020B0503050203000203" pitchFamily="34" charset="77"/>
            </a:endParaRPr>
          </a:p>
        </p:txBody>
      </p:sp>
      <p:sp>
        <p:nvSpPr>
          <p:cNvPr id="58" name="Rectangle 57">
            <a:extLst>
              <a:ext uri="{FF2B5EF4-FFF2-40B4-BE49-F238E27FC236}">
                <a16:creationId xmlns:a16="http://schemas.microsoft.com/office/drawing/2014/main" id="{47BE4359-2ADA-9B46-B41D-366E12FD7F59}"/>
              </a:ext>
            </a:extLst>
          </p:cNvPr>
          <p:cNvSpPr/>
          <p:nvPr/>
        </p:nvSpPr>
        <p:spPr>
          <a:xfrm>
            <a:off x="8914999" y="2063639"/>
            <a:ext cx="1219200" cy="1524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60960" tIns="243840" rIns="60960" rtlCol="0" anchor="t" anchorCtr="0"/>
          <a:lstStyle/>
          <a:p>
            <a:pPr algn="ctr" defTabSz="609585">
              <a:defRPr/>
            </a:pPr>
            <a:r>
              <a:rPr lang="en-US" sz="1067" b="1" dirty="0">
                <a:solidFill>
                  <a:srgbClr val="000000"/>
                </a:solidFill>
                <a:latin typeface="IBM Plex Sans" panose="020B0503050203000203" pitchFamily="34" charset="77"/>
              </a:rPr>
              <a:t>SECURITY &amp; MANAGEMENT</a:t>
            </a:r>
          </a:p>
          <a:p>
            <a:pPr algn="ctr" defTabSz="609585">
              <a:defRPr/>
            </a:pPr>
            <a:endParaRPr lang="en-US" sz="1167" dirty="0">
              <a:solidFill>
                <a:srgbClr val="000000"/>
              </a:solidFill>
              <a:latin typeface="IBM Plex Sans" panose="020B0503050203000203" pitchFamily="34" charset="77"/>
            </a:endParaRPr>
          </a:p>
          <a:p>
            <a:pPr algn="ctr" defTabSz="609585">
              <a:defRPr/>
            </a:pPr>
            <a:endParaRPr lang="en-US" sz="833" dirty="0">
              <a:solidFill>
                <a:srgbClr val="000000"/>
              </a:solidFill>
              <a:latin typeface="IBM Plex Sans" panose="020B0503050203000203" pitchFamily="34" charset="77"/>
            </a:endParaRPr>
          </a:p>
          <a:p>
            <a:pPr algn="ctr" defTabSz="609585">
              <a:defRPr/>
            </a:pPr>
            <a:r>
              <a:rPr lang="en-US" sz="833" dirty="0">
                <a:solidFill>
                  <a:srgbClr val="000000"/>
                </a:solidFill>
                <a:latin typeface="IBM Plex Sans" panose="020B0503050203000203" pitchFamily="34" charset="77"/>
              </a:rPr>
              <a:t>IBM Cloud Pak for Management</a:t>
            </a:r>
            <a:endParaRPr lang="en-US" sz="1167" dirty="0">
              <a:solidFill>
                <a:srgbClr val="000000"/>
              </a:solidFill>
              <a:latin typeface="IBM Plex Sans" panose="020B0503050203000203" pitchFamily="34" charset="77"/>
            </a:endParaRPr>
          </a:p>
        </p:txBody>
      </p:sp>
      <p:sp>
        <p:nvSpPr>
          <p:cNvPr id="59" name="Rectangle 58">
            <a:extLst>
              <a:ext uri="{FF2B5EF4-FFF2-40B4-BE49-F238E27FC236}">
                <a16:creationId xmlns:a16="http://schemas.microsoft.com/office/drawing/2014/main" id="{1F1C61DE-61EE-EC4B-8BAA-E562A29DE0F4}"/>
              </a:ext>
            </a:extLst>
          </p:cNvPr>
          <p:cNvSpPr/>
          <p:nvPr/>
        </p:nvSpPr>
        <p:spPr>
          <a:xfrm>
            <a:off x="212675" y="2062713"/>
            <a:ext cx="1417376" cy="1200329"/>
          </a:xfrm>
          <a:prstGeom prst="rect">
            <a:avLst/>
          </a:prstGeom>
        </p:spPr>
        <p:txBody>
          <a:bodyPr wrap="none">
            <a:spAutoFit/>
          </a:bodyPr>
          <a:lstStyle/>
          <a:p>
            <a:pP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CERTIFIED</a:t>
            </a:r>
          </a:p>
          <a:p>
            <a:pP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PRODUCTS &amp; </a:t>
            </a:r>
          </a:p>
          <a:p>
            <a:pP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CLOUD SERVICES</a:t>
            </a:r>
          </a:p>
          <a:p>
            <a:pP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OFFERINGS</a:t>
            </a:r>
          </a:p>
          <a:p>
            <a:pPr defTabSz="761981" fontAlgn="base">
              <a:spcBef>
                <a:spcPct val="0"/>
              </a:spcBef>
              <a:spcAft>
                <a:spcPct val="0"/>
              </a:spcAft>
              <a:defRPr/>
            </a:pPr>
            <a:endParaRPr lang="en-US" sz="1200" dirty="0">
              <a:solidFill>
                <a:schemeClr val="bg2"/>
              </a:solidFill>
              <a:latin typeface="IBM Plex Sans" panose="020B0503050203000203" pitchFamily="34" charset="77"/>
              <a:ea typeface="ＭＳ Ｐゴシック" charset="0"/>
              <a:cs typeface="Arial"/>
            </a:endParaRPr>
          </a:p>
          <a:p>
            <a:pPr defTabSz="761981" fontAlgn="base">
              <a:spcBef>
                <a:spcPct val="0"/>
              </a:spcBef>
              <a:spcAft>
                <a:spcPct val="0"/>
              </a:spcAft>
              <a:defRPr/>
            </a:pPr>
            <a:r>
              <a:rPr lang="en-US" sz="1200" dirty="0">
                <a:solidFill>
                  <a:schemeClr val="bg2"/>
                </a:solidFill>
                <a:latin typeface="IBM Plex Sans" panose="020B0503050203000203" pitchFamily="34" charset="77"/>
                <a:ea typeface="ＭＳ Ｐゴシック" charset="0"/>
                <a:cs typeface="Arial"/>
              </a:rPr>
              <a:t>(IBM Cloud </a:t>
            </a:r>
            <a:r>
              <a:rPr lang="en-US" sz="1200" dirty="0" err="1">
                <a:solidFill>
                  <a:schemeClr val="bg2"/>
                </a:solidFill>
                <a:latin typeface="IBM Plex Sans" panose="020B0503050203000203" pitchFamily="34" charset="77"/>
                <a:ea typeface="ＭＳ Ｐゴシック" charset="0"/>
                <a:cs typeface="Arial"/>
              </a:rPr>
              <a:t>Paks</a:t>
            </a:r>
            <a:r>
              <a:rPr lang="en-US" sz="1200" dirty="0">
                <a:solidFill>
                  <a:schemeClr val="bg2"/>
                </a:solidFill>
                <a:latin typeface="IBM Plex Sans" panose="020B0503050203000203" pitchFamily="34" charset="77"/>
                <a:ea typeface="ＭＳ Ｐゴシック" charset="0"/>
                <a:cs typeface="Arial"/>
              </a:rPr>
              <a:t>)</a:t>
            </a:r>
          </a:p>
        </p:txBody>
      </p:sp>
      <p:sp>
        <p:nvSpPr>
          <p:cNvPr id="60" name="Rectangle 59">
            <a:extLst>
              <a:ext uri="{FF2B5EF4-FFF2-40B4-BE49-F238E27FC236}">
                <a16:creationId xmlns:a16="http://schemas.microsoft.com/office/drawing/2014/main" id="{9A7050FF-E2D7-7B4F-A96A-31E756069968}"/>
              </a:ext>
            </a:extLst>
          </p:cNvPr>
          <p:cNvSpPr/>
          <p:nvPr/>
        </p:nvSpPr>
        <p:spPr>
          <a:xfrm>
            <a:off x="203935" y="4112588"/>
            <a:ext cx="1390124" cy="424732"/>
          </a:xfrm>
          <a:prstGeom prst="rect">
            <a:avLst/>
          </a:prstGeom>
        </p:spPr>
        <p:txBody>
          <a:bodyPr wrap="none">
            <a:spAutoFit/>
          </a:bodyPr>
          <a:lstStyle/>
          <a:p>
            <a:pPr defTabSz="495288" fontAlgn="base" hangingPunct="0">
              <a:lnSpc>
                <a:spcPct val="90000"/>
              </a:lnSpc>
              <a:spcBef>
                <a:spcPct val="0"/>
              </a:spcBef>
              <a:spcAft>
                <a:spcPct val="0"/>
              </a:spcAft>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CORE PLATFORM</a:t>
            </a:r>
          </a:p>
          <a:p>
            <a:pPr defTabSz="495288" fontAlgn="base" hangingPunct="0">
              <a:lnSpc>
                <a:spcPct val="90000"/>
              </a:lnSpc>
              <a:spcBef>
                <a:spcPct val="0"/>
              </a:spcBef>
              <a:spcAft>
                <a:spcPct val="0"/>
              </a:spcAft>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OFFERINGS</a:t>
            </a:r>
          </a:p>
        </p:txBody>
      </p:sp>
      <p:sp>
        <p:nvSpPr>
          <p:cNvPr id="61" name="Rectangle 60">
            <a:extLst>
              <a:ext uri="{FF2B5EF4-FFF2-40B4-BE49-F238E27FC236}">
                <a16:creationId xmlns:a16="http://schemas.microsoft.com/office/drawing/2014/main" id="{6996DBD3-F3CD-4D4A-A806-74781E4660F8}"/>
              </a:ext>
            </a:extLst>
          </p:cNvPr>
          <p:cNvSpPr/>
          <p:nvPr/>
        </p:nvSpPr>
        <p:spPr>
          <a:xfrm>
            <a:off x="122695" y="5366574"/>
            <a:ext cx="2016599" cy="1255728"/>
          </a:xfrm>
          <a:prstGeom prst="rect">
            <a:avLst/>
          </a:prstGeom>
        </p:spPr>
        <p:txBody>
          <a:bodyPr wrap="square">
            <a:spAutoFit/>
          </a:bodyPr>
          <a:lstStyle/>
          <a:p>
            <a:pPr defTabSz="495288" fontAlgn="base" hangingPunct="0">
              <a:lnSpc>
                <a:spcPct val="90000"/>
              </a:lnSpc>
              <a:spcBef>
                <a:spcPct val="0"/>
              </a:spcBef>
              <a:spcAft>
                <a:spcPct val="0"/>
              </a:spcAft>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INFRASTRUCTURE</a:t>
            </a:r>
          </a:p>
          <a:p>
            <a:pPr defTabSz="495288" fontAlgn="base" hangingPunct="0">
              <a:lnSpc>
                <a:spcPct val="90000"/>
              </a:lnSpc>
              <a:spcBef>
                <a:spcPct val="0"/>
              </a:spcBef>
              <a:spcAft>
                <a:spcPct val="0"/>
              </a:spcAft>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OFFERINGS</a:t>
            </a:r>
          </a:p>
          <a:p>
            <a:pPr marL="285744" indent="-137581" defTabSz="495288" fontAlgn="base" hangingPunct="0">
              <a:lnSpc>
                <a:spcPct val="90000"/>
              </a:lnSpc>
              <a:spcBef>
                <a:spcPct val="0"/>
              </a:spcBef>
              <a:spcAft>
                <a:spcPct val="0"/>
              </a:spcAft>
              <a:buFont typeface="Arial" panose="020B0604020202020204" pitchFamily="34" charset="0"/>
              <a:buChar char="•"/>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Power, z, Storage</a:t>
            </a:r>
          </a:p>
          <a:p>
            <a:pPr marL="285744" indent="-137581" defTabSz="495288" fontAlgn="base" hangingPunct="0">
              <a:lnSpc>
                <a:spcPct val="90000"/>
              </a:lnSpc>
              <a:spcBef>
                <a:spcPct val="0"/>
              </a:spcBef>
              <a:spcAft>
                <a:spcPct val="0"/>
              </a:spcAft>
              <a:buFont typeface="Arial" panose="020B0604020202020204" pitchFamily="34" charset="0"/>
              <a:buChar char="•"/>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IBM Cloud Bare metal &amp; IaaS </a:t>
            </a:r>
          </a:p>
          <a:p>
            <a:pPr marL="285744" indent="-137581" defTabSz="495288" fontAlgn="base" hangingPunct="0">
              <a:lnSpc>
                <a:spcPct val="90000"/>
              </a:lnSpc>
              <a:spcBef>
                <a:spcPct val="0"/>
              </a:spcBef>
              <a:spcAft>
                <a:spcPct val="0"/>
              </a:spcAft>
              <a:buFont typeface="Arial" panose="020B0604020202020204" pitchFamily="34" charset="0"/>
              <a:buChar char="•"/>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Other cloud providers</a:t>
            </a:r>
          </a:p>
          <a:p>
            <a:pPr marL="285744" indent="-137581" defTabSz="495288" fontAlgn="base" hangingPunct="0">
              <a:lnSpc>
                <a:spcPct val="90000"/>
              </a:lnSpc>
              <a:spcBef>
                <a:spcPct val="0"/>
              </a:spcBef>
              <a:spcAft>
                <a:spcPct val="0"/>
              </a:spcAft>
              <a:buFont typeface="Arial" panose="020B0604020202020204" pitchFamily="34" charset="0"/>
              <a:buChar char="•"/>
              <a:defRPr/>
            </a:pPr>
            <a:r>
              <a:rPr lang="en-US" sz="1200" kern="0" dirty="0">
                <a:solidFill>
                  <a:schemeClr val="bg2"/>
                </a:solidFill>
                <a:latin typeface="IBM Plex Sans" panose="020B0503050203000203" pitchFamily="34" charset="77"/>
                <a:ea typeface="ＭＳ Ｐゴシック" charset="0"/>
                <a:cs typeface="Arial" pitchFamily="34" charset="0"/>
                <a:sym typeface="IBM Plex Sans"/>
              </a:rPr>
              <a:t>Partners</a:t>
            </a:r>
          </a:p>
        </p:txBody>
      </p:sp>
      <p:sp>
        <p:nvSpPr>
          <p:cNvPr id="79" name="Rectangle 78">
            <a:extLst>
              <a:ext uri="{FF2B5EF4-FFF2-40B4-BE49-F238E27FC236}">
                <a16:creationId xmlns:a16="http://schemas.microsoft.com/office/drawing/2014/main" id="{B7BA8DAC-E1A5-1442-A1AF-FB9EA21A4FF3}"/>
              </a:ext>
            </a:extLst>
          </p:cNvPr>
          <p:cNvSpPr/>
          <p:nvPr/>
        </p:nvSpPr>
        <p:spPr>
          <a:xfrm>
            <a:off x="271454" y="664267"/>
            <a:ext cx="1034257" cy="271934"/>
          </a:xfrm>
          <a:prstGeom prst="rect">
            <a:avLst/>
          </a:prstGeom>
        </p:spPr>
        <p:txBody>
          <a:bodyPr wrap="none">
            <a:spAutoFit/>
          </a:bodyPr>
          <a:lstStyle/>
          <a:p>
            <a:pPr defTabSz="761981" fontAlgn="base">
              <a:spcBef>
                <a:spcPct val="0"/>
              </a:spcBef>
              <a:spcAft>
                <a:spcPct val="0"/>
              </a:spcAft>
              <a:defRPr/>
            </a:pPr>
            <a:r>
              <a:rPr lang="en-US" sz="1167" b="1" dirty="0">
                <a:solidFill>
                  <a:schemeClr val="bg2"/>
                </a:solidFill>
                <a:latin typeface="IBM Plex Sans" panose="020B0503050203000203" pitchFamily="34" charset="77"/>
                <a:ea typeface="ＭＳ Ｐゴシック" charset="0"/>
              </a:rPr>
              <a:t>OFFERINGS</a:t>
            </a:r>
            <a:endParaRPr lang="en-US" sz="1167" b="1" dirty="0">
              <a:solidFill>
                <a:schemeClr val="bg2"/>
              </a:solidFill>
              <a:latin typeface="Arial" charset="0"/>
              <a:ea typeface="ＭＳ Ｐゴシック" charset="0"/>
            </a:endParaRPr>
          </a:p>
        </p:txBody>
      </p:sp>
      <p:sp>
        <p:nvSpPr>
          <p:cNvPr id="80" name="Rectangle 79">
            <a:extLst>
              <a:ext uri="{FF2B5EF4-FFF2-40B4-BE49-F238E27FC236}">
                <a16:creationId xmlns:a16="http://schemas.microsoft.com/office/drawing/2014/main" id="{4E1EA645-6CAA-2240-9766-39C34BB69786}"/>
              </a:ext>
            </a:extLst>
          </p:cNvPr>
          <p:cNvSpPr/>
          <p:nvPr/>
        </p:nvSpPr>
        <p:spPr>
          <a:xfrm>
            <a:off x="10358749" y="602493"/>
            <a:ext cx="1337226" cy="271934"/>
          </a:xfrm>
          <a:prstGeom prst="rect">
            <a:avLst/>
          </a:prstGeom>
        </p:spPr>
        <p:txBody>
          <a:bodyPr wrap="none">
            <a:spAutoFit/>
          </a:bodyPr>
          <a:lstStyle/>
          <a:p>
            <a:pPr defTabSz="761981" fontAlgn="base">
              <a:spcBef>
                <a:spcPct val="0"/>
              </a:spcBef>
              <a:spcAft>
                <a:spcPct val="0"/>
              </a:spcAft>
              <a:defRPr/>
            </a:pPr>
            <a:r>
              <a:rPr lang="en-US" sz="1167" b="1" dirty="0">
                <a:solidFill>
                  <a:schemeClr val="bg2"/>
                </a:solidFill>
                <a:latin typeface="IBM Plex Sans" panose="020B0503050203000203" pitchFamily="34" charset="77"/>
                <a:ea typeface="ＭＳ Ｐゴシック" charset="0"/>
              </a:rPr>
              <a:t>ACCELERATORS</a:t>
            </a:r>
            <a:endParaRPr lang="en-US" sz="1167" b="1" dirty="0">
              <a:solidFill>
                <a:schemeClr val="bg2"/>
              </a:solidFill>
              <a:latin typeface="Arial" charset="0"/>
              <a:ea typeface="ＭＳ Ｐゴシック" charset="0"/>
            </a:endParaRPr>
          </a:p>
        </p:txBody>
      </p:sp>
      <p:sp>
        <p:nvSpPr>
          <p:cNvPr id="81" name="TextBox 80">
            <a:extLst>
              <a:ext uri="{FF2B5EF4-FFF2-40B4-BE49-F238E27FC236}">
                <a16:creationId xmlns:a16="http://schemas.microsoft.com/office/drawing/2014/main" id="{E8007EB7-8BE3-1E42-BE35-78372F218E2C}"/>
              </a:ext>
            </a:extLst>
          </p:cNvPr>
          <p:cNvSpPr txBox="1"/>
          <p:nvPr/>
        </p:nvSpPr>
        <p:spPr>
          <a:xfrm>
            <a:off x="10474345" y="1149897"/>
            <a:ext cx="1446204" cy="646331"/>
          </a:xfrm>
          <a:prstGeom prst="rect">
            <a:avLst/>
          </a:prstGeom>
          <a:noFill/>
        </p:spPr>
        <p:txBody>
          <a:bodyPr wrap="square" rtlCol="0">
            <a:spAutoFit/>
          </a:bodyPr>
          <a:lstStyle/>
          <a:p>
            <a:pPr defTabSz="380990">
              <a:defRPr/>
            </a:pPr>
            <a:r>
              <a:rPr lang="en-US" sz="1200" dirty="0">
                <a:solidFill>
                  <a:schemeClr val="bg2"/>
                </a:solidFill>
                <a:latin typeface="IBM Plex Sans" panose="020B0503050203000203" pitchFamily="34" charset="77"/>
                <a:ea typeface="ＭＳ Ｐゴシック" charset="0"/>
              </a:rPr>
              <a:t>Migration &amp; Transformation Tools</a:t>
            </a:r>
          </a:p>
        </p:txBody>
      </p:sp>
      <p:sp>
        <p:nvSpPr>
          <p:cNvPr id="82" name="TextBox 81">
            <a:extLst>
              <a:ext uri="{FF2B5EF4-FFF2-40B4-BE49-F238E27FC236}">
                <a16:creationId xmlns:a16="http://schemas.microsoft.com/office/drawing/2014/main" id="{79EA044F-3877-D947-8381-84AD684AEB28}"/>
              </a:ext>
            </a:extLst>
          </p:cNvPr>
          <p:cNvSpPr txBox="1"/>
          <p:nvPr/>
        </p:nvSpPr>
        <p:spPr>
          <a:xfrm>
            <a:off x="10474345" y="2362993"/>
            <a:ext cx="1446203" cy="830997"/>
          </a:xfrm>
          <a:prstGeom prst="rect">
            <a:avLst/>
          </a:prstGeom>
          <a:noFill/>
        </p:spPr>
        <p:txBody>
          <a:bodyPr wrap="square" rtlCol="0">
            <a:spAutoFit/>
          </a:bodyPr>
          <a:lstStyle/>
          <a:p>
            <a:pPr defTabSz="380990">
              <a:defRPr/>
            </a:pPr>
            <a:r>
              <a:rPr lang="en-US" sz="1200" dirty="0">
                <a:solidFill>
                  <a:schemeClr val="bg2"/>
                </a:solidFill>
                <a:latin typeface="IBM Plex Sans" panose="020B0503050203000203" pitchFamily="34" charset="77"/>
                <a:ea typeface="ＭＳ Ｐゴシック" charset="0"/>
              </a:rPr>
              <a:t>Best Practices, Methods &amp; Reference Architectures</a:t>
            </a:r>
          </a:p>
        </p:txBody>
      </p:sp>
      <p:sp>
        <p:nvSpPr>
          <p:cNvPr id="83" name="TextBox 82">
            <a:extLst>
              <a:ext uri="{FF2B5EF4-FFF2-40B4-BE49-F238E27FC236}">
                <a16:creationId xmlns:a16="http://schemas.microsoft.com/office/drawing/2014/main" id="{6C06E887-64FD-B545-B0D6-FD666BDC8EAB}"/>
              </a:ext>
            </a:extLst>
          </p:cNvPr>
          <p:cNvSpPr txBox="1"/>
          <p:nvPr/>
        </p:nvSpPr>
        <p:spPr>
          <a:xfrm>
            <a:off x="10474345" y="3706324"/>
            <a:ext cx="1337151" cy="830997"/>
          </a:xfrm>
          <a:prstGeom prst="rect">
            <a:avLst/>
          </a:prstGeom>
          <a:noFill/>
        </p:spPr>
        <p:txBody>
          <a:bodyPr wrap="square" rtlCol="0">
            <a:spAutoFit/>
          </a:bodyPr>
          <a:lstStyle/>
          <a:p>
            <a:pPr defTabSz="380990">
              <a:defRPr/>
            </a:pPr>
            <a:r>
              <a:rPr lang="en-US" sz="1200" dirty="0">
                <a:solidFill>
                  <a:schemeClr val="bg2"/>
                </a:solidFill>
                <a:latin typeface="IBM Plex Sans" panose="020B0503050203000203" pitchFamily="34" charset="77"/>
                <a:ea typeface="ＭＳ Ｐゴシック" charset="0"/>
              </a:rPr>
              <a:t>IBM Cloud  Garages &amp; Red Hat Innovation Labs</a:t>
            </a:r>
          </a:p>
        </p:txBody>
      </p:sp>
      <p:sp>
        <p:nvSpPr>
          <p:cNvPr id="84" name="TextBox 83">
            <a:extLst>
              <a:ext uri="{FF2B5EF4-FFF2-40B4-BE49-F238E27FC236}">
                <a16:creationId xmlns:a16="http://schemas.microsoft.com/office/drawing/2014/main" id="{3827E3EC-BA1C-8341-BD4C-142A8A1025E1}"/>
              </a:ext>
            </a:extLst>
          </p:cNvPr>
          <p:cNvSpPr txBox="1"/>
          <p:nvPr/>
        </p:nvSpPr>
        <p:spPr>
          <a:xfrm>
            <a:off x="10487345" y="4870722"/>
            <a:ext cx="1250832" cy="646331"/>
          </a:xfrm>
          <a:prstGeom prst="rect">
            <a:avLst/>
          </a:prstGeom>
          <a:noFill/>
        </p:spPr>
        <p:txBody>
          <a:bodyPr wrap="square" rtlCol="0">
            <a:spAutoFit/>
          </a:bodyPr>
          <a:lstStyle/>
          <a:p>
            <a:pPr defTabSz="380990">
              <a:defRPr/>
            </a:pPr>
            <a:r>
              <a:rPr lang="en-US" sz="1200" dirty="0">
                <a:solidFill>
                  <a:schemeClr val="bg2"/>
                </a:solidFill>
                <a:latin typeface="IBM Plex Sans" panose="020B0503050203000203" pitchFamily="34" charset="77"/>
                <a:ea typeface="ＭＳ Ｐゴシック" charset="0"/>
              </a:rPr>
              <a:t>Ecosystem,</a:t>
            </a:r>
          </a:p>
          <a:p>
            <a:pPr defTabSz="380990">
              <a:defRPr/>
            </a:pPr>
            <a:r>
              <a:rPr lang="en-US" sz="1200" dirty="0">
                <a:solidFill>
                  <a:schemeClr val="bg2"/>
                </a:solidFill>
                <a:latin typeface="IBM Plex Sans" panose="020B0503050203000203" pitchFamily="34" charset="77"/>
                <a:ea typeface="ＭＳ Ｐゴシック" charset="0"/>
              </a:rPr>
              <a:t>Certification &amp; Support</a:t>
            </a:r>
          </a:p>
        </p:txBody>
      </p:sp>
      <p:cxnSp>
        <p:nvCxnSpPr>
          <p:cNvPr id="85" name="Straight Connector 84">
            <a:extLst>
              <a:ext uri="{FF2B5EF4-FFF2-40B4-BE49-F238E27FC236}">
                <a16:creationId xmlns:a16="http://schemas.microsoft.com/office/drawing/2014/main" id="{9E85037D-ED70-7C4E-8119-8A0461FB82EC}"/>
              </a:ext>
            </a:extLst>
          </p:cNvPr>
          <p:cNvCxnSpPr/>
          <p:nvPr/>
        </p:nvCxnSpPr>
        <p:spPr>
          <a:xfrm>
            <a:off x="10524461" y="2102693"/>
            <a:ext cx="1054241" cy="0"/>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9E98B27-19B9-4644-9A0E-7B1C163FDB4F}"/>
              </a:ext>
            </a:extLst>
          </p:cNvPr>
          <p:cNvCxnSpPr/>
          <p:nvPr/>
        </p:nvCxnSpPr>
        <p:spPr>
          <a:xfrm>
            <a:off x="10474345" y="3520973"/>
            <a:ext cx="1054241" cy="0"/>
          </a:xfrm>
          <a:prstGeom prst="line">
            <a:avLst/>
          </a:prstGeom>
          <a:ln w="3175"/>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1A30C99-D85E-AB49-A7FF-CA7998A6853F}"/>
              </a:ext>
            </a:extLst>
          </p:cNvPr>
          <p:cNvCxnSpPr/>
          <p:nvPr/>
        </p:nvCxnSpPr>
        <p:spPr>
          <a:xfrm>
            <a:off x="10474345" y="4728751"/>
            <a:ext cx="1054241" cy="0"/>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88" name="Rectangle 87">
            <a:extLst>
              <a:ext uri="{FF2B5EF4-FFF2-40B4-BE49-F238E27FC236}">
                <a16:creationId xmlns:a16="http://schemas.microsoft.com/office/drawing/2014/main" id="{9D30FC05-EEF3-4C43-9236-48BBCA46D1E9}"/>
              </a:ext>
            </a:extLst>
          </p:cNvPr>
          <p:cNvSpPr/>
          <p:nvPr/>
        </p:nvSpPr>
        <p:spPr>
          <a:xfrm>
            <a:off x="2780666" y="4750666"/>
            <a:ext cx="917238" cy="246221"/>
          </a:xfrm>
          <a:prstGeom prst="rect">
            <a:avLst/>
          </a:prstGeom>
        </p:spPr>
        <p:txBody>
          <a:bodyPr wrap="none">
            <a:spAutoFit/>
          </a:bodyPr>
          <a:lstStyle/>
          <a:p>
            <a:pPr algn="ctr" defTabSz="608246">
              <a:defRPr/>
            </a:pPr>
            <a:r>
              <a:rPr lang="en-US" sz="1000" b="1" dirty="0">
                <a:solidFill>
                  <a:srgbClr val="FFFFFF">
                    <a:lumMod val="95000"/>
                  </a:srgbClr>
                </a:solidFill>
                <a:latin typeface="Arial"/>
                <a:ea typeface="ＭＳ Ｐゴシック"/>
              </a:rPr>
              <a:t>OPENSHIFT</a:t>
            </a:r>
          </a:p>
        </p:txBody>
      </p:sp>
      <p:sp>
        <p:nvSpPr>
          <p:cNvPr id="63" name="Slide Number Placeholder 4">
            <a:extLst>
              <a:ext uri="{FF2B5EF4-FFF2-40B4-BE49-F238E27FC236}">
                <a16:creationId xmlns:a16="http://schemas.microsoft.com/office/drawing/2014/main" id="{B7D66380-1D4D-E449-A866-DAECAA896AF4}"/>
              </a:ext>
            </a:extLst>
          </p:cNvPr>
          <p:cNvSpPr txBox="1">
            <a:spLocks/>
          </p:cNvSpPr>
          <p:nvPr/>
        </p:nvSpPr>
        <p:spPr>
          <a:xfrm>
            <a:off x="11398829" y="6388609"/>
            <a:ext cx="487680"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1200">
                <a:solidFill>
                  <a:srgbClr val="000000"/>
                </a:solidFill>
                <a:latin typeface="IBM Plex Sans"/>
              </a:rPr>
              <a:pPr defTabSz="914621">
                <a:defRPr/>
              </a:pPr>
              <a:t>29</a:t>
            </a:fld>
            <a:endParaRPr lang="en-US" sz="1200" dirty="0">
              <a:solidFill>
                <a:srgbClr val="000000"/>
              </a:solidFill>
              <a:latin typeface="IBM Plex Sans"/>
            </a:endParaRPr>
          </a:p>
        </p:txBody>
      </p:sp>
      <p:sp>
        <p:nvSpPr>
          <p:cNvPr id="64" name="Google Shape;760;p92">
            <a:extLst>
              <a:ext uri="{FF2B5EF4-FFF2-40B4-BE49-F238E27FC236}">
                <a16:creationId xmlns:a16="http://schemas.microsoft.com/office/drawing/2014/main" id="{E18EB756-2AAF-0445-9599-5D3186F495DE}"/>
              </a:ext>
            </a:extLst>
          </p:cNvPr>
          <p:cNvSpPr txBox="1"/>
          <p:nvPr/>
        </p:nvSpPr>
        <p:spPr>
          <a:xfrm>
            <a:off x="275265" y="12711"/>
            <a:ext cx="9927673" cy="646331"/>
          </a:xfrm>
          <a:prstGeom prst="rect">
            <a:avLst/>
          </a:prstGeom>
          <a:noFill/>
          <a:ln>
            <a:noFill/>
          </a:ln>
        </p:spPr>
        <p:txBody>
          <a:bodyPr spcFirstLastPara="1" wrap="square" lIns="91425" tIns="45700" rIns="91425" bIns="45700" anchor="t" anchorCtr="0">
            <a:noAutofit/>
          </a:bodyPr>
          <a:lstStyle/>
          <a:p>
            <a:pPr defTabSz="914377">
              <a:buClr>
                <a:srgbClr val="FFFFFF"/>
              </a:buClr>
              <a:buSzPts val="3600"/>
              <a:defRPr/>
            </a:pPr>
            <a:r>
              <a:rPr lang="en-US" sz="3200" kern="0" dirty="0">
                <a:solidFill>
                  <a:schemeClr val="bg2"/>
                </a:solidFill>
                <a:latin typeface="IBM Plex Sans"/>
                <a:cs typeface="Arial"/>
                <a:sym typeface="IBM Plex Sans"/>
              </a:rPr>
              <a:t>A n</a:t>
            </a:r>
            <a:r>
              <a:rPr lang="en-US" sz="3200" kern="0" dirty="0" err="1">
                <a:solidFill>
                  <a:schemeClr val="bg2"/>
                </a:solidFill>
                <a:latin typeface="IBM Plex Sans"/>
                <a:cs typeface="Arial"/>
                <a:sym typeface="IBM Plex Sans"/>
              </a:rPr>
              <a:t>ext</a:t>
            </a:r>
            <a:r>
              <a:rPr lang="en-US" sz="3200" kern="0" dirty="0">
                <a:solidFill>
                  <a:schemeClr val="bg2"/>
                </a:solidFill>
                <a:latin typeface="IBM Plex Sans"/>
                <a:cs typeface="Arial"/>
                <a:sym typeface="IBM Plex Sans"/>
              </a:rPr>
              <a:t> generation platform for a </a:t>
            </a:r>
            <a:r>
              <a:rPr lang="en-US" sz="3200" kern="0" dirty="0" err="1">
                <a:solidFill>
                  <a:schemeClr val="bg2"/>
                </a:solidFill>
                <a:latin typeface="IBM Plex Sans"/>
                <a:cs typeface="Arial"/>
                <a:sym typeface="IBM Plex Sans"/>
              </a:rPr>
              <a:t>multicloud</a:t>
            </a:r>
            <a:r>
              <a:rPr lang="en-US" sz="3200" kern="0" dirty="0">
                <a:solidFill>
                  <a:schemeClr val="bg2"/>
                </a:solidFill>
                <a:latin typeface="IBM Plex Sans"/>
                <a:cs typeface="Arial"/>
                <a:sym typeface="IBM Plex Sans"/>
              </a:rPr>
              <a:t> world</a:t>
            </a:r>
            <a:endParaRPr sz="1200" kern="0" dirty="0">
              <a:solidFill>
                <a:schemeClr val="bg2"/>
              </a:solidFill>
              <a:latin typeface="Arial"/>
              <a:cs typeface="Arial"/>
              <a:sym typeface="Arial"/>
            </a:endParaRPr>
          </a:p>
        </p:txBody>
      </p:sp>
      <p:pic>
        <p:nvPicPr>
          <p:cNvPr id="4" name="Picture 3">
            <a:extLst>
              <a:ext uri="{FF2B5EF4-FFF2-40B4-BE49-F238E27FC236}">
                <a16:creationId xmlns:a16="http://schemas.microsoft.com/office/drawing/2014/main" id="{F3CE23F1-604A-0A41-B3CE-2331375E9F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050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1.1 – Understand the types of Cloud deployment options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63487"/>
            <a:ext cx="11458575" cy="5555974"/>
          </a:xfrm>
        </p:spPr>
        <p:txBody>
          <a:bodyPr/>
          <a:lstStyle/>
          <a:p>
            <a:pPr marL="342900" indent="-342900">
              <a:buFont typeface="+mj-lt"/>
              <a:buAutoNum type="arabicPeriod"/>
            </a:pPr>
            <a:r>
              <a:rPr lang="en-US" sz="1600" b="1" dirty="0"/>
              <a:t>IBM Public Cloud </a:t>
            </a:r>
            <a:r>
              <a:rPr lang="en-US" sz="1600" dirty="0"/>
              <a:t>- </a:t>
            </a:r>
            <a:r>
              <a:rPr lang="en-US" sz="1600" dirty="0">
                <a:hlinkClick r:id="rId2"/>
              </a:rPr>
              <a:t>https://www.ibm.com/cloud/learn/public-cloud</a:t>
            </a:r>
            <a:endParaRPr lang="en-US" sz="1600" dirty="0"/>
          </a:p>
          <a:p>
            <a:pPr lvl="1"/>
            <a:r>
              <a:rPr lang="en-US" sz="1400" dirty="0"/>
              <a:t>A public cloud is a type of </a:t>
            </a:r>
            <a:r>
              <a:rPr lang="en-US" sz="1400" dirty="0">
                <a:hlinkClick r:id="rId3" tooltip="cloud-computing"/>
              </a:rPr>
              <a:t>cloud computing</a:t>
            </a:r>
            <a:r>
              <a:rPr lang="en-US" sz="1400" dirty="0"/>
              <a:t> in which a third-party service provider makes computing resources—which can include anything from ready-to-use software applications, to individual </a:t>
            </a:r>
            <a:r>
              <a:rPr lang="en-US" sz="1400" dirty="0">
                <a:hlinkClick r:id="rId4" tooltip="us-en_cloud_learnhub_virtual-machines"/>
              </a:rPr>
              <a:t>virtual machines (VMs)</a:t>
            </a:r>
            <a:r>
              <a:rPr lang="en-US" sz="1400" dirty="0"/>
              <a:t>, to complete enterprise-grade infrastructures and development platforms—available to users over the public Internet. </a:t>
            </a:r>
          </a:p>
          <a:p>
            <a:pPr lvl="1"/>
            <a:r>
              <a:rPr lang="en-US" sz="1400" dirty="0"/>
              <a:t>Public cloud architectures are </a:t>
            </a:r>
            <a:r>
              <a:rPr lang="en-US" sz="1400" dirty="0">
                <a:hlinkClick r:id="rId5" tooltip="Multi-tenant"/>
              </a:rPr>
              <a:t>multi-tenant</a:t>
            </a:r>
            <a:r>
              <a:rPr lang="en-US" sz="1400" dirty="0"/>
              <a:t> environments—users share a pool of virtual resources that are automatically provisioned for and allocated to individual tenants through a self-service interface.</a:t>
            </a:r>
          </a:p>
          <a:p>
            <a:pPr lvl="1"/>
            <a:r>
              <a:rPr lang="en-US" sz="1400" dirty="0"/>
              <a:t>The public cloud provider owns and administers the </a:t>
            </a:r>
            <a:r>
              <a:rPr lang="en-US" sz="1400" dirty="0">
                <a:hlinkClick r:id="rId6" tooltip="Data-Centers"/>
              </a:rPr>
              <a:t>data centers</a:t>
            </a:r>
            <a:r>
              <a:rPr lang="en-US" sz="1400" dirty="0"/>
              <a:t> where customers’ workloads run.</a:t>
            </a:r>
            <a:endParaRPr lang="en-US" sz="1600" b="1" dirty="0"/>
          </a:p>
          <a:p>
            <a:pPr marL="342900" indent="-342900">
              <a:buFont typeface="+mj-lt"/>
              <a:buAutoNum type="arabicPeriod"/>
            </a:pPr>
            <a:endParaRPr lang="en-US" sz="1600" b="1" dirty="0"/>
          </a:p>
          <a:p>
            <a:pPr marL="342900" indent="-342900">
              <a:buFont typeface="+mj-lt"/>
              <a:buAutoNum type="arabicPeriod"/>
            </a:pPr>
            <a:r>
              <a:rPr lang="en-US" sz="1600" b="1" dirty="0"/>
              <a:t>IBM Private Cloud </a:t>
            </a:r>
            <a:r>
              <a:rPr lang="en-US" sz="1600" dirty="0"/>
              <a:t>- </a:t>
            </a:r>
            <a:r>
              <a:rPr lang="en-US" sz="1600" dirty="0">
                <a:hlinkClick r:id="rId7"/>
              </a:rPr>
              <a:t>https://www.ibm.com/cloud/learn/introduction-to-private-cloud </a:t>
            </a:r>
            <a:endParaRPr lang="en-US" sz="1600" dirty="0"/>
          </a:p>
          <a:p>
            <a:pPr lvl="1"/>
            <a:r>
              <a:rPr lang="en-US" sz="1400" i="1" dirty="0"/>
              <a:t>Private cloud</a:t>
            </a:r>
            <a:r>
              <a:rPr lang="en-US" sz="1400" dirty="0"/>
              <a:t> (also known as an internal cloud or corporate cloud) is a </a:t>
            </a:r>
            <a:r>
              <a:rPr lang="en-US" sz="1400" dirty="0">
                <a:hlinkClick r:id="rId3" tooltip="cloud-computing"/>
              </a:rPr>
              <a:t>cloud computing</a:t>
            </a:r>
            <a:r>
              <a:rPr lang="en-US" sz="1400" dirty="0"/>
              <a:t> environment in which all hardware and software resources are dedicated exclusively to, and accessible only by, a single customer. Private cloud combines many of the benefits of cloud computing—including elasticity, scalability, and ease of service delivery—with the access control, security, and resource customization of on-premises infrastructure.</a:t>
            </a:r>
            <a:endParaRPr lang="en-US" sz="1600" b="1" dirty="0"/>
          </a:p>
          <a:p>
            <a:pPr marL="342900" indent="-342900">
              <a:buFont typeface="+mj-lt"/>
              <a:buAutoNum type="arabicPeriod"/>
            </a:pPr>
            <a:endParaRPr lang="en-US" sz="1600" b="1" dirty="0"/>
          </a:p>
          <a:p>
            <a:pPr marL="342900" indent="-342900">
              <a:buFont typeface="+mj-lt"/>
              <a:buAutoNum type="arabicPeriod"/>
            </a:pPr>
            <a:r>
              <a:rPr lang="en-US" sz="1600" b="1" dirty="0"/>
              <a:t>IBM Hybrid Cloud </a:t>
            </a:r>
            <a:r>
              <a:rPr lang="en-US" sz="1600" dirty="0"/>
              <a:t>- </a:t>
            </a:r>
            <a:r>
              <a:rPr lang="en-US" sz="1600" dirty="0">
                <a:hlinkClick r:id="rId8"/>
              </a:rPr>
              <a:t>https://www.ibm.com/cloud/learn/hybrid-cloud </a:t>
            </a:r>
            <a:endParaRPr lang="en-US" sz="1600" dirty="0"/>
          </a:p>
          <a:p>
            <a:pPr lvl="1"/>
            <a:r>
              <a:rPr lang="en-US" sz="1400" dirty="0"/>
              <a:t>Hybrid cloud is a computing environment that connects a company’s on-premises private cloud services and third-party public cloud into a single, flexible infrastructure for running the organization’s applications and workloads.</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a:t>
            </a:fld>
            <a:endParaRPr lang="en-AU" altLang="en-US"/>
          </a:p>
        </p:txBody>
      </p:sp>
    </p:spTree>
    <p:extLst>
      <p:ext uri="{BB962C8B-B14F-4D97-AF65-F5344CB8AC3E}">
        <p14:creationId xmlns:p14="http://schemas.microsoft.com/office/powerpoint/2010/main" val="221424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E7C0C5D-5D65-8647-A6DF-CCF80CFD77BA}"/>
              </a:ext>
            </a:extLst>
          </p:cNvPr>
          <p:cNvCxnSpPr>
            <a:cxnSpLocks/>
          </p:cNvCxnSpPr>
          <p:nvPr/>
        </p:nvCxnSpPr>
        <p:spPr>
          <a:xfrm>
            <a:off x="8309043" y="2844402"/>
            <a:ext cx="0" cy="1751233"/>
          </a:xfrm>
          <a:prstGeom prst="line">
            <a:avLst/>
          </a:prstGeom>
          <a:ln w="19050">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30CC4F9-5888-2145-A5C3-54F6CAFBB654}"/>
              </a:ext>
            </a:extLst>
          </p:cNvPr>
          <p:cNvCxnSpPr>
            <a:cxnSpLocks/>
          </p:cNvCxnSpPr>
          <p:nvPr/>
        </p:nvCxnSpPr>
        <p:spPr>
          <a:xfrm>
            <a:off x="8296693" y="4595635"/>
            <a:ext cx="0" cy="1123102"/>
          </a:xfrm>
          <a:prstGeom prst="line">
            <a:avLst/>
          </a:prstGeom>
          <a:ln w="19050">
            <a:solidFill>
              <a:srgbClr val="BFBFBF"/>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765D713-56C4-5547-BF6F-5EF60292C955}"/>
              </a:ext>
            </a:extLst>
          </p:cNvPr>
          <p:cNvCxnSpPr>
            <a:cxnSpLocks/>
          </p:cNvCxnSpPr>
          <p:nvPr/>
        </p:nvCxnSpPr>
        <p:spPr>
          <a:xfrm>
            <a:off x="6108672" y="4616802"/>
            <a:ext cx="0" cy="1101935"/>
          </a:xfrm>
          <a:prstGeom prst="line">
            <a:avLst/>
          </a:prstGeom>
          <a:ln w="19050">
            <a:solidFill>
              <a:srgbClr val="BFBFBF"/>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04A8BA0-2168-1F46-97E3-BC75E8509035}"/>
              </a:ext>
            </a:extLst>
          </p:cNvPr>
          <p:cNvCxnSpPr>
            <a:cxnSpLocks/>
          </p:cNvCxnSpPr>
          <p:nvPr/>
        </p:nvCxnSpPr>
        <p:spPr>
          <a:xfrm>
            <a:off x="6108672" y="2844402"/>
            <a:ext cx="0" cy="1725833"/>
          </a:xfrm>
          <a:prstGeom prst="line">
            <a:avLst/>
          </a:prstGeom>
          <a:ln w="19050">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3E28303-A516-8342-ACE5-54C2882E5B7A}"/>
              </a:ext>
            </a:extLst>
          </p:cNvPr>
          <p:cNvCxnSpPr>
            <a:cxnSpLocks/>
          </p:cNvCxnSpPr>
          <p:nvPr/>
        </p:nvCxnSpPr>
        <p:spPr>
          <a:xfrm>
            <a:off x="10498532" y="2844402"/>
            <a:ext cx="0" cy="1763933"/>
          </a:xfrm>
          <a:prstGeom prst="line">
            <a:avLst/>
          </a:prstGeom>
          <a:ln w="19050">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08BAEB3-10DD-7E46-A8FF-76DBF4BD2CF0}"/>
              </a:ext>
            </a:extLst>
          </p:cNvPr>
          <p:cNvSpPr>
            <a:spLocks noGrp="1"/>
          </p:cNvSpPr>
          <p:nvPr>
            <p:ph type="title"/>
          </p:nvPr>
        </p:nvSpPr>
        <p:spPr>
          <a:xfrm>
            <a:off x="521047" y="42122"/>
            <a:ext cx="11319402" cy="1072896"/>
          </a:xfrm>
        </p:spPr>
        <p:txBody>
          <a:bodyPr/>
          <a:lstStyle/>
          <a:p>
            <a:pPr>
              <a:lnSpc>
                <a:spcPct val="150000"/>
              </a:lnSpc>
              <a:spcBef>
                <a:spcPts val="0"/>
              </a:spcBef>
            </a:pPr>
            <a:r>
              <a:rPr lang="en-US" sz="2800" dirty="0"/>
              <a:t>Red Hat OpenShift Provides an Open Software Defined Cloud Platform</a:t>
            </a:r>
            <a:br>
              <a:rPr lang="en-US" sz="2800" dirty="0"/>
            </a:br>
            <a:r>
              <a:rPr lang="en-US" sz="1800" dirty="0"/>
              <a:t>Allows consistency and portability without vendor lock-in across the hybrid multiple cloud reality</a:t>
            </a:r>
            <a:endParaRPr lang="en-US" sz="1800" dirty="0">
              <a:solidFill>
                <a:srgbClr val="FF0000"/>
              </a:solidFill>
            </a:endParaRPr>
          </a:p>
        </p:txBody>
      </p:sp>
      <p:cxnSp>
        <p:nvCxnSpPr>
          <p:cNvPr id="4" name="Straight Connector 3">
            <a:extLst>
              <a:ext uri="{FF2B5EF4-FFF2-40B4-BE49-F238E27FC236}">
                <a16:creationId xmlns:a16="http://schemas.microsoft.com/office/drawing/2014/main" id="{E3F473BF-8B99-B940-B746-D1CF98FFF038}"/>
              </a:ext>
            </a:extLst>
          </p:cNvPr>
          <p:cNvCxnSpPr>
            <a:cxnSpLocks/>
          </p:cNvCxnSpPr>
          <p:nvPr/>
        </p:nvCxnSpPr>
        <p:spPr>
          <a:xfrm>
            <a:off x="10640778" y="3224036"/>
            <a:ext cx="0" cy="2395358"/>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12EA8D-941C-D548-BBEB-C669EFC7B846}"/>
              </a:ext>
            </a:extLst>
          </p:cNvPr>
          <p:cNvCxnSpPr>
            <a:cxnSpLocks/>
          </p:cNvCxnSpPr>
          <p:nvPr/>
        </p:nvCxnSpPr>
        <p:spPr>
          <a:xfrm>
            <a:off x="8458455" y="3198075"/>
            <a:ext cx="0" cy="2421319"/>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043FE6C-EC89-9B42-9A97-8F6A4085CFB6}"/>
              </a:ext>
            </a:extLst>
          </p:cNvPr>
          <p:cNvCxnSpPr>
            <a:cxnSpLocks/>
          </p:cNvCxnSpPr>
          <p:nvPr/>
        </p:nvCxnSpPr>
        <p:spPr>
          <a:xfrm>
            <a:off x="6239348" y="3172320"/>
            <a:ext cx="13715" cy="2546417"/>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F95A1B2-1373-D946-B804-869EE2BD13B7}"/>
              </a:ext>
            </a:extLst>
          </p:cNvPr>
          <p:cNvCxnSpPr>
            <a:cxnSpLocks/>
          </p:cNvCxnSpPr>
          <p:nvPr/>
        </p:nvCxnSpPr>
        <p:spPr>
          <a:xfrm>
            <a:off x="2005960" y="4455020"/>
            <a:ext cx="1535504" cy="0"/>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49DA610-8CF5-6C4E-B637-538B2C6E0858}"/>
              </a:ext>
            </a:extLst>
          </p:cNvPr>
          <p:cNvCxnSpPr>
            <a:cxnSpLocks/>
          </p:cNvCxnSpPr>
          <p:nvPr/>
        </p:nvCxnSpPr>
        <p:spPr>
          <a:xfrm>
            <a:off x="2005960" y="3177957"/>
            <a:ext cx="8652904" cy="0"/>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01BE468-E313-2F45-8546-FAE449FBA57C}"/>
              </a:ext>
            </a:extLst>
          </p:cNvPr>
          <p:cNvCxnSpPr>
            <a:cxnSpLocks/>
          </p:cNvCxnSpPr>
          <p:nvPr/>
        </p:nvCxnSpPr>
        <p:spPr>
          <a:xfrm>
            <a:off x="6253063" y="2844402"/>
            <a:ext cx="0" cy="327918"/>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FB3E338-A6F5-E245-AAC4-1D04952E8277}"/>
              </a:ext>
            </a:extLst>
          </p:cNvPr>
          <p:cNvCxnSpPr>
            <a:cxnSpLocks/>
          </p:cNvCxnSpPr>
          <p:nvPr/>
        </p:nvCxnSpPr>
        <p:spPr>
          <a:xfrm>
            <a:off x="8453166" y="2849419"/>
            <a:ext cx="0" cy="313469"/>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6327C30-E2EF-3446-B88F-4B0A85C8BD85}"/>
              </a:ext>
            </a:extLst>
          </p:cNvPr>
          <p:cNvCxnSpPr>
            <a:cxnSpLocks/>
          </p:cNvCxnSpPr>
          <p:nvPr/>
        </p:nvCxnSpPr>
        <p:spPr>
          <a:xfrm>
            <a:off x="10640778" y="2874035"/>
            <a:ext cx="0" cy="328584"/>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37019F-8378-A24B-814E-678C2098D183}"/>
              </a:ext>
            </a:extLst>
          </p:cNvPr>
          <p:cNvCxnSpPr>
            <a:cxnSpLocks/>
          </p:cNvCxnSpPr>
          <p:nvPr/>
        </p:nvCxnSpPr>
        <p:spPr>
          <a:xfrm>
            <a:off x="2070656" y="4387286"/>
            <a:ext cx="1535504" cy="0"/>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93B3895-AEA7-8748-B634-3043FC47A515}"/>
              </a:ext>
            </a:extLst>
          </p:cNvPr>
          <p:cNvCxnSpPr>
            <a:cxnSpLocks/>
          </p:cNvCxnSpPr>
          <p:nvPr/>
        </p:nvCxnSpPr>
        <p:spPr>
          <a:xfrm>
            <a:off x="3920942" y="4548154"/>
            <a:ext cx="0" cy="1189375"/>
          </a:xfrm>
          <a:prstGeom prst="line">
            <a:avLst/>
          </a:prstGeom>
          <a:ln w="34925">
            <a:solidFill>
              <a:srgbClr val="3F6BDE"/>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72B37794-C895-F542-BD36-D6893FCCA670}"/>
              </a:ext>
            </a:extLst>
          </p:cNvPr>
          <p:cNvSpPr/>
          <p:nvPr/>
        </p:nvSpPr>
        <p:spPr bwMode="auto">
          <a:xfrm>
            <a:off x="1823056" y="5855235"/>
            <a:ext cx="9402872" cy="353128"/>
          </a:xfrm>
          <a:prstGeom prst="rect">
            <a:avLst/>
          </a:prstGeom>
          <a:solidFill>
            <a:srgbClr val="A4A4A4"/>
          </a:solidFill>
          <a:ln w="12700" cap="flat" cmpd="sng" algn="ctr">
            <a:noFill/>
            <a:prstDash val="solid"/>
            <a:round/>
            <a:headEnd type="none" w="med" len="med"/>
            <a:tailEnd type="none" w="med" len="med"/>
          </a:ln>
          <a:effectLst/>
        </p:spPr>
        <p:txBody>
          <a:bodyPr vert="horz" wrap="none" lIns="0" tIns="73152" rIns="0" bIns="0" numCol="1" rtlCol="0" anchor="ctr" anchorCtr="0" compatLnSpc="1">
            <a:prstTxWarp prst="textNoShape">
              <a:avLst/>
            </a:prstTxWarp>
          </a:bodyPr>
          <a:lstStyle/>
          <a:p>
            <a:pPr algn="ctr" defTabSz="1950594">
              <a:lnSpc>
                <a:spcPct val="90000"/>
              </a:lnSpc>
              <a:defRPr/>
            </a:pPr>
            <a:r>
              <a:rPr lang="en-US" sz="1333" b="1" dirty="0">
                <a:solidFill>
                  <a:srgbClr val="000000"/>
                </a:solidFill>
                <a:latin typeface="IBM Plex Sans" panose="020B0503050203000203" pitchFamily="34" charset="0"/>
                <a:cs typeface="Arial"/>
              </a:rPr>
              <a:t>Traditional workloads</a:t>
            </a:r>
          </a:p>
        </p:txBody>
      </p:sp>
      <p:sp>
        <p:nvSpPr>
          <p:cNvPr id="18" name="TextBox 17">
            <a:extLst>
              <a:ext uri="{FF2B5EF4-FFF2-40B4-BE49-F238E27FC236}">
                <a16:creationId xmlns:a16="http://schemas.microsoft.com/office/drawing/2014/main" id="{3210B637-1384-8648-87C5-EE70D2D8DCA0}"/>
              </a:ext>
            </a:extLst>
          </p:cNvPr>
          <p:cNvSpPr txBox="1"/>
          <p:nvPr/>
        </p:nvSpPr>
        <p:spPr>
          <a:xfrm>
            <a:off x="521047" y="2616402"/>
            <a:ext cx="2021649" cy="184602"/>
          </a:xfrm>
          <a:prstGeom prst="rect">
            <a:avLst/>
          </a:prstGeom>
          <a:noFill/>
        </p:spPr>
        <p:txBody>
          <a:bodyPr wrap="square" lIns="0" tIns="0" rIns="0" bIns="0" rtlCol="0">
            <a:spAutoFit/>
          </a:bodyPr>
          <a:lstStyle/>
          <a:p>
            <a:pPr defTabSz="1950594">
              <a:lnSpc>
                <a:spcPct val="90000"/>
              </a:lnSpc>
              <a:defRPr/>
            </a:pPr>
            <a:r>
              <a:rPr lang="en-US" sz="1333" b="1" dirty="0">
                <a:solidFill>
                  <a:srgbClr val="FFFFFF"/>
                </a:solidFill>
                <a:latin typeface="IBM Plex Sans" panose="020B0503050203000203" pitchFamily="34" charset="0"/>
                <a:cs typeface="Arial"/>
              </a:rPr>
              <a:t>Public Cloud</a:t>
            </a:r>
          </a:p>
        </p:txBody>
      </p:sp>
      <p:sp>
        <p:nvSpPr>
          <p:cNvPr id="19" name="Rectangle 18">
            <a:extLst>
              <a:ext uri="{FF2B5EF4-FFF2-40B4-BE49-F238E27FC236}">
                <a16:creationId xmlns:a16="http://schemas.microsoft.com/office/drawing/2014/main" id="{BD511FA2-185E-A54E-B757-0CBF429FE4EB}"/>
              </a:ext>
            </a:extLst>
          </p:cNvPr>
          <p:cNvSpPr/>
          <p:nvPr/>
        </p:nvSpPr>
        <p:spPr bwMode="auto">
          <a:xfrm>
            <a:off x="1823056" y="5621415"/>
            <a:ext cx="9402872" cy="236738"/>
          </a:xfrm>
          <a:prstGeom prst="rect">
            <a:avLst/>
          </a:prstGeom>
          <a:solidFill>
            <a:schemeClr val="accent2"/>
          </a:solidFill>
          <a:ln w="12700" cap="flat" cmpd="sng" algn="ctr">
            <a:noFill/>
            <a:prstDash val="solid"/>
            <a:round/>
            <a:headEnd type="none" w="med" len="med"/>
            <a:tailEnd type="none" w="med" len="med"/>
          </a:ln>
          <a:effectLst/>
        </p:spPr>
        <p:txBody>
          <a:bodyPr vert="horz" wrap="none" lIns="0" tIns="73152" rIns="0" bIns="0" numCol="1" rtlCol="0" anchor="ctr" anchorCtr="0" compatLnSpc="1">
            <a:prstTxWarp prst="textNoShape">
              <a:avLst/>
            </a:prstTxWarp>
          </a:bodyPr>
          <a:lstStyle/>
          <a:p>
            <a:pPr algn="ctr" defTabSz="1950594">
              <a:lnSpc>
                <a:spcPct val="90000"/>
              </a:lnSpc>
              <a:defRPr/>
            </a:pPr>
            <a:endParaRPr lang="en-US" sz="2240" dirty="0">
              <a:solidFill>
                <a:srgbClr val="FFFFFF"/>
              </a:solidFill>
              <a:latin typeface="IBM Plex Sans" panose="020B0503050203000203" pitchFamily="34" charset="0"/>
              <a:cs typeface="Arial"/>
            </a:endParaRPr>
          </a:p>
        </p:txBody>
      </p:sp>
      <p:pic>
        <p:nvPicPr>
          <p:cNvPr id="21" name="Picture 20">
            <a:extLst>
              <a:ext uri="{FF2B5EF4-FFF2-40B4-BE49-F238E27FC236}">
                <a16:creationId xmlns:a16="http://schemas.microsoft.com/office/drawing/2014/main" id="{4B3945D7-6A93-9442-8F7C-B15B6D516A9C}"/>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65781" y="2096615"/>
            <a:ext cx="1421845" cy="815427"/>
          </a:xfrm>
          <a:prstGeom prst="rect">
            <a:avLst/>
          </a:prstGeom>
        </p:spPr>
      </p:pic>
      <p:sp>
        <p:nvSpPr>
          <p:cNvPr id="23" name="Rectangle 22">
            <a:extLst>
              <a:ext uri="{FF2B5EF4-FFF2-40B4-BE49-F238E27FC236}">
                <a16:creationId xmlns:a16="http://schemas.microsoft.com/office/drawing/2014/main" id="{2918571D-AAD4-D046-B2A6-A32DCAE9974A}"/>
              </a:ext>
            </a:extLst>
          </p:cNvPr>
          <p:cNvSpPr/>
          <p:nvPr/>
        </p:nvSpPr>
        <p:spPr>
          <a:xfrm>
            <a:off x="2982791" y="1708162"/>
            <a:ext cx="1812967" cy="297454"/>
          </a:xfrm>
          <a:prstGeom prst="rect">
            <a:avLst/>
          </a:prstGeom>
        </p:spPr>
        <p:txBody>
          <a:bodyPr wrap="square">
            <a:spAutoFit/>
          </a:bodyPr>
          <a:lstStyle/>
          <a:p>
            <a:pPr algn="ctr" defTabSz="1097209">
              <a:defRPr/>
            </a:pPr>
            <a:r>
              <a:rPr lang="en-US" sz="1333" b="1" kern="0" dirty="0">
                <a:solidFill>
                  <a:srgbClr val="FFFFFF"/>
                </a:solidFill>
                <a:latin typeface="IBM Plex Sans" panose="020B0503050203000203" pitchFamily="34" charset="0"/>
                <a:ea typeface="ＭＳ Ｐゴシック" charset="0"/>
                <a:cs typeface="Arial"/>
              </a:rPr>
              <a:t>IBM + Red Hat</a:t>
            </a:r>
          </a:p>
        </p:txBody>
      </p:sp>
      <p:grpSp>
        <p:nvGrpSpPr>
          <p:cNvPr id="25" name="Group 24">
            <a:extLst>
              <a:ext uri="{FF2B5EF4-FFF2-40B4-BE49-F238E27FC236}">
                <a16:creationId xmlns:a16="http://schemas.microsoft.com/office/drawing/2014/main" id="{09E6AB82-2245-1048-9059-49DE63E70D4F}"/>
              </a:ext>
            </a:extLst>
          </p:cNvPr>
          <p:cNvGrpSpPr/>
          <p:nvPr/>
        </p:nvGrpSpPr>
        <p:grpSpPr>
          <a:xfrm>
            <a:off x="5182536" y="1708162"/>
            <a:ext cx="1678380" cy="1203880"/>
            <a:chOff x="3412039" y="1051356"/>
            <a:chExt cx="1258785" cy="902910"/>
          </a:xfrm>
        </p:grpSpPr>
        <p:pic>
          <p:nvPicPr>
            <p:cNvPr id="30" name="Picture 29">
              <a:extLst>
                <a:ext uri="{FF2B5EF4-FFF2-40B4-BE49-F238E27FC236}">
                  <a16:creationId xmlns:a16="http://schemas.microsoft.com/office/drawing/2014/main" id="{C5C3DD3E-757D-F349-B3C9-16F2D3FF7B9D}"/>
                </a:ext>
              </a:extLst>
            </p:cNvPr>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526043" y="1342696"/>
              <a:ext cx="1066383" cy="611570"/>
            </a:xfrm>
            <a:prstGeom prst="rect">
              <a:avLst/>
            </a:prstGeom>
          </p:spPr>
        </p:pic>
        <p:sp>
          <p:nvSpPr>
            <p:cNvPr id="27" name="Rectangle 26">
              <a:extLst>
                <a:ext uri="{FF2B5EF4-FFF2-40B4-BE49-F238E27FC236}">
                  <a16:creationId xmlns:a16="http://schemas.microsoft.com/office/drawing/2014/main" id="{168585B5-708C-5641-A5FD-D665A2590A10}"/>
                </a:ext>
              </a:extLst>
            </p:cNvPr>
            <p:cNvSpPr/>
            <p:nvPr/>
          </p:nvSpPr>
          <p:spPr>
            <a:xfrm>
              <a:off x="3412039" y="1051356"/>
              <a:ext cx="1258785" cy="223091"/>
            </a:xfrm>
            <a:prstGeom prst="rect">
              <a:avLst/>
            </a:prstGeom>
          </p:spPr>
          <p:txBody>
            <a:bodyPr wrap="square">
              <a:spAutoFit/>
            </a:bodyPr>
            <a:lstStyle/>
            <a:p>
              <a:pPr algn="ctr" defTabSz="1097209">
                <a:defRPr/>
              </a:pPr>
              <a:r>
                <a:rPr lang="en-US" sz="1333" b="1" kern="0" dirty="0">
                  <a:solidFill>
                    <a:srgbClr val="FFFFFF"/>
                  </a:solidFill>
                  <a:latin typeface="IBM Plex Sans" panose="020B0503050203000203" pitchFamily="34" charset="0"/>
                  <a:ea typeface="ＭＳ Ｐゴシック" charset="0"/>
                  <a:cs typeface="Arial"/>
                </a:rPr>
                <a:t>AWS</a:t>
              </a:r>
            </a:p>
          </p:txBody>
        </p:sp>
        <p:sp>
          <p:nvSpPr>
            <p:cNvPr id="28" name="TextBox 27">
              <a:extLst>
                <a:ext uri="{FF2B5EF4-FFF2-40B4-BE49-F238E27FC236}">
                  <a16:creationId xmlns:a16="http://schemas.microsoft.com/office/drawing/2014/main" id="{EC601F99-355C-2F49-BB2A-D43A21009741}"/>
                </a:ext>
              </a:extLst>
            </p:cNvPr>
            <p:cNvSpPr txBox="1"/>
            <p:nvPr/>
          </p:nvSpPr>
          <p:spPr>
            <a:xfrm>
              <a:off x="3546764" y="1701486"/>
              <a:ext cx="550223" cy="96902"/>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AWS</a:t>
              </a:r>
            </a:p>
          </p:txBody>
        </p:sp>
      </p:grpSp>
      <p:grpSp>
        <p:nvGrpSpPr>
          <p:cNvPr id="32" name="Group 31">
            <a:extLst>
              <a:ext uri="{FF2B5EF4-FFF2-40B4-BE49-F238E27FC236}">
                <a16:creationId xmlns:a16="http://schemas.microsoft.com/office/drawing/2014/main" id="{BE438AB6-0074-AE47-9AA6-71AF808B7979}"/>
              </a:ext>
            </a:extLst>
          </p:cNvPr>
          <p:cNvGrpSpPr/>
          <p:nvPr/>
        </p:nvGrpSpPr>
        <p:grpSpPr>
          <a:xfrm>
            <a:off x="7412700" y="1708162"/>
            <a:ext cx="1678380" cy="1203880"/>
            <a:chOff x="5410200" y="1051356"/>
            <a:chExt cx="1258785" cy="902910"/>
          </a:xfrm>
        </p:grpSpPr>
        <p:grpSp>
          <p:nvGrpSpPr>
            <p:cNvPr id="33" name="Group 32">
              <a:extLst>
                <a:ext uri="{FF2B5EF4-FFF2-40B4-BE49-F238E27FC236}">
                  <a16:creationId xmlns:a16="http://schemas.microsoft.com/office/drawing/2014/main" id="{7CE2D7E6-480F-224A-AA00-03D8CF0965E7}"/>
                </a:ext>
              </a:extLst>
            </p:cNvPr>
            <p:cNvGrpSpPr/>
            <p:nvPr/>
          </p:nvGrpSpPr>
          <p:grpSpPr>
            <a:xfrm>
              <a:off x="5500616" y="1342696"/>
              <a:ext cx="1066383" cy="611570"/>
              <a:chOff x="7413651" y="-499392"/>
              <a:chExt cx="1374002" cy="787989"/>
            </a:xfrm>
          </p:grpSpPr>
          <p:pic>
            <p:nvPicPr>
              <p:cNvPr id="37" name="Picture 36">
                <a:extLst>
                  <a:ext uri="{FF2B5EF4-FFF2-40B4-BE49-F238E27FC236}">
                    <a16:creationId xmlns:a16="http://schemas.microsoft.com/office/drawing/2014/main" id="{FF2C0831-1905-B44E-BEC7-205050366A2E}"/>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13651" y="-499392"/>
                <a:ext cx="1374002" cy="787989"/>
              </a:xfrm>
              <a:prstGeom prst="rect">
                <a:avLst/>
              </a:prstGeom>
            </p:spPr>
          </p:pic>
          <p:pic>
            <p:nvPicPr>
              <p:cNvPr id="38" name="Picture 37">
                <a:extLst>
                  <a:ext uri="{FF2B5EF4-FFF2-40B4-BE49-F238E27FC236}">
                    <a16:creationId xmlns:a16="http://schemas.microsoft.com/office/drawing/2014/main" id="{24BFDF04-0AC6-1B43-A55F-F39A9204AB9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170348" y="-209230"/>
                <a:ext cx="617305" cy="497826"/>
              </a:xfrm>
              <a:prstGeom prst="rect">
                <a:avLst/>
              </a:prstGeom>
            </p:spPr>
          </p:pic>
        </p:grpSp>
        <p:sp>
          <p:nvSpPr>
            <p:cNvPr id="34" name="Rectangle 33">
              <a:extLst>
                <a:ext uri="{FF2B5EF4-FFF2-40B4-BE49-F238E27FC236}">
                  <a16:creationId xmlns:a16="http://schemas.microsoft.com/office/drawing/2014/main" id="{97DAC001-8018-A049-9094-46A85240F605}"/>
                </a:ext>
              </a:extLst>
            </p:cNvPr>
            <p:cNvSpPr/>
            <p:nvPr/>
          </p:nvSpPr>
          <p:spPr>
            <a:xfrm>
              <a:off x="5410200" y="1051356"/>
              <a:ext cx="1258785" cy="223091"/>
            </a:xfrm>
            <a:prstGeom prst="rect">
              <a:avLst/>
            </a:prstGeom>
          </p:spPr>
          <p:txBody>
            <a:bodyPr wrap="square">
              <a:spAutoFit/>
            </a:bodyPr>
            <a:lstStyle/>
            <a:p>
              <a:pPr algn="ctr" defTabSz="1097209">
                <a:defRPr/>
              </a:pPr>
              <a:r>
                <a:rPr lang="en-US" sz="1333" b="1" kern="0" dirty="0">
                  <a:solidFill>
                    <a:srgbClr val="FFFFFF"/>
                  </a:solidFill>
                  <a:latin typeface="IBM Plex Sans" panose="020B0503050203000203" pitchFamily="34" charset="0"/>
                  <a:ea typeface="ＭＳ Ｐゴシック" charset="0"/>
                  <a:cs typeface="Arial"/>
                </a:rPr>
                <a:t>Microsoft</a:t>
              </a:r>
            </a:p>
          </p:txBody>
        </p:sp>
        <p:sp>
          <p:nvSpPr>
            <p:cNvPr id="35" name="TextBox 34">
              <a:extLst>
                <a:ext uri="{FF2B5EF4-FFF2-40B4-BE49-F238E27FC236}">
                  <a16:creationId xmlns:a16="http://schemas.microsoft.com/office/drawing/2014/main" id="{EF80243B-8A8E-FB46-8D7B-651EB3E80D03}"/>
                </a:ext>
              </a:extLst>
            </p:cNvPr>
            <p:cNvSpPr txBox="1"/>
            <p:nvPr/>
          </p:nvSpPr>
          <p:spPr>
            <a:xfrm>
              <a:off x="5510151" y="1701486"/>
              <a:ext cx="550223" cy="96902"/>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Azure</a:t>
              </a:r>
            </a:p>
          </p:txBody>
        </p:sp>
        <p:sp>
          <p:nvSpPr>
            <p:cNvPr id="36" name="TextBox 35">
              <a:extLst>
                <a:ext uri="{FF2B5EF4-FFF2-40B4-BE49-F238E27FC236}">
                  <a16:creationId xmlns:a16="http://schemas.microsoft.com/office/drawing/2014/main" id="{B8673769-2CF9-0348-BF21-A6B83E41B87A}"/>
                </a:ext>
              </a:extLst>
            </p:cNvPr>
            <p:cNvSpPr txBox="1"/>
            <p:nvPr/>
          </p:nvSpPr>
          <p:spPr>
            <a:xfrm>
              <a:off x="6033676" y="1701486"/>
              <a:ext cx="550223" cy="96902"/>
            </a:xfrm>
            <a:prstGeom prst="rect">
              <a:avLst/>
            </a:prstGeom>
            <a:noFill/>
          </p:spPr>
          <p:txBody>
            <a:bodyPr wrap="square" lIns="0" tIns="0" rIns="0" bIns="0" rtlCol="0">
              <a:spAutoFit/>
            </a:bodyPr>
            <a:lstStyle/>
            <a:p>
              <a:pPr algn="ctr" defTabSz="1950594">
                <a:lnSpc>
                  <a:spcPct val="90000"/>
                </a:lnSpc>
                <a:defRPr/>
              </a:pPr>
              <a:r>
                <a:rPr lang="en-US" sz="933" b="1" dirty="0">
                  <a:solidFill>
                    <a:srgbClr val="FFFFFF"/>
                  </a:solidFill>
                  <a:latin typeface="IBM Plex Sans" panose="020B0503050203000203" pitchFamily="34" charset="0"/>
                  <a:cs typeface="Arial"/>
                </a:rPr>
                <a:t>OpenShift</a:t>
              </a:r>
            </a:p>
          </p:txBody>
        </p:sp>
      </p:grpSp>
      <p:grpSp>
        <p:nvGrpSpPr>
          <p:cNvPr id="39" name="Group 38">
            <a:extLst>
              <a:ext uri="{FF2B5EF4-FFF2-40B4-BE49-F238E27FC236}">
                <a16:creationId xmlns:a16="http://schemas.microsoft.com/office/drawing/2014/main" id="{E0C9F61B-1D50-AF45-9A3E-F3A9F8535EC4}"/>
              </a:ext>
            </a:extLst>
          </p:cNvPr>
          <p:cNvGrpSpPr/>
          <p:nvPr/>
        </p:nvGrpSpPr>
        <p:grpSpPr>
          <a:xfrm>
            <a:off x="9722084" y="2096615"/>
            <a:ext cx="1423298" cy="815427"/>
            <a:chOff x="7413651" y="-499392"/>
            <a:chExt cx="1375407" cy="787989"/>
          </a:xfrm>
        </p:grpSpPr>
        <p:pic>
          <p:nvPicPr>
            <p:cNvPr id="40" name="Picture 39">
              <a:extLst>
                <a:ext uri="{FF2B5EF4-FFF2-40B4-BE49-F238E27FC236}">
                  <a16:creationId xmlns:a16="http://schemas.microsoft.com/office/drawing/2014/main" id="{1B17A2EE-74B3-4F43-A550-A3711CC46FC5}"/>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13651" y="-499392"/>
              <a:ext cx="1374002" cy="787989"/>
            </a:xfrm>
            <a:prstGeom prst="rect">
              <a:avLst/>
            </a:prstGeom>
          </p:spPr>
        </p:pic>
        <p:pic>
          <p:nvPicPr>
            <p:cNvPr id="41" name="Picture 40">
              <a:extLst>
                <a:ext uri="{FF2B5EF4-FFF2-40B4-BE49-F238E27FC236}">
                  <a16:creationId xmlns:a16="http://schemas.microsoft.com/office/drawing/2014/main" id="{3DBCC9E0-8FB8-D845-A8D5-B4C73C85D916}"/>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175463" y="-206674"/>
              <a:ext cx="613595" cy="494834"/>
            </a:xfrm>
            <a:prstGeom prst="rect">
              <a:avLst/>
            </a:prstGeom>
          </p:spPr>
        </p:pic>
      </p:grpSp>
      <p:sp>
        <p:nvSpPr>
          <p:cNvPr id="42" name="Rectangle 41">
            <a:extLst>
              <a:ext uri="{FF2B5EF4-FFF2-40B4-BE49-F238E27FC236}">
                <a16:creationId xmlns:a16="http://schemas.microsoft.com/office/drawing/2014/main" id="{F47CEFD6-AF9A-A044-B871-8E4F00133693}"/>
              </a:ext>
            </a:extLst>
          </p:cNvPr>
          <p:cNvSpPr/>
          <p:nvPr/>
        </p:nvSpPr>
        <p:spPr>
          <a:xfrm>
            <a:off x="9578695" y="1708162"/>
            <a:ext cx="1678380" cy="297454"/>
          </a:xfrm>
          <a:prstGeom prst="rect">
            <a:avLst/>
          </a:prstGeom>
        </p:spPr>
        <p:txBody>
          <a:bodyPr wrap="square">
            <a:spAutoFit/>
          </a:bodyPr>
          <a:lstStyle/>
          <a:p>
            <a:pPr algn="ctr" defTabSz="1097209">
              <a:defRPr/>
            </a:pPr>
            <a:r>
              <a:rPr lang="en-US" sz="1333" b="1" kern="0" dirty="0">
                <a:solidFill>
                  <a:srgbClr val="FFFFFF"/>
                </a:solidFill>
                <a:latin typeface="IBM Plex Sans" panose="020B0503050203000203" pitchFamily="34" charset="0"/>
                <a:ea typeface="ＭＳ Ｐゴシック" charset="0"/>
                <a:cs typeface="Arial"/>
              </a:rPr>
              <a:t>Google</a:t>
            </a:r>
          </a:p>
        </p:txBody>
      </p:sp>
      <p:sp>
        <p:nvSpPr>
          <p:cNvPr id="43" name="TextBox 42">
            <a:extLst>
              <a:ext uri="{FF2B5EF4-FFF2-40B4-BE49-F238E27FC236}">
                <a16:creationId xmlns:a16="http://schemas.microsoft.com/office/drawing/2014/main" id="{2E9D0D2D-B458-E243-BA53-A55641B5E6D1}"/>
              </a:ext>
            </a:extLst>
          </p:cNvPr>
          <p:cNvSpPr txBox="1"/>
          <p:nvPr/>
        </p:nvSpPr>
        <p:spPr>
          <a:xfrm>
            <a:off x="9744882" y="2503749"/>
            <a:ext cx="733631" cy="258404"/>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Google </a:t>
            </a:r>
          </a:p>
          <a:p>
            <a:pPr algn="ctr" defTabSz="1950594">
              <a:lnSpc>
                <a:spcPct val="90000"/>
              </a:lnSpc>
              <a:defRPr/>
            </a:pPr>
            <a:r>
              <a:rPr lang="en-US" sz="933" dirty="0">
                <a:solidFill>
                  <a:srgbClr val="000000"/>
                </a:solidFill>
                <a:latin typeface="IBM Plex Sans" panose="020B0503050203000203" pitchFamily="34" charset="0"/>
                <a:cs typeface="Arial"/>
              </a:rPr>
              <a:t>Cloud</a:t>
            </a:r>
          </a:p>
        </p:txBody>
      </p:sp>
      <p:sp>
        <p:nvSpPr>
          <p:cNvPr id="44" name="TextBox 43">
            <a:extLst>
              <a:ext uri="{FF2B5EF4-FFF2-40B4-BE49-F238E27FC236}">
                <a16:creationId xmlns:a16="http://schemas.microsoft.com/office/drawing/2014/main" id="{FA321704-D350-344B-AEEF-B8D57CA46FD0}"/>
              </a:ext>
            </a:extLst>
          </p:cNvPr>
          <p:cNvSpPr txBox="1"/>
          <p:nvPr/>
        </p:nvSpPr>
        <p:spPr>
          <a:xfrm>
            <a:off x="10448165" y="2575003"/>
            <a:ext cx="733631" cy="129203"/>
          </a:xfrm>
          <a:prstGeom prst="rect">
            <a:avLst/>
          </a:prstGeom>
          <a:noFill/>
        </p:spPr>
        <p:txBody>
          <a:bodyPr wrap="square" lIns="0" tIns="0" rIns="0" bIns="0" rtlCol="0">
            <a:spAutoFit/>
          </a:bodyPr>
          <a:lstStyle/>
          <a:p>
            <a:pPr algn="ctr" defTabSz="1950594">
              <a:lnSpc>
                <a:spcPct val="90000"/>
              </a:lnSpc>
              <a:defRPr/>
            </a:pPr>
            <a:r>
              <a:rPr lang="en-US" sz="933" b="1" dirty="0">
                <a:solidFill>
                  <a:srgbClr val="FFFFFF"/>
                </a:solidFill>
                <a:latin typeface="IBM Plex Sans" panose="020B0503050203000203" pitchFamily="34" charset="0"/>
                <a:cs typeface="Arial"/>
              </a:rPr>
              <a:t>OpenShift</a:t>
            </a:r>
          </a:p>
        </p:txBody>
      </p:sp>
      <p:sp>
        <p:nvSpPr>
          <p:cNvPr id="45" name="TextBox 44">
            <a:extLst>
              <a:ext uri="{FF2B5EF4-FFF2-40B4-BE49-F238E27FC236}">
                <a16:creationId xmlns:a16="http://schemas.microsoft.com/office/drawing/2014/main" id="{AEE02437-2E90-894A-BFDF-652D6D3F55B9}"/>
              </a:ext>
            </a:extLst>
          </p:cNvPr>
          <p:cNvSpPr txBox="1"/>
          <p:nvPr/>
        </p:nvSpPr>
        <p:spPr>
          <a:xfrm>
            <a:off x="521047" y="4481524"/>
            <a:ext cx="2021649" cy="184602"/>
          </a:xfrm>
          <a:prstGeom prst="rect">
            <a:avLst/>
          </a:prstGeom>
          <a:noFill/>
        </p:spPr>
        <p:txBody>
          <a:bodyPr wrap="square" lIns="0" tIns="0" rIns="0" bIns="0" rtlCol="0">
            <a:spAutoFit/>
          </a:bodyPr>
          <a:lstStyle/>
          <a:p>
            <a:pPr defTabSz="1950594">
              <a:lnSpc>
                <a:spcPct val="90000"/>
              </a:lnSpc>
              <a:defRPr/>
            </a:pPr>
            <a:r>
              <a:rPr lang="en-US" sz="1333" b="1" dirty="0">
                <a:solidFill>
                  <a:srgbClr val="FFFFFF"/>
                </a:solidFill>
                <a:latin typeface="IBM Plex Sans" panose="020B0503050203000203" pitchFamily="34" charset="0"/>
                <a:cs typeface="Arial"/>
              </a:rPr>
              <a:t>Private Cloud</a:t>
            </a:r>
          </a:p>
        </p:txBody>
      </p:sp>
      <p:sp>
        <p:nvSpPr>
          <p:cNvPr id="46" name="TextBox 45">
            <a:extLst>
              <a:ext uri="{FF2B5EF4-FFF2-40B4-BE49-F238E27FC236}">
                <a16:creationId xmlns:a16="http://schemas.microsoft.com/office/drawing/2014/main" id="{58E6A00D-7234-EB44-8C0C-3FAB2D5DA6D8}"/>
              </a:ext>
            </a:extLst>
          </p:cNvPr>
          <p:cNvSpPr txBox="1"/>
          <p:nvPr/>
        </p:nvSpPr>
        <p:spPr>
          <a:xfrm>
            <a:off x="521047" y="5839031"/>
            <a:ext cx="2021649" cy="369204"/>
          </a:xfrm>
          <a:prstGeom prst="rect">
            <a:avLst/>
          </a:prstGeom>
          <a:noFill/>
        </p:spPr>
        <p:txBody>
          <a:bodyPr wrap="square" lIns="0" tIns="0" rIns="0" bIns="0" rtlCol="0">
            <a:spAutoFit/>
          </a:bodyPr>
          <a:lstStyle/>
          <a:p>
            <a:pPr defTabSz="1950594">
              <a:lnSpc>
                <a:spcPct val="90000"/>
              </a:lnSpc>
              <a:defRPr/>
            </a:pPr>
            <a:r>
              <a:rPr lang="en-US" sz="1333" b="1" dirty="0">
                <a:solidFill>
                  <a:srgbClr val="FFFFFF"/>
                </a:solidFill>
                <a:latin typeface="IBM Plex Sans" panose="020B0503050203000203" pitchFamily="34" charset="0"/>
                <a:cs typeface="Arial"/>
              </a:rPr>
              <a:t>Traditional </a:t>
            </a:r>
            <a:br>
              <a:rPr lang="en-US" sz="1333" b="1" dirty="0">
                <a:solidFill>
                  <a:srgbClr val="FFFFFF"/>
                </a:solidFill>
                <a:latin typeface="IBM Plex Sans" panose="020B0503050203000203" pitchFamily="34" charset="0"/>
                <a:cs typeface="Arial"/>
              </a:rPr>
            </a:br>
            <a:r>
              <a:rPr lang="en-US" sz="1333" b="1" dirty="0">
                <a:solidFill>
                  <a:srgbClr val="FFFFFF"/>
                </a:solidFill>
                <a:latin typeface="IBM Plex Sans" panose="020B0503050203000203" pitchFamily="34" charset="0"/>
                <a:cs typeface="Arial"/>
              </a:rPr>
              <a:t>on-premises</a:t>
            </a:r>
          </a:p>
        </p:txBody>
      </p:sp>
      <p:pic>
        <p:nvPicPr>
          <p:cNvPr id="50" name="Picture 49">
            <a:extLst>
              <a:ext uri="{FF2B5EF4-FFF2-40B4-BE49-F238E27FC236}">
                <a16:creationId xmlns:a16="http://schemas.microsoft.com/office/drawing/2014/main" id="{7DA362A3-B2EC-FF43-98F6-5F9940C975F4}"/>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65781" y="3987780"/>
            <a:ext cx="1421843" cy="815427"/>
          </a:xfrm>
          <a:prstGeom prst="rect">
            <a:avLst/>
          </a:prstGeom>
        </p:spPr>
      </p:pic>
      <p:grpSp>
        <p:nvGrpSpPr>
          <p:cNvPr id="52" name="Group 51">
            <a:extLst>
              <a:ext uri="{FF2B5EF4-FFF2-40B4-BE49-F238E27FC236}">
                <a16:creationId xmlns:a16="http://schemas.microsoft.com/office/drawing/2014/main" id="{58FB36D6-7B86-884F-A29B-5A22A1DF4DDC}"/>
              </a:ext>
            </a:extLst>
          </p:cNvPr>
          <p:cNvGrpSpPr/>
          <p:nvPr/>
        </p:nvGrpSpPr>
        <p:grpSpPr>
          <a:xfrm>
            <a:off x="5222583" y="4103315"/>
            <a:ext cx="1016765" cy="583114"/>
            <a:chOff x="3526043" y="1342696"/>
            <a:chExt cx="1066383" cy="611570"/>
          </a:xfrm>
        </p:grpSpPr>
        <p:pic>
          <p:nvPicPr>
            <p:cNvPr id="53" name="Picture 52">
              <a:extLst>
                <a:ext uri="{FF2B5EF4-FFF2-40B4-BE49-F238E27FC236}">
                  <a16:creationId xmlns:a16="http://schemas.microsoft.com/office/drawing/2014/main" id="{266AC580-387D-8849-918B-F4A0E5112F4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3526043" y="1342696"/>
              <a:ext cx="1066383" cy="611570"/>
            </a:xfrm>
            <a:prstGeom prst="rect">
              <a:avLst/>
            </a:prstGeom>
          </p:spPr>
        </p:pic>
        <p:sp>
          <p:nvSpPr>
            <p:cNvPr id="54" name="TextBox 53">
              <a:extLst>
                <a:ext uri="{FF2B5EF4-FFF2-40B4-BE49-F238E27FC236}">
                  <a16:creationId xmlns:a16="http://schemas.microsoft.com/office/drawing/2014/main" id="{B5868700-94E0-1E43-A28C-CDC78ED25417}"/>
                </a:ext>
              </a:extLst>
            </p:cNvPr>
            <p:cNvSpPr txBox="1"/>
            <p:nvPr/>
          </p:nvSpPr>
          <p:spPr>
            <a:xfrm>
              <a:off x="3546764" y="1701484"/>
              <a:ext cx="964887" cy="135508"/>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AWS Outposts</a:t>
              </a:r>
            </a:p>
          </p:txBody>
        </p:sp>
      </p:grpSp>
      <p:cxnSp>
        <p:nvCxnSpPr>
          <p:cNvPr id="63" name="Straight Connector 62">
            <a:extLst>
              <a:ext uri="{FF2B5EF4-FFF2-40B4-BE49-F238E27FC236}">
                <a16:creationId xmlns:a16="http://schemas.microsoft.com/office/drawing/2014/main" id="{B5191E2E-F51C-BD40-8212-31975E88A1EF}"/>
              </a:ext>
            </a:extLst>
          </p:cNvPr>
          <p:cNvCxnSpPr>
            <a:cxnSpLocks/>
          </p:cNvCxnSpPr>
          <p:nvPr/>
        </p:nvCxnSpPr>
        <p:spPr>
          <a:xfrm>
            <a:off x="3925175" y="2899436"/>
            <a:ext cx="0" cy="1189375"/>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C076577-A843-704C-B796-1696AE33088C}"/>
              </a:ext>
            </a:extLst>
          </p:cNvPr>
          <p:cNvCxnSpPr>
            <a:cxnSpLocks/>
          </p:cNvCxnSpPr>
          <p:nvPr/>
        </p:nvCxnSpPr>
        <p:spPr>
          <a:xfrm>
            <a:off x="6317913" y="2844402"/>
            <a:ext cx="0" cy="401922"/>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7AE12B9-0B75-CD4B-BD2F-ADDA12BEC304}"/>
              </a:ext>
            </a:extLst>
          </p:cNvPr>
          <p:cNvCxnSpPr>
            <a:cxnSpLocks/>
          </p:cNvCxnSpPr>
          <p:nvPr/>
        </p:nvCxnSpPr>
        <p:spPr>
          <a:xfrm>
            <a:off x="8522248" y="2844402"/>
            <a:ext cx="0" cy="401922"/>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8C891163-0761-E94F-8BBE-01DFC7321DB8}"/>
              </a:ext>
            </a:extLst>
          </p:cNvPr>
          <p:cNvCxnSpPr>
            <a:cxnSpLocks/>
          </p:cNvCxnSpPr>
          <p:nvPr/>
        </p:nvCxnSpPr>
        <p:spPr>
          <a:xfrm>
            <a:off x="10709861" y="2865568"/>
            <a:ext cx="0" cy="401088"/>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759320A-7186-4F4E-B8C9-F026DAEFC84B}"/>
              </a:ext>
            </a:extLst>
          </p:cNvPr>
          <p:cNvCxnSpPr>
            <a:cxnSpLocks/>
          </p:cNvCxnSpPr>
          <p:nvPr/>
        </p:nvCxnSpPr>
        <p:spPr>
          <a:xfrm>
            <a:off x="2083356" y="3245490"/>
            <a:ext cx="8630152" cy="0"/>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57B76BB-3892-CA48-9DAB-7D41A21F2949}"/>
              </a:ext>
            </a:extLst>
          </p:cNvPr>
          <p:cNvCxnSpPr>
            <a:cxnSpLocks/>
          </p:cNvCxnSpPr>
          <p:nvPr/>
        </p:nvCxnSpPr>
        <p:spPr>
          <a:xfrm>
            <a:off x="2090626" y="3224036"/>
            <a:ext cx="0" cy="1171718"/>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DCDD92F-3123-A247-8329-1D472244B88D}"/>
              </a:ext>
            </a:extLst>
          </p:cNvPr>
          <p:cNvCxnSpPr>
            <a:cxnSpLocks/>
          </p:cNvCxnSpPr>
          <p:nvPr/>
        </p:nvCxnSpPr>
        <p:spPr>
          <a:xfrm>
            <a:off x="2022893" y="3159620"/>
            <a:ext cx="0" cy="1312333"/>
          </a:xfrm>
          <a:prstGeom prst="line">
            <a:avLst/>
          </a:prstGeom>
          <a:ln w="3492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B8F81625-0D65-EE48-9733-1F37BA9E5BFF}"/>
              </a:ext>
            </a:extLst>
          </p:cNvPr>
          <p:cNvSpPr txBox="1"/>
          <p:nvPr/>
        </p:nvSpPr>
        <p:spPr>
          <a:xfrm>
            <a:off x="5628182" y="3323292"/>
            <a:ext cx="418527" cy="387607"/>
          </a:xfrm>
          <a:prstGeom prst="rect">
            <a:avLst/>
          </a:prstGeom>
          <a:noFill/>
        </p:spPr>
        <p:txBody>
          <a:bodyPr wrap="square" lIns="0" tIns="0" rIns="0" bIns="0" rtlCol="0">
            <a:spAutoFit/>
          </a:bodyPr>
          <a:lstStyle/>
          <a:p>
            <a:pPr defTabSz="1950594">
              <a:lnSpc>
                <a:spcPct val="90000"/>
              </a:lnSpc>
              <a:defRPr/>
            </a:pPr>
            <a:r>
              <a:rPr lang="en-US" sz="933" dirty="0">
                <a:solidFill>
                  <a:srgbClr val="FFFFFF"/>
                </a:solidFill>
                <a:latin typeface="IBM Plex Sans" panose="020B0503050203000203" pitchFamily="34" charset="0"/>
                <a:cs typeface="Arial"/>
              </a:rPr>
              <a:t>Limited</a:t>
            </a:r>
          </a:p>
          <a:p>
            <a:pPr defTabSz="1950594">
              <a:lnSpc>
                <a:spcPct val="90000"/>
              </a:lnSpc>
              <a:defRPr/>
            </a:pPr>
            <a:r>
              <a:rPr lang="en-US" sz="933" dirty="0">
                <a:solidFill>
                  <a:srgbClr val="FFFFFF"/>
                </a:solidFill>
                <a:latin typeface="IBM Plex Sans" panose="020B0503050203000203" pitchFamily="34" charset="0"/>
                <a:cs typeface="Arial"/>
              </a:rPr>
              <a:t>feature </a:t>
            </a:r>
          </a:p>
          <a:p>
            <a:pPr defTabSz="1950594">
              <a:lnSpc>
                <a:spcPct val="90000"/>
              </a:lnSpc>
              <a:defRPr/>
            </a:pPr>
            <a:r>
              <a:rPr lang="en-US" sz="933" dirty="0">
                <a:solidFill>
                  <a:srgbClr val="FFFFFF"/>
                </a:solidFill>
                <a:latin typeface="IBM Plex Sans" panose="020B0503050203000203" pitchFamily="34" charset="0"/>
                <a:cs typeface="Arial"/>
              </a:rPr>
              <a:t>support</a:t>
            </a:r>
          </a:p>
        </p:txBody>
      </p:sp>
      <p:sp>
        <p:nvSpPr>
          <p:cNvPr id="71" name="TextBox 70">
            <a:extLst>
              <a:ext uri="{FF2B5EF4-FFF2-40B4-BE49-F238E27FC236}">
                <a16:creationId xmlns:a16="http://schemas.microsoft.com/office/drawing/2014/main" id="{64D09834-85A4-1647-BCB2-F217774AF097}"/>
              </a:ext>
            </a:extLst>
          </p:cNvPr>
          <p:cNvSpPr txBox="1"/>
          <p:nvPr/>
        </p:nvSpPr>
        <p:spPr>
          <a:xfrm>
            <a:off x="4976832" y="4918603"/>
            <a:ext cx="1081012" cy="516808"/>
          </a:xfrm>
          <a:prstGeom prst="rect">
            <a:avLst/>
          </a:prstGeom>
          <a:noFill/>
        </p:spPr>
        <p:txBody>
          <a:bodyPr wrap="square" lIns="0" tIns="0" rIns="0" bIns="0" rtlCol="0">
            <a:spAutoFit/>
          </a:bodyPr>
          <a:lstStyle/>
          <a:p>
            <a:pPr algn="r" defTabSz="1950594">
              <a:lnSpc>
                <a:spcPct val="90000"/>
              </a:lnSpc>
              <a:defRPr/>
            </a:pPr>
            <a:r>
              <a:rPr lang="en-US" sz="933" dirty="0">
                <a:solidFill>
                  <a:srgbClr val="FFFFFF"/>
                </a:solidFill>
                <a:latin typeface="IBM Plex Sans" panose="020B0503050203000203" pitchFamily="34" charset="0"/>
                <a:cs typeface="Arial"/>
              </a:rPr>
              <a:t>Limited</a:t>
            </a:r>
          </a:p>
          <a:p>
            <a:pPr algn="r" defTabSz="1950594">
              <a:lnSpc>
                <a:spcPct val="90000"/>
              </a:lnSpc>
              <a:defRPr/>
            </a:pPr>
            <a:r>
              <a:rPr lang="en-US" sz="933" dirty="0">
                <a:solidFill>
                  <a:srgbClr val="FFFFFF"/>
                </a:solidFill>
                <a:latin typeface="IBM Plex Sans" panose="020B0503050203000203" pitchFamily="34" charset="0"/>
                <a:cs typeface="Arial"/>
              </a:rPr>
              <a:t>c</a:t>
            </a:r>
            <a:r>
              <a:rPr lang="en-US" sz="933" dirty="0" err="1">
                <a:solidFill>
                  <a:srgbClr val="FFFFFF"/>
                </a:solidFill>
                <a:latin typeface="IBM Plex Sans" panose="020B0503050203000203" pitchFamily="34" charset="0"/>
                <a:cs typeface="Arial"/>
              </a:rPr>
              <a:t>onnectivity</a:t>
            </a:r>
            <a:r>
              <a:rPr lang="en-US" sz="933" dirty="0">
                <a:solidFill>
                  <a:srgbClr val="FFFFFF"/>
                </a:solidFill>
                <a:latin typeface="IBM Plex Sans" panose="020B0503050203000203" pitchFamily="34" charset="0"/>
                <a:cs typeface="Arial"/>
              </a:rPr>
              <a:t> in storage/data movement</a:t>
            </a:r>
          </a:p>
        </p:txBody>
      </p:sp>
      <p:sp>
        <p:nvSpPr>
          <p:cNvPr id="72" name="TextBox 71">
            <a:extLst>
              <a:ext uri="{FF2B5EF4-FFF2-40B4-BE49-F238E27FC236}">
                <a16:creationId xmlns:a16="http://schemas.microsoft.com/office/drawing/2014/main" id="{FF2AEB03-C0A6-5C45-8562-7536927C1620}"/>
              </a:ext>
            </a:extLst>
          </p:cNvPr>
          <p:cNvSpPr txBox="1"/>
          <p:nvPr/>
        </p:nvSpPr>
        <p:spPr>
          <a:xfrm>
            <a:off x="7829632" y="3323292"/>
            <a:ext cx="418527" cy="387607"/>
          </a:xfrm>
          <a:prstGeom prst="rect">
            <a:avLst/>
          </a:prstGeom>
          <a:noFill/>
        </p:spPr>
        <p:txBody>
          <a:bodyPr wrap="square" lIns="0" tIns="0" rIns="0" bIns="0" rtlCol="0">
            <a:spAutoFit/>
          </a:bodyPr>
          <a:lstStyle/>
          <a:p>
            <a:pPr defTabSz="1950594">
              <a:lnSpc>
                <a:spcPct val="90000"/>
              </a:lnSpc>
              <a:defRPr/>
            </a:pPr>
            <a:r>
              <a:rPr lang="en-US" sz="933" dirty="0">
                <a:solidFill>
                  <a:srgbClr val="FFFFFF"/>
                </a:solidFill>
                <a:latin typeface="IBM Plex Sans" panose="020B0503050203000203" pitchFamily="34" charset="0"/>
                <a:cs typeface="Arial"/>
              </a:rPr>
              <a:t>Limited</a:t>
            </a:r>
          </a:p>
          <a:p>
            <a:pPr defTabSz="1950594">
              <a:lnSpc>
                <a:spcPct val="90000"/>
              </a:lnSpc>
              <a:defRPr/>
            </a:pPr>
            <a:r>
              <a:rPr lang="en-US" sz="933" dirty="0">
                <a:solidFill>
                  <a:srgbClr val="FFFFFF"/>
                </a:solidFill>
                <a:latin typeface="IBM Plex Sans" panose="020B0503050203000203" pitchFamily="34" charset="0"/>
                <a:cs typeface="Arial"/>
              </a:rPr>
              <a:t>feature </a:t>
            </a:r>
          </a:p>
          <a:p>
            <a:pPr defTabSz="1950594">
              <a:lnSpc>
                <a:spcPct val="90000"/>
              </a:lnSpc>
              <a:defRPr/>
            </a:pPr>
            <a:r>
              <a:rPr lang="en-US" sz="933" dirty="0">
                <a:solidFill>
                  <a:srgbClr val="FFFFFF"/>
                </a:solidFill>
                <a:latin typeface="IBM Plex Sans" panose="020B0503050203000203" pitchFamily="34" charset="0"/>
                <a:cs typeface="Arial"/>
              </a:rPr>
              <a:t>support</a:t>
            </a:r>
          </a:p>
        </p:txBody>
      </p:sp>
      <p:sp>
        <p:nvSpPr>
          <p:cNvPr id="73" name="TextBox 72">
            <a:extLst>
              <a:ext uri="{FF2B5EF4-FFF2-40B4-BE49-F238E27FC236}">
                <a16:creationId xmlns:a16="http://schemas.microsoft.com/office/drawing/2014/main" id="{941BC7B4-2877-8440-BC62-2E74F5583149}"/>
              </a:ext>
            </a:extLst>
          </p:cNvPr>
          <p:cNvSpPr txBox="1"/>
          <p:nvPr/>
        </p:nvSpPr>
        <p:spPr>
          <a:xfrm>
            <a:off x="7151926" y="4918603"/>
            <a:ext cx="1081012" cy="387607"/>
          </a:xfrm>
          <a:prstGeom prst="rect">
            <a:avLst/>
          </a:prstGeom>
          <a:noFill/>
        </p:spPr>
        <p:txBody>
          <a:bodyPr wrap="square" lIns="0" tIns="0" rIns="0" bIns="0" rtlCol="0">
            <a:spAutoFit/>
          </a:bodyPr>
          <a:lstStyle/>
          <a:p>
            <a:pPr algn="r" defTabSz="1950594">
              <a:lnSpc>
                <a:spcPct val="90000"/>
              </a:lnSpc>
              <a:defRPr/>
            </a:pPr>
            <a:r>
              <a:rPr lang="en-US" sz="933" dirty="0">
                <a:solidFill>
                  <a:srgbClr val="FFFFFF"/>
                </a:solidFill>
                <a:latin typeface="IBM Plex Sans" panose="020B0503050203000203" pitchFamily="34" charset="0"/>
                <a:cs typeface="Arial"/>
              </a:rPr>
              <a:t>Connectivity to Microsoft </a:t>
            </a:r>
            <a:br>
              <a:rPr lang="en-US" sz="933" dirty="0">
                <a:solidFill>
                  <a:srgbClr val="FFFFFF"/>
                </a:solidFill>
                <a:latin typeface="IBM Plex Sans" panose="020B0503050203000203" pitchFamily="34" charset="0"/>
                <a:cs typeface="Arial"/>
              </a:rPr>
            </a:br>
            <a:r>
              <a:rPr lang="en-US" sz="933" dirty="0">
                <a:solidFill>
                  <a:srgbClr val="FFFFFF"/>
                </a:solidFill>
                <a:latin typeface="IBM Plex Sans" panose="020B0503050203000203" pitchFamily="34" charset="0"/>
                <a:cs typeface="Arial"/>
              </a:rPr>
              <a:t>products</a:t>
            </a:r>
          </a:p>
        </p:txBody>
      </p:sp>
      <p:sp>
        <p:nvSpPr>
          <p:cNvPr id="75" name="TextBox 74">
            <a:extLst>
              <a:ext uri="{FF2B5EF4-FFF2-40B4-BE49-F238E27FC236}">
                <a16:creationId xmlns:a16="http://schemas.microsoft.com/office/drawing/2014/main" id="{2812F1F6-5707-E24C-89B3-34598D9D4D2B}"/>
              </a:ext>
            </a:extLst>
          </p:cNvPr>
          <p:cNvSpPr txBox="1"/>
          <p:nvPr/>
        </p:nvSpPr>
        <p:spPr>
          <a:xfrm>
            <a:off x="2244981" y="3719723"/>
            <a:ext cx="1375508" cy="516808"/>
          </a:xfrm>
          <a:prstGeom prst="rect">
            <a:avLst/>
          </a:prstGeom>
          <a:noFill/>
        </p:spPr>
        <p:txBody>
          <a:bodyPr wrap="square" lIns="0" tIns="0" rIns="0" bIns="0" rtlCol="0">
            <a:spAutoFit/>
          </a:bodyPr>
          <a:lstStyle/>
          <a:p>
            <a:pPr defTabSz="1950594">
              <a:lnSpc>
                <a:spcPct val="90000"/>
              </a:lnSpc>
              <a:defRPr/>
            </a:pPr>
            <a:r>
              <a:rPr lang="en-US" sz="933" dirty="0">
                <a:solidFill>
                  <a:srgbClr val="FFFFFF"/>
                </a:solidFill>
                <a:latin typeface="IBM Plex Sans" panose="020B0503050203000203" pitchFamily="34" charset="0"/>
                <a:cs typeface="Arial"/>
              </a:rPr>
              <a:t>Extensive </a:t>
            </a:r>
          </a:p>
          <a:p>
            <a:pPr defTabSz="1950594">
              <a:lnSpc>
                <a:spcPct val="90000"/>
              </a:lnSpc>
              <a:defRPr/>
            </a:pPr>
            <a:r>
              <a:rPr lang="en-US" sz="933" dirty="0">
                <a:solidFill>
                  <a:srgbClr val="FFFFFF"/>
                </a:solidFill>
                <a:latin typeface="IBM Plex Sans" panose="020B0503050203000203" pitchFamily="34" charset="0"/>
                <a:cs typeface="Arial"/>
              </a:rPr>
              <a:t>multicloud</a:t>
            </a:r>
          </a:p>
          <a:p>
            <a:pPr defTabSz="1950594">
              <a:lnSpc>
                <a:spcPct val="90000"/>
              </a:lnSpc>
              <a:defRPr/>
            </a:pPr>
            <a:r>
              <a:rPr lang="en-US" sz="933" dirty="0">
                <a:solidFill>
                  <a:srgbClr val="FFFFFF"/>
                </a:solidFill>
                <a:latin typeface="IBM Plex Sans" panose="020B0503050203000203" pitchFamily="34" charset="0"/>
                <a:cs typeface="Arial"/>
              </a:rPr>
              <a:t>governance / mgmt.</a:t>
            </a:r>
          </a:p>
          <a:p>
            <a:pPr defTabSz="1950594">
              <a:lnSpc>
                <a:spcPct val="90000"/>
              </a:lnSpc>
              <a:defRPr/>
            </a:pPr>
            <a:endParaRPr lang="en-US" sz="933" dirty="0">
              <a:solidFill>
                <a:srgbClr val="FFFFFF"/>
              </a:solidFill>
              <a:latin typeface="IBM Plex Sans" panose="020B0503050203000203" pitchFamily="34" charset="0"/>
              <a:cs typeface="Arial"/>
            </a:endParaRPr>
          </a:p>
        </p:txBody>
      </p:sp>
      <p:sp>
        <p:nvSpPr>
          <p:cNvPr id="76" name="TextBox 75">
            <a:extLst>
              <a:ext uri="{FF2B5EF4-FFF2-40B4-BE49-F238E27FC236}">
                <a16:creationId xmlns:a16="http://schemas.microsoft.com/office/drawing/2014/main" id="{6E0EF84E-4393-D84E-87E3-F74422F77497}"/>
              </a:ext>
            </a:extLst>
          </p:cNvPr>
          <p:cNvSpPr txBox="1"/>
          <p:nvPr/>
        </p:nvSpPr>
        <p:spPr>
          <a:xfrm>
            <a:off x="2118769" y="3406668"/>
            <a:ext cx="577078" cy="313932"/>
          </a:xfrm>
          <a:prstGeom prst="rect">
            <a:avLst/>
          </a:prstGeom>
          <a:noFill/>
        </p:spPr>
        <p:txBody>
          <a:bodyPr wrap="square" rtlCol="0">
            <a:spAutoFit/>
          </a:bodyPr>
          <a:lstStyle/>
          <a:p>
            <a:pPr defTabSz="1950594">
              <a:lnSpc>
                <a:spcPct val="90000"/>
              </a:lnSpc>
              <a:defRPr/>
            </a:pPr>
            <a:r>
              <a:rPr lang="en-US" sz="1600" dirty="0">
                <a:solidFill>
                  <a:srgbClr val="FFFFFF"/>
                </a:solidFill>
                <a:latin typeface="IBM Plex Sans" panose="020B0503050203000203" pitchFamily="34" charset="0"/>
                <a:cs typeface="Arial"/>
              </a:rPr>
              <a:t>↻</a:t>
            </a:r>
          </a:p>
        </p:txBody>
      </p:sp>
      <p:grpSp>
        <p:nvGrpSpPr>
          <p:cNvPr id="84" name="Group 83">
            <a:extLst>
              <a:ext uri="{FF2B5EF4-FFF2-40B4-BE49-F238E27FC236}">
                <a16:creationId xmlns:a16="http://schemas.microsoft.com/office/drawing/2014/main" id="{795E83D9-B72D-D446-B98E-A9C0E93E4D54}"/>
              </a:ext>
            </a:extLst>
          </p:cNvPr>
          <p:cNvGrpSpPr/>
          <p:nvPr/>
        </p:nvGrpSpPr>
        <p:grpSpPr>
          <a:xfrm>
            <a:off x="7423917" y="4103315"/>
            <a:ext cx="1016765" cy="583114"/>
            <a:chOff x="3526043" y="1342696"/>
            <a:chExt cx="1066383" cy="611570"/>
          </a:xfrm>
        </p:grpSpPr>
        <p:pic>
          <p:nvPicPr>
            <p:cNvPr id="85" name="Picture 84">
              <a:extLst>
                <a:ext uri="{FF2B5EF4-FFF2-40B4-BE49-F238E27FC236}">
                  <a16:creationId xmlns:a16="http://schemas.microsoft.com/office/drawing/2014/main" id="{B9CE8D20-BA9F-8A42-8851-7AC9B290FCA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3526043" y="1342696"/>
              <a:ext cx="1066383" cy="611570"/>
            </a:xfrm>
            <a:prstGeom prst="rect">
              <a:avLst/>
            </a:prstGeom>
          </p:spPr>
        </p:pic>
        <p:sp>
          <p:nvSpPr>
            <p:cNvPr id="86" name="TextBox 85">
              <a:extLst>
                <a:ext uri="{FF2B5EF4-FFF2-40B4-BE49-F238E27FC236}">
                  <a16:creationId xmlns:a16="http://schemas.microsoft.com/office/drawing/2014/main" id="{E8448CE5-3549-E645-9FD1-D4D81AD83EF5}"/>
                </a:ext>
              </a:extLst>
            </p:cNvPr>
            <p:cNvSpPr txBox="1"/>
            <p:nvPr/>
          </p:nvSpPr>
          <p:spPr>
            <a:xfrm>
              <a:off x="3546764" y="1701484"/>
              <a:ext cx="964887" cy="135508"/>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Azure Stack</a:t>
              </a:r>
            </a:p>
          </p:txBody>
        </p:sp>
      </p:grpSp>
      <p:grpSp>
        <p:nvGrpSpPr>
          <p:cNvPr id="89" name="Group 88">
            <a:extLst>
              <a:ext uri="{FF2B5EF4-FFF2-40B4-BE49-F238E27FC236}">
                <a16:creationId xmlns:a16="http://schemas.microsoft.com/office/drawing/2014/main" id="{16B630F9-39ED-E741-AC69-ED15E53A6ED4}"/>
              </a:ext>
            </a:extLst>
          </p:cNvPr>
          <p:cNvGrpSpPr/>
          <p:nvPr/>
        </p:nvGrpSpPr>
        <p:grpSpPr>
          <a:xfrm>
            <a:off x="9612550" y="4103315"/>
            <a:ext cx="1016765" cy="583114"/>
            <a:chOff x="3526043" y="1342696"/>
            <a:chExt cx="1066383" cy="611570"/>
          </a:xfrm>
        </p:grpSpPr>
        <p:pic>
          <p:nvPicPr>
            <p:cNvPr id="90" name="Picture 89">
              <a:extLst>
                <a:ext uri="{FF2B5EF4-FFF2-40B4-BE49-F238E27FC236}">
                  <a16:creationId xmlns:a16="http://schemas.microsoft.com/office/drawing/2014/main" id="{DBB9E37E-E026-6B4E-B4ED-6655C25A91CB}"/>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3526043" y="1342696"/>
              <a:ext cx="1066383" cy="611570"/>
            </a:xfrm>
            <a:prstGeom prst="rect">
              <a:avLst/>
            </a:prstGeom>
          </p:spPr>
        </p:pic>
        <p:sp>
          <p:nvSpPr>
            <p:cNvPr id="91" name="TextBox 90">
              <a:extLst>
                <a:ext uri="{FF2B5EF4-FFF2-40B4-BE49-F238E27FC236}">
                  <a16:creationId xmlns:a16="http://schemas.microsoft.com/office/drawing/2014/main" id="{363CC2E6-EF4A-CB4E-8638-B3F0FD3F2BF1}"/>
                </a:ext>
              </a:extLst>
            </p:cNvPr>
            <p:cNvSpPr txBox="1"/>
            <p:nvPr/>
          </p:nvSpPr>
          <p:spPr>
            <a:xfrm>
              <a:off x="3546764" y="1701484"/>
              <a:ext cx="964887" cy="135508"/>
            </a:xfrm>
            <a:prstGeom prst="rect">
              <a:avLst/>
            </a:prstGeom>
            <a:noFill/>
          </p:spPr>
          <p:txBody>
            <a:bodyPr wrap="square" lIns="0" tIns="0" rIns="0" bIns="0" rtlCol="0">
              <a:spAutoFit/>
            </a:bodyPr>
            <a:lstStyle/>
            <a:p>
              <a:pPr algn="ctr" defTabSz="1950594">
                <a:lnSpc>
                  <a:spcPct val="90000"/>
                </a:lnSpc>
                <a:defRPr/>
              </a:pPr>
              <a:r>
                <a:rPr lang="en-US" sz="933" dirty="0">
                  <a:solidFill>
                    <a:srgbClr val="000000"/>
                  </a:solidFill>
                  <a:latin typeface="IBM Plex Sans" panose="020B0503050203000203" pitchFamily="34" charset="0"/>
                  <a:cs typeface="Arial"/>
                </a:rPr>
                <a:t>Google Anthos</a:t>
              </a:r>
            </a:p>
          </p:txBody>
        </p:sp>
      </p:grpSp>
      <p:sp>
        <p:nvSpPr>
          <p:cNvPr id="81" name="TextBox 80">
            <a:extLst>
              <a:ext uri="{FF2B5EF4-FFF2-40B4-BE49-F238E27FC236}">
                <a16:creationId xmlns:a16="http://schemas.microsoft.com/office/drawing/2014/main" id="{53F81AB1-87AE-7E4D-9045-310FB6AAC192}"/>
              </a:ext>
            </a:extLst>
          </p:cNvPr>
          <p:cNvSpPr txBox="1"/>
          <p:nvPr/>
        </p:nvSpPr>
        <p:spPr>
          <a:xfrm>
            <a:off x="9393322" y="4918603"/>
            <a:ext cx="1081012" cy="258404"/>
          </a:xfrm>
          <a:prstGeom prst="rect">
            <a:avLst/>
          </a:prstGeom>
          <a:noFill/>
        </p:spPr>
        <p:txBody>
          <a:bodyPr wrap="square" lIns="0" tIns="0" rIns="0" bIns="0" rtlCol="0">
            <a:spAutoFit/>
          </a:bodyPr>
          <a:lstStyle/>
          <a:p>
            <a:pPr algn="r" defTabSz="1950594">
              <a:lnSpc>
                <a:spcPct val="90000"/>
              </a:lnSpc>
              <a:defRPr/>
            </a:pPr>
            <a:r>
              <a:rPr lang="en-US" sz="933" dirty="0">
                <a:solidFill>
                  <a:srgbClr val="FFFFFF"/>
                </a:solidFill>
                <a:latin typeface="IBM Plex Sans" panose="020B0503050203000203" pitchFamily="34" charset="0"/>
                <a:cs typeface="Arial"/>
              </a:rPr>
              <a:t>Limited</a:t>
            </a:r>
          </a:p>
          <a:p>
            <a:pPr algn="r" defTabSz="1950594">
              <a:lnSpc>
                <a:spcPct val="90000"/>
              </a:lnSpc>
              <a:defRPr/>
            </a:pPr>
            <a:r>
              <a:rPr lang="en-US" sz="933" dirty="0">
                <a:solidFill>
                  <a:srgbClr val="FFFFFF"/>
                </a:solidFill>
                <a:latin typeface="IBM Plex Sans" panose="020B0503050203000203" pitchFamily="34" charset="0"/>
                <a:cs typeface="Arial"/>
              </a:rPr>
              <a:t>c</a:t>
            </a:r>
            <a:r>
              <a:rPr lang="en-US" sz="933" dirty="0" err="1">
                <a:solidFill>
                  <a:srgbClr val="FFFFFF"/>
                </a:solidFill>
                <a:latin typeface="IBM Plex Sans" panose="020B0503050203000203" pitchFamily="34" charset="0"/>
                <a:cs typeface="Arial"/>
              </a:rPr>
              <a:t>onnectivity</a:t>
            </a:r>
            <a:endParaRPr lang="en-US" sz="933" dirty="0">
              <a:solidFill>
                <a:srgbClr val="FFFFFF"/>
              </a:solidFill>
              <a:latin typeface="IBM Plex Sans" panose="020B0503050203000203" pitchFamily="34" charset="0"/>
              <a:cs typeface="Arial"/>
            </a:endParaRPr>
          </a:p>
        </p:txBody>
      </p:sp>
      <p:pic>
        <p:nvPicPr>
          <p:cNvPr id="77" name="Picture 76">
            <a:extLst>
              <a:ext uri="{FF2B5EF4-FFF2-40B4-BE49-F238E27FC236}">
                <a16:creationId xmlns:a16="http://schemas.microsoft.com/office/drawing/2014/main" id="{9D5EF000-8F5C-E14D-BE8E-D5477193EA1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119120" y="2395378"/>
            <a:ext cx="638799" cy="515160"/>
          </a:xfrm>
          <a:prstGeom prst="rect">
            <a:avLst/>
          </a:prstGeom>
        </p:spPr>
      </p:pic>
      <p:sp>
        <p:nvSpPr>
          <p:cNvPr id="78" name="TextBox 77">
            <a:extLst>
              <a:ext uri="{FF2B5EF4-FFF2-40B4-BE49-F238E27FC236}">
                <a16:creationId xmlns:a16="http://schemas.microsoft.com/office/drawing/2014/main" id="{1E7176C4-38AF-B145-9F78-B5A9922EB1AD}"/>
              </a:ext>
            </a:extLst>
          </p:cNvPr>
          <p:cNvSpPr txBox="1"/>
          <p:nvPr/>
        </p:nvSpPr>
        <p:spPr>
          <a:xfrm>
            <a:off x="6052534" y="2560669"/>
            <a:ext cx="733631" cy="129203"/>
          </a:xfrm>
          <a:prstGeom prst="rect">
            <a:avLst/>
          </a:prstGeom>
          <a:noFill/>
        </p:spPr>
        <p:txBody>
          <a:bodyPr wrap="square" lIns="0" tIns="0" rIns="0" bIns="0" rtlCol="0">
            <a:spAutoFit/>
          </a:bodyPr>
          <a:lstStyle/>
          <a:p>
            <a:pPr algn="ctr" defTabSz="1950594">
              <a:lnSpc>
                <a:spcPct val="90000"/>
              </a:lnSpc>
              <a:defRPr/>
            </a:pPr>
            <a:r>
              <a:rPr lang="en-US" sz="933" b="1" dirty="0">
                <a:solidFill>
                  <a:srgbClr val="FFFFFF"/>
                </a:solidFill>
                <a:latin typeface="IBM Plex Sans" panose="020B0503050203000203" pitchFamily="34" charset="0"/>
                <a:cs typeface="Arial"/>
              </a:rPr>
              <a:t>OpenShift</a:t>
            </a:r>
          </a:p>
        </p:txBody>
      </p:sp>
      <p:pic>
        <p:nvPicPr>
          <p:cNvPr id="80" name="Picture 79">
            <a:extLst>
              <a:ext uri="{FF2B5EF4-FFF2-40B4-BE49-F238E27FC236}">
                <a16:creationId xmlns:a16="http://schemas.microsoft.com/office/drawing/2014/main" id="{B7EE26B9-0C38-464D-8FE2-865119050C8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948826" y="4288047"/>
            <a:ext cx="638799" cy="515160"/>
          </a:xfrm>
          <a:prstGeom prst="rect">
            <a:avLst/>
          </a:prstGeom>
        </p:spPr>
      </p:pic>
      <p:pic>
        <p:nvPicPr>
          <p:cNvPr id="79" name="Picture 78">
            <a:extLst>
              <a:ext uri="{FF2B5EF4-FFF2-40B4-BE49-F238E27FC236}">
                <a16:creationId xmlns:a16="http://schemas.microsoft.com/office/drawing/2014/main" id="{3BEA34D7-AD62-8E44-A374-5C73CA6B8C7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949631" y="2395378"/>
            <a:ext cx="638799" cy="515160"/>
          </a:xfrm>
          <a:prstGeom prst="rect">
            <a:avLst/>
          </a:prstGeom>
        </p:spPr>
      </p:pic>
      <p:sp>
        <p:nvSpPr>
          <p:cNvPr id="49" name="TextBox 48">
            <a:extLst>
              <a:ext uri="{FF2B5EF4-FFF2-40B4-BE49-F238E27FC236}">
                <a16:creationId xmlns:a16="http://schemas.microsoft.com/office/drawing/2014/main" id="{9F6E7C01-1CCA-9D4E-9EA1-3ED694394293}"/>
              </a:ext>
            </a:extLst>
          </p:cNvPr>
          <p:cNvSpPr txBox="1"/>
          <p:nvPr/>
        </p:nvSpPr>
        <p:spPr>
          <a:xfrm>
            <a:off x="3156959" y="4379083"/>
            <a:ext cx="1393372" cy="258404"/>
          </a:xfrm>
          <a:prstGeom prst="rect">
            <a:avLst/>
          </a:prstGeom>
          <a:noFill/>
        </p:spPr>
        <p:txBody>
          <a:bodyPr wrap="square" lIns="0" tIns="0" rIns="0" bIns="0" rtlCol="0">
            <a:spAutoFit/>
          </a:bodyPr>
          <a:lstStyle/>
          <a:p>
            <a:pPr algn="ctr" defTabSz="1950594">
              <a:lnSpc>
                <a:spcPct val="90000"/>
              </a:lnSpc>
              <a:defRPr/>
            </a:pPr>
            <a:r>
              <a:rPr lang="en-US" sz="933" dirty="0">
                <a:solidFill>
                  <a:srgbClr val="FFFFFF"/>
                </a:solidFill>
                <a:latin typeface="IBM Plex Sans" panose="020B0503050203000203" pitchFamily="34" charset="0"/>
                <a:cs typeface="Arial"/>
              </a:rPr>
              <a:t>IBM Private Cloud</a:t>
            </a:r>
            <a:br>
              <a:rPr lang="en-US" sz="933" dirty="0">
                <a:solidFill>
                  <a:srgbClr val="FFFFFF"/>
                </a:solidFill>
                <a:latin typeface="IBM Plex Sans" panose="020B0503050203000203" pitchFamily="34" charset="0"/>
                <a:cs typeface="Arial"/>
              </a:rPr>
            </a:br>
            <a:r>
              <a:rPr lang="en-US" sz="933" dirty="0">
                <a:solidFill>
                  <a:srgbClr val="FFFFFF"/>
                </a:solidFill>
                <a:latin typeface="IBM Plex Sans" panose="020B0503050203000203" pitchFamily="34" charset="0"/>
                <a:cs typeface="Arial"/>
              </a:rPr>
              <a:t>OpenShift optimized</a:t>
            </a:r>
          </a:p>
        </p:txBody>
      </p:sp>
      <p:sp>
        <p:nvSpPr>
          <p:cNvPr id="24" name="TextBox 23">
            <a:extLst>
              <a:ext uri="{FF2B5EF4-FFF2-40B4-BE49-F238E27FC236}">
                <a16:creationId xmlns:a16="http://schemas.microsoft.com/office/drawing/2014/main" id="{B5B3F979-F6FA-4748-989D-EEF4DADF0A23}"/>
              </a:ext>
            </a:extLst>
          </p:cNvPr>
          <p:cNvSpPr txBox="1"/>
          <p:nvPr/>
        </p:nvSpPr>
        <p:spPr>
          <a:xfrm>
            <a:off x="3156960" y="2487917"/>
            <a:ext cx="1393372" cy="258404"/>
          </a:xfrm>
          <a:prstGeom prst="rect">
            <a:avLst/>
          </a:prstGeom>
          <a:noFill/>
        </p:spPr>
        <p:txBody>
          <a:bodyPr wrap="square" lIns="0" tIns="0" rIns="0" bIns="0" rtlCol="0">
            <a:spAutoFit/>
          </a:bodyPr>
          <a:lstStyle/>
          <a:p>
            <a:pPr algn="ctr" defTabSz="1950594">
              <a:lnSpc>
                <a:spcPct val="90000"/>
              </a:lnSpc>
              <a:defRPr/>
            </a:pPr>
            <a:r>
              <a:rPr lang="en-US" sz="933" dirty="0">
                <a:solidFill>
                  <a:srgbClr val="FFFFFF"/>
                </a:solidFill>
                <a:latin typeface="IBM Plex Sans" panose="020B0503050203000203" pitchFamily="34" charset="0"/>
                <a:cs typeface="Arial"/>
              </a:rPr>
              <a:t>IBM Public Cloud</a:t>
            </a:r>
            <a:br>
              <a:rPr lang="en-US" sz="933" dirty="0">
                <a:solidFill>
                  <a:srgbClr val="FFFFFF"/>
                </a:solidFill>
                <a:latin typeface="IBM Plex Sans" panose="020B0503050203000203" pitchFamily="34" charset="0"/>
                <a:cs typeface="Arial"/>
              </a:rPr>
            </a:br>
            <a:r>
              <a:rPr lang="en-US" sz="933" dirty="0">
                <a:solidFill>
                  <a:srgbClr val="FFFFFF"/>
                </a:solidFill>
                <a:latin typeface="IBM Plex Sans" panose="020B0503050203000203" pitchFamily="34" charset="0"/>
                <a:cs typeface="Arial"/>
              </a:rPr>
              <a:t>OpenShift optimized</a:t>
            </a:r>
          </a:p>
        </p:txBody>
      </p:sp>
      <p:sp>
        <p:nvSpPr>
          <p:cNvPr id="82" name="Slide Number Placeholder 6">
            <a:extLst>
              <a:ext uri="{FF2B5EF4-FFF2-40B4-BE49-F238E27FC236}">
                <a16:creationId xmlns:a16="http://schemas.microsoft.com/office/drawing/2014/main" id="{6F5C2398-B76F-894B-8E9A-D400AE25E4BC}"/>
              </a:ext>
            </a:extLst>
          </p:cNvPr>
          <p:cNvSpPr txBox="1">
            <a:spLocks/>
          </p:cNvSpPr>
          <p:nvPr/>
        </p:nvSpPr>
        <p:spPr>
          <a:xfrm>
            <a:off x="9144296" y="6450078"/>
            <a:ext cx="2743200" cy="182880"/>
          </a:xfrm>
          <a:prstGeom prst="rect">
            <a:avLst/>
          </a:prstGeom>
        </p:spPr>
        <p:txBody>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pPr algn="r" defTabSz="914363"/>
            <a:fld id="{3FD999D4-B456-9943-89B7-30D56181CE18}" type="slidenum">
              <a:rPr lang="en-US" sz="750">
                <a:solidFill>
                  <a:srgbClr val="FFFFFF"/>
                </a:solidFill>
                <a:latin typeface="IBM Plex Sans" panose="020B0503050203000203" pitchFamily="34" charset="77"/>
              </a:rPr>
              <a:pPr algn="r" defTabSz="914363"/>
              <a:t>30</a:t>
            </a:fld>
            <a:endParaRPr lang="en-US" sz="750" dirty="0">
              <a:solidFill>
                <a:srgbClr val="FFFFFF"/>
              </a:solidFill>
              <a:latin typeface="IBM Plex Sans" panose="020B0503050203000203" pitchFamily="34" charset="77"/>
            </a:endParaRPr>
          </a:p>
        </p:txBody>
      </p:sp>
      <p:cxnSp>
        <p:nvCxnSpPr>
          <p:cNvPr id="83" name="Straight Connector 82">
            <a:extLst>
              <a:ext uri="{FF2B5EF4-FFF2-40B4-BE49-F238E27FC236}">
                <a16:creationId xmlns:a16="http://schemas.microsoft.com/office/drawing/2014/main" id="{ABC77D3F-12A3-2D41-877E-1EFF62513D4D}"/>
              </a:ext>
            </a:extLst>
          </p:cNvPr>
          <p:cNvCxnSpPr>
            <a:cxnSpLocks/>
          </p:cNvCxnSpPr>
          <p:nvPr/>
        </p:nvCxnSpPr>
        <p:spPr>
          <a:xfrm>
            <a:off x="4005409" y="2864734"/>
            <a:ext cx="0" cy="401922"/>
          </a:xfrm>
          <a:prstGeom prst="line">
            <a:avLst/>
          </a:prstGeom>
          <a:ln w="34925">
            <a:solidFill>
              <a:srgbClr val="EE0000"/>
            </a:solidFill>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4E4934A-97B3-8F46-8F9A-EAD417572521}"/>
              </a:ext>
            </a:extLst>
          </p:cNvPr>
          <p:cNvSpPr/>
          <p:nvPr/>
        </p:nvSpPr>
        <p:spPr>
          <a:xfrm>
            <a:off x="3920942" y="2395378"/>
            <a:ext cx="666682" cy="515160"/>
          </a:xfrm>
          <a:prstGeom prst="rect">
            <a:avLst/>
          </a:prstGeom>
          <a:ln w="28575">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2" name="Rectangle 91">
            <a:extLst>
              <a:ext uri="{FF2B5EF4-FFF2-40B4-BE49-F238E27FC236}">
                <a16:creationId xmlns:a16="http://schemas.microsoft.com/office/drawing/2014/main" id="{07455B56-250C-E345-B78C-3A4E9D2E381B}"/>
              </a:ext>
            </a:extLst>
          </p:cNvPr>
          <p:cNvSpPr/>
          <p:nvPr/>
        </p:nvSpPr>
        <p:spPr>
          <a:xfrm>
            <a:off x="6126404" y="2402381"/>
            <a:ext cx="666682" cy="515160"/>
          </a:xfrm>
          <a:prstGeom prst="rect">
            <a:avLst/>
          </a:prstGeom>
          <a:ln w="28575">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3" name="Rectangle 92">
            <a:extLst>
              <a:ext uri="{FF2B5EF4-FFF2-40B4-BE49-F238E27FC236}">
                <a16:creationId xmlns:a16="http://schemas.microsoft.com/office/drawing/2014/main" id="{B060ABE5-7C7F-5546-9B48-AB8A59788136}"/>
              </a:ext>
            </a:extLst>
          </p:cNvPr>
          <p:cNvSpPr/>
          <p:nvPr/>
        </p:nvSpPr>
        <p:spPr>
          <a:xfrm>
            <a:off x="8310880" y="2389674"/>
            <a:ext cx="666682" cy="515160"/>
          </a:xfrm>
          <a:prstGeom prst="rect">
            <a:avLst/>
          </a:prstGeom>
          <a:ln w="28575">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4" name="Rectangle 93">
            <a:extLst>
              <a:ext uri="{FF2B5EF4-FFF2-40B4-BE49-F238E27FC236}">
                <a16:creationId xmlns:a16="http://schemas.microsoft.com/office/drawing/2014/main" id="{876DA930-97DF-3D43-A6DD-DEFBC09F8D74}"/>
              </a:ext>
            </a:extLst>
          </p:cNvPr>
          <p:cNvSpPr/>
          <p:nvPr/>
        </p:nvSpPr>
        <p:spPr>
          <a:xfrm>
            <a:off x="10508197" y="2375966"/>
            <a:ext cx="666682" cy="515160"/>
          </a:xfrm>
          <a:prstGeom prst="rect">
            <a:avLst/>
          </a:prstGeom>
          <a:ln w="28575">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3886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87B3E2-1460-1D44-95FE-914D2DC591BF}"/>
              </a:ext>
            </a:extLst>
          </p:cNvPr>
          <p:cNvSpPr/>
          <p:nvPr/>
        </p:nvSpPr>
        <p:spPr>
          <a:xfrm>
            <a:off x="6145236" y="5547227"/>
            <a:ext cx="5301081" cy="1200328"/>
          </a:xfrm>
          <a:prstGeom prst="rect">
            <a:avLst/>
          </a:prstGeom>
          <a:solidFill>
            <a:schemeClr val="bg1"/>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11" name="TextBox 10">
            <a:extLst>
              <a:ext uri="{FF2B5EF4-FFF2-40B4-BE49-F238E27FC236}">
                <a16:creationId xmlns:a16="http://schemas.microsoft.com/office/drawing/2014/main" id="{43CB2C39-0935-8C49-A109-1FA10008CB2F}"/>
              </a:ext>
            </a:extLst>
          </p:cNvPr>
          <p:cNvSpPr txBox="1"/>
          <p:nvPr/>
        </p:nvSpPr>
        <p:spPr>
          <a:xfrm>
            <a:off x="285543" y="124971"/>
            <a:ext cx="10485506" cy="543649"/>
          </a:xfrm>
          <a:prstGeom prst="rect">
            <a:avLst/>
          </a:prstGeom>
          <a:noFill/>
        </p:spPr>
        <p:txBody>
          <a:bodyPr wrap="none" lIns="91412" tIns="45707" rIns="91412" bIns="45707" rtlCol="0">
            <a:spAutoFit/>
          </a:bodyPr>
          <a:lstStyle/>
          <a:p>
            <a:pPr marL="0" marR="0" lvl="0" indent="0" algn="l" defTabSz="913674" rtl="0" eaLnBrk="1" fontAlgn="auto" latinLnBrk="0" hangingPunct="1">
              <a:lnSpc>
                <a:spcPct val="100000"/>
              </a:lnSpc>
              <a:spcBef>
                <a:spcPts val="0"/>
              </a:spcBef>
              <a:spcAft>
                <a:spcPts val="0"/>
              </a:spcAft>
              <a:buClrTx/>
              <a:buSzTx/>
              <a:buFontTx/>
              <a:buNone/>
              <a:tabLst/>
              <a:defRPr/>
            </a:pPr>
            <a:r>
              <a:rPr kumimoji="0" lang="en-US" sz="2933"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a:rPr>
              <a:t>IBM Cloud Strategy Brings Hybrid Multi-Cloud to Enterprise </a:t>
            </a:r>
          </a:p>
        </p:txBody>
      </p:sp>
      <p:sp>
        <p:nvSpPr>
          <p:cNvPr id="12" name="TextBox 11">
            <a:extLst>
              <a:ext uri="{FF2B5EF4-FFF2-40B4-BE49-F238E27FC236}">
                <a16:creationId xmlns:a16="http://schemas.microsoft.com/office/drawing/2014/main" id="{EF94FFC0-0C67-1349-A3DE-110C9E3ED1E7}"/>
              </a:ext>
            </a:extLst>
          </p:cNvPr>
          <p:cNvSpPr txBox="1"/>
          <p:nvPr/>
        </p:nvSpPr>
        <p:spPr>
          <a:xfrm>
            <a:off x="274653" y="593117"/>
            <a:ext cx="7457491" cy="307777"/>
          </a:xfrm>
          <a:prstGeom prst="rect">
            <a:avLst/>
          </a:prstGeom>
          <a:noFill/>
        </p:spPr>
        <p:txBody>
          <a:bodyPr wrap="none" rtlCol="0">
            <a:sp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IBM Plex Sans" panose="020B0503050203000203" pitchFamily="34" charset="0"/>
                <a:ea typeface="+mn-ea"/>
                <a:cs typeface="Arial" panose="020B0604020202020204" pitchFamily="34" charset="0"/>
              </a:rPr>
              <a:t>IBM Cloud Strategy delivers faster time to value, lowers development and operational  costs</a:t>
            </a:r>
          </a:p>
        </p:txBody>
      </p:sp>
      <p:sp>
        <p:nvSpPr>
          <p:cNvPr id="16" name="TextBox 15">
            <a:extLst>
              <a:ext uri="{FF2B5EF4-FFF2-40B4-BE49-F238E27FC236}">
                <a16:creationId xmlns:a16="http://schemas.microsoft.com/office/drawing/2014/main" id="{ABB597AE-608F-2E4D-BDFB-A2275737E6DD}"/>
              </a:ext>
            </a:extLst>
          </p:cNvPr>
          <p:cNvSpPr txBox="1"/>
          <p:nvPr/>
        </p:nvSpPr>
        <p:spPr>
          <a:xfrm>
            <a:off x="7369163" y="4250040"/>
            <a:ext cx="4691351" cy="553998"/>
          </a:xfrm>
          <a:prstGeom prst="rect">
            <a:avLst/>
          </a:prstGeom>
          <a:solidFill>
            <a:srgbClr val="00B0F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  Public Cloud</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x86, POWER, Z, Storage</a:t>
            </a:r>
          </a:p>
        </p:txBody>
      </p:sp>
      <p:sp>
        <p:nvSpPr>
          <p:cNvPr id="17" name="TextBox 16">
            <a:extLst>
              <a:ext uri="{FF2B5EF4-FFF2-40B4-BE49-F238E27FC236}">
                <a16:creationId xmlns:a16="http://schemas.microsoft.com/office/drawing/2014/main" id="{FFC6987E-679F-DE43-861B-A7F592FCDD03}"/>
              </a:ext>
            </a:extLst>
          </p:cNvPr>
          <p:cNvSpPr txBox="1"/>
          <p:nvPr/>
        </p:nvSpPr>
        <p:spPr>
          <a:xfrm>
            <a:off x="7369165" y="3897922"/>
            <a:ext cx="2390511" cy="307777"/>
          </a:xfrm>
          <a:prstGeom prst="rect">
            <a:avLst/>
          </a:prstGeom>
          <a:solidFill>
            <a:srgbClr val="FF000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OpenShift</a:t>
            </a:r>
          </a:p>
        </p:txBody>
      </p:sp>
      <p:pic>
        <p:nvPicPr>
          <p:cNvPr id="18" name="Picture 17">
            <a:extLst>
              <a:ext uri="{FF2B5EF4-FFF2-40B4-BE49-F238E27FC236}">
                <a16:creationId xmlns:a16="http://schemas.microsoft.com/office/drawing/2014/main" id="{588613DF-8EBA-CB45-AB4D-810F07E9F53C}"/>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327280" y="5707561"/>
            <a:ext cx="1051019" cy="879659"/>
          </a:xfrm>
          <a:prstGeom prst="rect">
            <a:avLst/>
          </a:prstGeom>
        </p:spPr>
      </p:pic>
      <p:sp>
        <p:nvSpPr>
          <p:cNvPr id="19" name="TextBox 18">
            <a:extLst>
              <a:ext uri="{FF2B5EF4-FFF2-40B4-BE49-F238E27FC236}">
                <a16:creationId xmlns:a16="http://schemas.microsoft.com/office/drawing/2014/main" id="{C5A6C4B5-40BE-1A41-AA01-815EE4E4413B}"/>
              </a:ext>
            </a:extLst>
          </p:cNvPr>
          <p:cNvSpPr txBox="1"/>
          <p:nvPr/>
        </p:nvSpPr>
        <p:spPr>
          <a:xfrm>
            <a:off x="7438327" y="6251426"/>
            <a:ext cx="3344676" cy="461665"/>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Single dashboard to manage all of your clusters: Public, Private and Distributed</a:t>
            </a:r>
          </a:p>
        </p:txBody>
      </p:sp>
      <p:sp>
        <p:nvSpPr>
          <p:cNvPr id="20" name="Rectangle 19">
            <a:extLst>
              <a:ext uri="{FF2B5EF4-FFF2-40B4-BE49-F238E27FC236}">
                <a16:creationId xmlns:a16="http://schemas.microsoft.com/office/drawing/2014/main" id="{E25FBE50-560D-EB4F-851D-D875F7EF1FEF}"/>
              </a:ext>
            </a:extLst>
          </p:cNvPr>
          <p:cNvSpPr/>
          <p:nvPr/>
        </p:nvSpPr>
        <p:spPr>
          <a:xfrm>
            <a:off x="7334608" y="5546055"/>
            <a:ext cx="3494876" cy="748795"/>
          </a:xfrm>
          <a:prstGeom prst="rect">
            <a:avLst/>
          </a:prstGeom>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Cloud Pak for </a:t>
            </a:r>
            <a:r>
              <a:rPr kumimoji="0" lang="en-US" sz="2133"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Multicloud</a:t>
            </a:r>
            <a:r>
              <a:rPr kumimoji="0" lang="en-US" sz="2133"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Management</a:t>
            </a:r>
            <a:endParaRPr kumimoji="0" lang="en-US" sz="2133"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1" name="Rectangle 20">
            <a:extLst>
              <a:ext uri="{FF2B5EF4-FFF2-40B4-BE49-F238E27FC236}">
                <a16:creationId xmlns:a16="http://schemas.microsoft.com/office/drawing/2014/main" id="{AF0D3D22-E1A9-0444-B313-41E43D0D8ECE}"/>
              </a:ext>
            </a:extLst>
          </p:cNvPr>
          <p:cNvSpPr/>
          <p:nvPr/>
        </p:nvSpPr>
        <p:spPr>
          <a:xfrm>
            <a:off x="1987389" y="1069477"/>
            <a:ext cx="2267355" cy="276999"/>
          </a:xfrm>
          <a:prstGeom prst="rect">
            <a:avLst/>
          </a:prstGeom>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Containerized Microservices</a:t>
            </a:r>
          </a:p>
        </p:txBody>
      </p:sp>
      <p:sp>
        <p:nvSpPr>
          <p:cNvPr id="25" name="Rectangle 24">
            <a:extLst>
              <a:ext uri="{FF2B5EF4-FFF2-40B4-BE49-F238E27FC236}">
                <a16:creationId xmlns:a16="http://schemas.microsoft.com/office/drawing/2014/main" id="{F21D1D61-C80D-A845-AA6B-D6E1061B7CF8}"/>
              </a:ext>
            </a:extLst>
          </p:cNvPr>
          <p:cNvSpPr/>
          <p:nvPr/>
        </p:nvSpPr>
        <p:spPr>
          <a:xfrm>
            <a:off x="7516997" y="1069477"/>
            <a:ext cx="2267355" cy="276999"/>
          </a:xfrm>
          <a:prstGeom prst="rect">
            <a:avLst/>
          </a:prstGeom>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Containerized Microservices</a:t>
            </a:r>
          </a:p>
        </p:txBody>
      </p:sp>
      <p:sp>
        <p:nvSpPr>
          <p:cNvPr id="26" name="TextBox 25">
            <a:extLst>
              <a:ext uri="{FF2B5EF4-FFF2-40B4-BE49-F238E27FC236}">
                <a16:creationId xmlns:a16="http://schemas.microsoft.com/office/drawing/2014/main" id="{43517708-4A44-664D-8B10-CF3BEC62DDA0}"/>
              </a:ext>
            </a:extLst>
          </p:cNvPr>
          <p:cNvSpPr txBox="1"/>
          <p:nvPr/>
        </p:nvSpPr>
        <p:spPr>
          <a:xfrm>
            <a:off x="9812495" y="3897922"/>
            <a:ext cx="1456735" cy="307777"/>
          </a:xfrm>
          <a:prstGeom prst="rect">
            <a:avLst/>
          </a:prstGeom>
          <a:solidFill>
            <a:schemeClr val="accent1">
              <a:lumMod val="75000"/>
            </a:schemeClr>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IBM Plex Sans" panose="020B0503050203000203" pitchFamily="34" charset="0"/>
                <a:ea typeface="+mn-ea"/>
                <a:cs typeface="Arial" panose="020B0604020202020204" pitchFamily="34" charset="0"/>
              </a:rPr>
              <a:t>zOS</a:t>
            </a:r>
            <a:r>
              <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 AIX, IBM </a:t>
            </a:r>
            <a:r>
              <a:rPr kumimoji="0" lang="en-US" sz="1400" b="0" i="0" u="none" strike="noStrike" kern="1200" cap="none" spc="0" normalizeH="0" baseline="0" noProof="0" dirty="0" err="1">
                <a:ln>
                  <a:noFill/>
                </a:ln>
                <a:solidFill>
                  <a:prstClr val="white"/>
                </a:solidFill>
                <a:effectLst/>
                <a:uLnTx/>
                <a:uFillTx/>
                <a:latin typeface="IBM Plex Sans" panose="020B0503050203000203" pitchFamily="34" charset="0"/>
                <a:ea typeface="+mn-ea"/>
                <a:cs typeface="Arial" panose="020B0604020202020204" pitchFamily="34" charset="0"/>
              </a:rPr>
              <a:t>i</a:t>
            </a: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endParaRPr>
          </a:p>
        </p:txBody>
      </p:sp>
      <p:grpSp>
        <p:nvGrpSpPr>
          <p:cNvPr id="27" name="Group 26">
            <a:extLst>
              <a:ext uri="{FF2B5EF4-FFF2-40B4-BE49-F238E27FC236}">
                <a16:creationId xmlns:a16="http://schemas.microsoft.com/office/drawing/2014/main" id="{BCE46F06-BEFD-8245-9461-620D15304662}"/>
              </a:ext>
            </a:extLst>
          </p:cNvPr>
          <p:cNvGrpSpPr/>
          <p:nvPr/>
        </p:nvGrpSpPr>
        <p:grpSpPr>
          <a:xfrm>
            <a:off x="9828303" y="2325150"/>
            <a:ext cx="1305236" cy="1522506"/>
            <a:chOff x="9828304" y="2393525"/>
            <a:chExt cx="1305236" cy="1522506"/>
          </a:xfrm>
        </p:grpSpPr>
        <p:sp>
          <p:nvSpPr>
            <p:cNvPr id="28" name="TextBox 27">
              <a:extLst>
                <a:ext uri="{FF2B5EF4-FFF2-40B4-BE49-F238E27FC236}">
                  <a16:creationId xmlns:a16="http://schemas.microsoft.com/office/drawing/2014/main" id="{2495C9A8-B025-F641-BA21-2725945FF195}"/>
                </a:ext>
              </a:extLst>
            </p:cNvPr>
            <p:cNvSpPr txBox="1"/>
            <p:nvPr/>
          </p:nvSpPr>
          <p:spPr>
            <a:xfrm>
              <a:off x="9828304" y="2393525"/>
              <a:ext cx="704888" cy="1522503"/>
            </a:xfrm>
            <a:prstGeom prst="rect">
              <a:avLst/>
            </a:prstGeom>
            <a:solidFill>
              <a:srgbClr val="92D050"/>
            </a:solidFill>
          </p:spPr>
          <p:txBody>
            <a:bodyPr wrap="square" rtlCol="0">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endParaRP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rPr>
                <a:t>Client</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rPr>
                <a:t>LOB Apps</a:t>
              </a:r>
            </a:p>
          </p:txBody>
        </p:sp>
        <p:sp>
          <p:nvSpPr>
            <p:cNvPr id="29" name="TextBox 28">
              <a:extLst>
                <a:ext uri="{FF2B5EF4-FFF2-40B4-BE49-F238E27FC236}">
                  <a16:creationId xmlns:a16="http://schemas.microsoft.com/office/drawing/2014/main" id="{824C4529-C8FC-A742-A5D3-00E936E086F8}"/>
                </a:ext>
              </a:extLst>
            </p:cNvPr>
            <p:cNvSpPr txBox="1"/>
            <p:nvPr/>
          </p:nvSpPr>
          <p:spPr>
            <a:xfrm flipH="1">
              <a:off x="10555029" y="2393526"/>
              <a:ext cx="557504" cy="1522505"/>
            </a:xfrm>
            <a:prstGeom prst="rect">
              <a:avLst/>
            </a:prstGeom>
            <a:solidFill>
              <a:schemeClr val="accent1">
                <a:lumMod val="75000"/>
              </a:schemeClr>
            </a:solidFill>
          </p:spPr>
          <p:txBody>
            <a:bodyPr wrap="square" rtlCol="0">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30" name="Rectangle 29">
              <a:extLst>
                <a:ext uri="{FF2B5EF4-FFF2-40B4-BE49-F238E27FC236}">
                  <a16:creationId xmlns:a16="http://schemas.microsoft.com/office/drawing/2014/main" id="{3C71F228-F724-BE4B-95C8-5FEC32636051}"/>
                </a:ext>
              </a:extLst>
            </p:cNvPr>
            <p:cNvSpPr/>
            <p:nvPr/>
          </p:nvSpPr>
          <p:spPr>
            <a:xfrm>
              <a:off x="10525431" y="2657652"/>
              <a:ext cx="608109" cy="523220"/>
            </a:xfrm>
            <a:prstGeom prst="rect">
              <a:avLst/>
            </a:prstGeom>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MW</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sp>
        <p:nvSpPr>
          <p:cNvPr id="31" name="TextBox 30">
            <a:extLst>
              <a:ext uri="{FF2B5EF4-FFF2-40B4-BE49-F238E27FC236}">
                <a16:creationId xmlns:a16="http://schemas.microsoft.com/office/drawing/2014/main" id="{E6E12DCD-2468-CB4F-BFCC-8A35C2F595BF}"/>
              </a:ext>
            </a:extLst>
          </p:cNvPr>
          <p:cNvSpPr txBox="1"/>
          <p:nvPr/>
        </p:nvSpPr>
        <p:spPr>
          <a:xfrm>
            <a:off x="3199583" y="4260173"/>
            <a:ext cx="3921024" cy="553998"/>
          </a:xfrm>
          <a:prstGeom prst="rect">
            <a:avLst/>
          </a:prstGeom>
          <a:solidFill>
            <a:srgbClr val="0070C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 On Premise Cloud</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x86, POWER, Z, Storage</a:t>
            </a:r>
          </a:p>
        </p:txBody>
      </p:sp>
      <p:sp>
        <p:nvSpPr>
          <p:cNvPr id="32" name="TextBox 31">
            <a:extLst>
              <a:ext uri="{FF2B5EF4-FFF2-40B4-BE49-F238E27FC236}">
                <a16:creationId xmlns:a16="http://schemas.microsoft.com/office/drawing/2014/main" id="{CD3DCE91-D74B-9B49-8649-E8270D3D140A}"/>
              </a:ext>
            </a:extLst>
          </p:cNvPr>
          <p:cNvSpPr txBox="1"/>
          <p:nvPr/>
        </p:nvSpPr>
        <p:spPr>
          <a:xfrm>
            <a:off x="4736208" y="3897922"/>
            <a:ext cx="2384400" cy="307777"/>
          </a:xfrm>
          <a:prstGeom prst="rect">
            <a:avLst/>
          </a:prstGeom>
          <a:solidFill>
            <a:srgbClr val="FF000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OpenShift</a:t>
            </a:r>
          </a:p>
        </p:txBody>
      </p:sp>
      <p:sp>
        <p:nvSpPr>
          <p:cNvPr id="33" name="TextBox 32">
            <a:extLst>
              <a:ext uri="{FF2B5EF4-FFF2-40B4-BE49-F238E27FC236}">
                <a16:creationId xmlns:a16="http://schemas.microsoft.com/office/drawing/2014/main" id="{A6334F8E-8F8B-6447-8750-9DAF258C72B5}"/>
              </a:ext>
            </a:extLst>
          </p:cNvPr>
          <p:cNvSpPr txBox="1"/>
          <p:nvPr/>
        </p:nvSpPr>
        <p:spPr>
          <a:xfrm>
            <a:off x="1754731" y="1044606"/>
            <a:ext cx="8699784" cy="420564"/>
          </a:xfrm>
          <a:prstGeom prst="rect">
            <a:avLst/>
          </a:prstGeom>
          <a:solidFill>
            <a:schemeClr val="accent2"/>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Write Once – Deploy Anywhere – Operate Everywhere</a:t>
            </a:r>
          </a:p>
        </p:txBody>
      </p:sp>
      <p:grpSp>
        <p:nvGrpSpPr>
          <p:cNvPr id="34" name="Group 33">
            <a:extLst>
              <a:ext uri="{FF2B5EF4-FFF2-40B4-BE49-F238E27FC236}">
                <a16:creationId xmlns:a16="http://schemas.microsoft.com/office/drawing/2014/main" id="{D31F61AB-F38D-E949-A385-0BFCD6E5A0FD}"/>
              </a:ext>
            </a:extLst>
          </p:cNvPr>
          <p:cNvGrpSpPr/>
          <p:nvPr/>
        </p:nvGrpSpPr>
        <p:grpSpPr>
          <a:xfrm>
            <a:off x="4647709" y="2077595"/>
            <a:ext cx="2614904" cy="1770062"/>
            <a:chOff x="3535787" y="1541293"/>
            <a:chExt cx="1961178" cy="1327546"/>
          </a:xfrm>
        </p:grpSpPr>
        <p:sp>
          <p:nvSpPr>
            <p:cNvPr id="35" name="TextBox 34">
              <a:extLst>
                <a:ext uri="{FF2B5EF4-FFF2-40B4-BE49-F238E27FC236}">
                  <a16:creationId xmlns:a16="http://schemas.microsoft.com/office/drawing/2014/main" id="{2DDF0696-07B3-E647-988F-9313BE20A903}"/>
                </a:ext>
              </a:extLst>
            </p:cNvPr>
            <p:cNvSpPr txBox="1"/>
            <p:nvPr/>
          </p:nvSpPr>
          <p:spPr>
            <a:xfrm>
              <a:off x="4321389" y="1685277"/>
              <a:ext cx="52316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NEW</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36" name="TextBox 35">
              <a:extLst>
                <a:ext uri="{FF2B5EF4-FFF2-40B4-BE49-F238E27FC236}">
                  <a16:creationId xmlns:a16="http://schemas.microsoft.com/office/drawing/2014/main" id="{4C93FFDE-001C-C447-AD77-E8131408C3FE}"/>
                </a:ext>
              </a:extLst>
            </p:cNvPr>
            <p:cNvSpPr txBox="1"/>
            <p:nvPr/>
          </p:nvSpPr>
          <p:spPr>
            <a:xfrm>
              <a:off x="3943294" y="1685277"/>
              <a:ext cx="498945"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LOB</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37" name="TextBox 36">
              <a:extLst>
                <a:ext uri="{FF2B5EF4-FFF2-40B4-BE49-F238E27FC236}">
                  <a16:creationId xmlns:a16="http://schemas.microsoft.com/office/drawing/2014/main" id="{FD06077F-2282-2049-B3F2-4CD969991018}"/>
                </a:ext>
              </a:extLst>
            </p:cNvPr>
            <p:cNvSpPr txBox="1"/>
            <p:nvPr/>
          </p:nvSpPr>
          <p:spPr>
            <a:xfrm>
              <a:off x="3535787" y="1541293"/>
              <a:ext cx="493177" cy="484748"/>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Cloud </a:t>
              </a:r>
              <a:r>
                <a:rPr kumimoji="0" lang="en-US" sz="1200"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panose="020B0604020202020204" pitchFamily="34" charset="0"/>
                </a:rPr>
                <a:t>Paks</a:t>
              </a:r>
              <a:endPar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01A80138-0398-4445-A1E5-B9126987D45B}"/>
                </a:ext>
              </a:extLst>
            </p:cNvPr>
            <p:cNvSpPr txBox="1"/>
            <p:nvPr/>
          </p:nvSpPr>
          <p:spPr>
            <a:xfrm>
              <a:off x="4989333" y="1685277"/>
              <a:ext cx="50763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Data</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39" name="TextBox 38">
              <a:extLst>
                <a:ext uri="{FF2B5EF4-FFF2-40B4-BE49-F238E27FC236}">
                  <a16:creationId xmlns:a16="http://schemas.microsoft.com/office/drawing/2014/main" id="{F10D9D2F-C94D-104C-ADAE-F516E4CB3774}"/>
                </a:ext>
              </a:extLst>
            </p:cNvPr>
            <p:cNvSpPr txBox="1"/>
            <p:nvPr/>
          </p:nvSpPr>
          <p:spPr>
            <a:xfrm>
              <a:off x="4658931" y="1685277"/>
              <a:ext cx="51221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AI</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grpSp>
          <p:nvGrpSpPr>
            <p:cNvPr id="40" name="Group 39">
              <a:extLst>
                <a:ext uri="{FF2B5EF4-FFF2-40B4-BE49-F238E27FC236}">
                  <a16:creationId xmlns:a16="http://schemas.microsoft.com/office/drawing/2014/main" id="{19B74812-7348-7B49-9B40-5EBAC7CF40A8}"/>
                </a:ext>
              </a:extLst>
            </p:cNvPr>
            <p:cNvGrpSpPr/>
            <p:nvPr/>
          </p:nvGrpSpPr>
          <p:grpSpPr>
            <a:xfrm>
              <a:off x="3597729" y="2002227"/>
              <a:ext cx="1798023" cy="866612"/>
              <a:chOff x="3597729" y="2002227"/>
              <a:chExt cx="1798023" cy="866612"/>
            </a:xfrm>
          </p:grpSpPr>
          <p:sp>
            <p:nvSpPr>
              <p:cNvPr id="41" name="Rectangle 63">
                <a:extLst>
                  <a:ext uri="{FF2B5EF4-FFF2-40B4-BE49-F238E27FC236}">
                    <a16:creationId xmlns:a16="http://schemas.microsoft.com/office/drawing/2014/main" id="{AF5FC9E5-4CB2-8A43-B859-D13782CAF886}"/>
                  </a:ext>
                </a:extLst>
              </p:cNvPr>
              <p:cNvSpPr>
                <a:spLocks noChangeArrowheads="1"/>
              </p:cNvSpPr>
              <p:nvPr/>
            </p:nvSpPr>
            <p:spPr bwMode="auto">
              <a:xfrm>
                <a:off x="4422292" y="2011174"/>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2" name="Rectangle 41">
                <a:extLst>
                  <a:ext uri="{FF2B5EF4-FFF2-40B4-BE49-F238E27FC236}">
                    <a16:creationId xmlns:a16="http://schemas.microsoft.com/office/drawing/2014/main" id="{42AAAF5D-FF8E-934C-88B6-2CF7E9FBA872}"/>
                  </a:ext>
                </a:extLst>
              </p:cNvPr>
              <p:cNvSpPr/>
              <p:nvPr/>
            </p:nvSpPr>
            <p:spPr bwMode="auto">
              <a:xfrm>
                <a:off x="4422239" y="2231088"/>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3" name="Rectangle 65">
                <a:extLst>
                  <a:ext uri="{FF2B5EF4-FFF2-40B4-BE49-F238E27FC236}">
                    <a16:creationId xmlns:a16="http://schemas.microsoft.com/office/drawing/2014/main" id="{1ABCAC87-728E-DB49-8B92-80C747695B02}"/>
                  </a:ext>
                </a:extLst>
              </p:cNvPr>
              <p:cNvSpPr>
                <a:spLocks noChangeArrowheads="1"/>
              </p:cNvSpPr>
              <p:nvPr/>
            </p:nvSpPr>
            <p:spPr bwMode="auto">
              <a:xfrm>
                <a:off x="4422292" y="2451002"/>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4" name="Rectangle 66">
                <a:extLst>
                  <a:ext uri="{FF2B5EF4-FFF2-40B4-BE49-F238E27FC236}">
                    <a16:creationId xmlns:a16="http://schemas.microsoft.com/office/drawing/2014/main" id="{B9C018DF-558F-C447-BE45-84E1CF4C63AA}"/>
                  </a:ext>
                </a:extLst>
              </p:cNvPr>
              <p:cNvSpPr>
                <a:spLocks noChangeArrowheads="1"/>
              </p:cNvSpPr>
              <p:nvPr/>
            </p:nvSpPr>
            <p:spPr bwMode="auto">
              <a:xfrm>
                <a:off x="4422292" y="267091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5" name="Rectangle 67">
                <a:extLst>
                  <a:ext uri="{FF2B5EF4-FFF2-40B4-BE49-F238E27FC236}">
                    <a16:creationId xmlns:a16="http://schemas.microsoft.com/office/drawing/2014/main" id="{2093A86D-6EAB-954A-A2E3-24BF49E1D37C}"/>
                  </a:ext>
                </a:extLst>
              </p:cNvPr>
              <p:cNvSpPr>
                <a:spLocks noChangeArrowheads="1"/>
              </p:cNvSpPr>
              <p:nvPr/>
            </p:nvSpPr>
            <p:spPr bwMode="auto">
              <a:xfrm>
                <a:off x="4628472" y="2011174"/>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6" name="Rectangle 68">
                <a:extLst>
                  <a:ext uri="{FF2B5EF4-FFF2-40B4-BE49-F238E27FC236}">
                    <a16:creationId xmlns:a16="http://schemas.microsoft.com/office/drawing/2014/main" id="{BAD63381-6CD3-DD48-977C-F96468B1E19B}"/>
                  </a:ext>
                </a:extLst>
              </p:cNvPr>
              <p:cNvSpPr>
                <a:spLocks noChangeArrowheads="1"/>
              </p:cNvSpPr>
              <p:nvPr/>
            </p:nvSpPr>
            <p:spPr bwMode="auto">
              <a:xfrm>
                <a:off x="4628472" y="2231088"/>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7" name="Rectangle 69">
                <a:extLst>
                  <a:ext uri="{FF2B5EF4-FFF2-40B4-BE49-F238E27FC236}">
                    <a16:creationId xmlns:a16="http://schemas.microsoft.com/office/drawing/2014/main" id="{32D2B357-932D-014C-8C50-34D6CE16E2A5}"/>
                  </a:ext>
                </a:extLst>
              </p:cNvPr>
              <p:cNvSpPr>
                <a:spLocks noChangeArrowheads="1"/>
              </p:cNvSpPr>
              <p:nvPr/>
            </p:nvSpPr>
            <p:spPr bwMode="auto">
              <a:xfrm>
                <a:off x="4628472" y="2451002"/>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8" name="Rectangle 70">
                <a:extLst>
                  <a:ext uri="{FF2B5EF4-FFF2-40B4-BE49-F238E27FC236}">
                    <a16:creationId xmlns:a16="http://schemas.microsoft.com/office/drawing/2014/main" id="{1829C606-D285-C649-9EE0-7D827566AF1B}"/>
                  </a:ext>
                </a:extLst>
              </p:cNvPr>
              <p:cNvSpPr>
                <a:spLocks noChangeArrowheads="1"/>
              </p:cNvSpPr>
              <p:nvPr/>
            </p:nvSpPr>
            <p:spPr bwMode="auto">
              <a:xfrm>
                <a:off x="4628472" y="2670917"/>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49" name="Rectangle 63">
                <a:extLst>
                  <a:ext uri="{FF2B5EF4-FFF2-40B4-BE49-F238E27FC236}">
                    <a16:creationId xmlns:a16="http://schemas.microsoft.com/office/drawing/2014/main" id="{2B8E9701-249F-E749-844F-5B40FB30087F}"/>
                  </a:ext>
                </a:extLst>
              </p:cNvPr>
              <p:cNvSpPr>
                <a:spLocks noChangeArrowheads="1"/>
              </p:cNvSpPr>
              <p:nvPr/>
            </p:nvSpPr>
            <p:spPr bwMode="auto">
              <a:xfrm>
                <a:off x="4009984" y="2002227"/>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0" name="Rectangle 49">
                <a:extLst>
                  <a:ext uri="{FF2B5EF4-FFF2-40B4-BE49-F238E27FC236}">
                    <a16:creationId xmlns:a16="http://schemas.microsoft.com/office/drawing/2014/main" id="{ADFA3932-63DF-654A-BFDE-80A856D12BA3}"/>
                  </a:ext>
                </a:extLst>
              </p:cNvPr>
              <p:cNvSpPr/>
              <p:nvPr/>
            </p:nvSpPr>
            <p:spPr bwMode="auto">
              <a:xfrm>
                <a:off x="4009931" y="2222141"/>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1" name="Rectangle 65">
                <a:extLst>
                  <a:ext uri="{FF2B5EF4-FFF2-40B4-BE49-F238E27FC236}">
                    <a16:creationId xmlns:a16="http://schemas.microsoft.com/office/drawing/2014/main" id="{786B95AF-195C-6441-A1EB-491CCD1E5CD2}"/>
                  </a:ext>
                </a:extLst>
              </p:cNvPr>
              <p:cNvSpPr>
                <a:spLocks noChangeArrowheads="1"/>
              </p:cNvSpPr>
              <p:nvPr/>
            </p:nvSpPr>
            <p:spPr bwMode="auto">
              <a:xfrm>
                <a:off x="4009984" y="2442055"/>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2" name="Rectangle 66">
                <a:extLst>
                  <a:ext uri="{FF2B5EF4-FFF2-40B4-BE49-F238E27FC236}">
                    <a16:creationId xmlns:a16="http://schemas.microsoft.com/office/drawing/2014/main" id="{02458485-970D-324C-B418-9858D65E7E59}"/>
                  </a:ext>
                </a:extLst>
              </p:cNvPr>
              <p:cNvSpPr>
                <a:spLocks noChangeArrowheads="1"/>
              </p:cNvSpPr>
              <p:nvPr/>
            </p:nvSpPr>
            <p:spPr bwMode="auto">
              <a:xfrm>
                <a:off x="4009984" y="2661969"/>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3" name="Rectangle 67">
                <a:extLst>
                  <a:ext uri="{FF2B5EF4-FFF2-40B4-BE49-F238E27FC236}">
                    <a16:creationId xmlns:a16="http://schemas.microsoft.com/office/drawing/2014/main" id="{9C1849D4-2D8B-C549-9C0E-1D6912464E7F}"/>
                  </a:ext>
                </a:extLst>
              </p:cNvPr>
              <p:cNvSpPr>
                <a:spLocks noChangeArrowheads="1"/>
              </p:cNvSpPr>
              <p:nvPr/>
            </p:nvSpPr>
            <p:spPr bwMode="auto">
              <a:xfrm>
                <a:off x="4216164" y="200222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4" name="Rectangle 68">
                <a:extLst>
                  <a:ext uri="{FF2B5EF4-FFF2-40B4-BE49-F238E27FC236}">
                    <a16:creationId xmlns:a16="http://schemas.microsoft.com/office/drawing/2014/main" id="{040A2102-584F-1F4E-B2A1-00FA0305419D}"/>
                  </a:ext>
                </a:extLst>
              </p:cNvPr>
              <p:cNvSpPr>
                <a:spLocks noChangeArrowheads="1"/>
              </p:cNvSpPr>
              <p:nvPr/>
            </p:nvSpPr>
            <p:spPr bwMode="auto">
              <a:xfrm>
                <a:off x="4216164" y="2222141"/>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5" name="Rectangle 69">
                <a:extLst>
                  <a:ext uri="{FF2B5EF4-FFF2-40B4-BE49-F238E27FC236}">
                    <a16:creationId xmlns:a16="http://schemas.microsoft.com/office/drawing/2014/main" id="{8A843AF0-037D-FC4D-AD9F-E974157C3B51}"/>
                  </a:ext>
                </a:extLst>
              </p:cNvPr>
              <p:cNvSpPr>
                <a:spLocks noChangeArrowheads="1"/>
              </p:cNvSpPr>
              <p:nvPr/>
            </p:nvSpPr>
            <p:spPr bwMode="auto">
              <a:xfrm>
                <a:off x="4216164" y="2442055"/>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6" name="Rectangle 70">
                <a:extLst>
                  <a:ext uri="{FF2B5EF4-FFF2-40B4-BE49-F238E27FC236}">
                    <a16:creationId xmlns:a16="http://schemas.microsoft.com/office/drawing/2014/main" id="{7AF3D380-C7DC-7348-A0FE-FF3FDE519742}"/>
                  </a:ext>
                </a:extLst>
              </p:cNvPr>
              <p:cNvSpPr>
                <a:spLocks noChangeArrowheads="1"/>
              </p:cNvSpPr>
              <p:nvPr/>
            </p:nvSpPr>
            <p:spPr bwMode="auto">
              <a:xfrm>
                <a:off x="4216164" y="2661969"/>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7" name="Rectangle 63">
                <a:extLst>
                  <a:ext uri="{FF2B5EF4-FFF2-40B4-BE49-F238E27FC236}">
                    <a16:creationId xmlns:a16="http://schemas.microsoft.com/office/drawing/2014/main" id="{63426238-6D18-A649-9693-014BA596AFA8}"/>
                  </a:ext>
                </a:extLst>
              </p:cNvPr>
              <p:cNvSpPr>
                <a:spLocks noChangeArrowheads="1"/>
              </p:cNvSpPr>
              <p:nvPr/>
            </p:nvSpPr>
            <p:spPr bwMode="auto">
              <a:xfrm>
                <a:off x="5040804" y="2011174"/>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58" name="Rectangle 57">
                <a:extLst>
                  <a:ext uri="{FF2B5EF4-FFF2-40B4-BE49-F238E27FC236}">
                    <a16:creationId xmlns:a16="http://schemas.microsoft.com/office/drawing/2014/main" id="{1770952D-6F21-7742-83D9-1304A9C3D98A}"/>
                  </a:ext>
                </a:extLst>
              </p:cNvPr>
              <p:cNvSpPr/>
              <p:nvPr/>
            </p:nvSpPr>
            <p:spPr bwMode="auto">
              <a:xfrm>
                <a:off x="5040751" y="2231088"/>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9" name="Rectangle 65">
                <a:extLst>
                  <a:ext uri="{FF2B5EF4-FFF2-40B4-BE49-F238E27FC236}">
                    <a16:creationId xmlns:a16="http://schemas.microsoft.com/office/drawing/2014/main" id="{275D8F6D-CA12-CE42-9181-475579F5B6B4}"/>
                  </a:ext>
                </a:extLst>
              </p:cNvPr>
              <p:cNvSpPr>
                <a:spLocks noChangeArrowheads="1"/>
              </p:cNvSpPr>
              <p:nvPr/>
            </p:nvSpPr>
            <p:spPr bwMode="auto">
              <a:xfrm>
                <a:off x="5040804" y="2451002"/>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0" name="Rectangle 66">
                <a:extLst>
                  <a:ext uri="{FF2B5EF4-FFF2-40B4-BE49-F238E27FC236}">
                    <a16:creationId xmlns:a16="http://schemas.microsoft.com/office/drawing/2014/main" id="{757F271B-ADA9-BE42-9642-010BBEE586F2}"/>
                  </a:ext>
                </a:extLst>
              </p:cNvPr>
              <p:cNvSpPr>
                <a:spLocks noChangeArrowheads="1"/>
              </p:cNvSpPr>
              <p:nvPr/>
            </p:nvSpPr>
            <p:spPr bwMode="auto">
              <a:xfrm>
                <a:off x="5040804" y="267091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1" name="Rectangle 67">
                <a:extLst>
                  <a:ext uri="{FF2B5EF4-FFF2-40B4-BE49-F238E27FC236}">
                    <a16:creationId xmlns:a16="http://schemas.microsoft.com/office/drawing/2014/main" id="{BAAE3842-934C-4349-B935-0C38C4D4FE74}"/>
                  </a:ext>
                </a:extLst>
              </p:cNvPr>
              <p:cNvSpPr>
                <a:spLocks noChangeArrowheads="1"/>
              </p:cNvSpPr>
              <p:nvPr/>
            </p:nvSpPr>
            <p:spPr bwMode="auto">
              <a:xfrm>
                <a:off x="5246959" y="2011174"/>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2" name="Rectangle 68">
                <a:extLst>
                  <a:ext uri="{FF2B5EF4-FFF2-40B4-BE49-F238E27FC236}">
                    <a16:creationId xmlns:a16="http://schemas.microsoft.com/office/drawing/2014/main" id="{1025E12A-9C62-D244-8AA1-CA7CC1D84E22}"/>
                  </a:ext>
                </a:extLst>
              </p:cNvPr>
              <p:cNvSpPr>
                <a:spLocks noChangeArrowheads="1"/>
              </p:cNvSpPr>
              <p:nvPr/>
            </p:nvSpPr>
            <p:spPr bwMode="auto">
              <a:xfrm>
                <a:off x="5246959" y="2231088"/>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3" name="Rectangle 69">
                <a:extLst>
                  <a:ext uri="{FF2B5EF4-FFF2-40B4-BE49-F238E27FC236}">
                    <a16:creationId xmlns:a16="http://schemas.microsoft.com/office/drawing/2014/main" id="{B3570CCD-CF90-CF43-920A-0D30A6DF3041}"/>
                  </a:ext>
                </a:extLst>
              </p:cNvPr>
              <p:cNvSpPr>
                <a:spLocks noChangeArrowheads="1"/>
              </p:cNvSpPr>
              <p:nvPr/>
            </p:nvSpPr>
            <p:spPr bwMode="auto">
              <a:xfrm>
                <a:off x="5246959" y="2451002"/>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4" name="Rectangle 70">
                <a:extLst>
                  <a:ext uri="{FF2B5EF4-FFF2-40B4-BE49-F238E27FC236}">
                    <a16:creationId xmlns:a16="http://schemas.microsoft.com/office/drawing/2014/main" id="{5470D0E5-494A-9B4C-8DE8-EF13F5753F77}"/>
                  </a:ext>
                </a:extLst>
              </p:cNvPr>
              <p:cNvSpPr>
                <a:spLocks noChangeArrowheads="1"/>
              </p:cNvSpPr>
              <p:nvPr/>
            </p:nvSpPr>
            <p:spPr bwMode="auto">
              <a:xfrm>
                <a:off x="5246959" y="2670917"/>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5" name="Rectangle 63">
                <a:extLst>
                  <a:ext uri="{FF2B5EF4-FFF2-40B4-BE49-F238E27FC236}">
                    <a16:creationId xmlns:a16="http://schemas.microsoft.com/office/drawing/2014/main" id="{AEAAA502-43AB-C54C-8DD0-43562E93C1FB}"/>
                  </a:ext>
                </a:extLst>
              </p:cNvPr>
              <p:cNvSpPr>
                <a:spLocks noChangeArrowheads="1"/>
              </p:cNvSpPr>
              <p:nvPr/>
            </p:nvSpPr>
            <p:spPr bwMode="auto">
              <a:xfrm>
                <a:off x="4834599" y="2011174"/>
                <a:ext cx="148793" cy="197922"/>
              </a:xfrm>
              <a:prstGeom prst="rect">
                <a:avLst/>
              </a:prstGeom>
              <a:solidFill>
                <a:schemeClr val="accent1">
                  <a:lumMod val="40000"/>
                  <a:lumOff val="6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6" name="Rectangle 65">
                <a:extLst>
                  <a:ext uri="{FF2B5EF4-FFF2-40B4-BE49-F238E27FC236}">
                    <a16:creationId xmlns:a16="http://schemas.microsoft.com/office/drawing/2014/main" id="{8FB095D8-C357-0B46-BE36-7F8939B428A1}"/>
                  </a:ext>
                </a:extLst>
              </p:cNvPr>
              <p:cNvSpPr/>
              <p:nvPr/>
            </p:nvSpPr>
            <p:spPr bwMode="auto">
              <a:xfrm>
                <a:off x="4834546" y="2231088"/>
                <a:ext cx="148898" cy="197922"/>
              </a:xfrm>
              <a:prstGeom prst="rect">
                <a:avLst/>
              </a:prstGeom>
              <a:solidFill>
                <a:schemeClr val="accent1">
                  <a:lumMod val="60000"/>
                  <a:lumOff val="4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67" name="Rectangle 65">
                <a:extLst>
                  <a:ext uri="{FF2B5EF4-FFF2-40B4-BE49-F238E27FC236}">
                    <a16:creationId xmlns:a16="http://schemas.microsoft.com/office/drawing/2014/main" id="{AEF4F48F-641A-B445-8623-677E8ACB1B75}"/>
                  </a:ext>
                </a:extLst>
              </p:cNvPr>
              <p:cNvSpPr>
                <a:spLocks noChangeArrowheads="1"/>
              </p:cNvSpPr>
              <p:nvPr/>
            </p:nvSpPr>
            <p:spPr bwMode="auto">
              <a:xfrm>
                <a:off x="4834599" y="2451002"/>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8" name="Rectangle 66">
                <a:extLst>
                  <a:ext uri="{FF2B5EF4-FFF2-40B4-BE49-F238E27FC236}">
                    <a16:creationId xmlns:a16="http://schemas.microsoft.com/office/drawing/2014/main" id="{4CE9B5A5-AE17-0C43-9D17-40378F10C208}"/>
                  </a:ext>
                </a:extLst>
              </p:cNvPr>
              <p:cNvSpPr>
                <a:spLocks noChangeArrowheads="1"/>
              </p:cNvSpPr>
              <p:nvPr/>
            </p:nvSpPr>
            <p:spPr bwMode="auto">
              <a:xfrm>
                <a:off x="4834599" y="2670917"/>
                <a:ext cx="148793" cy="197922"/>
              </a:xfrm>
              <a:prstGeom prst="rect">
                <a:avLst/>
              </a:prstGeom>
              <a:solidFill>
                <a:schemeClr val="accent1">
                  <a:lumMod val="5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69" name="Rectangle 60">
                <a:extLst>
                  <a:ext uri="{FF2B5EF4-FFF2-40B4-BE49-F238E27FC236}">
                    <a16:creationId xmlns:a16="http://schemas.microsoft.com/office/drawing/2014/main" id="{42E3EA86-0B29-7641-BE91-5C8F5C856A69}"/>
                  </a:ext>
                </a:extLst>
              </p:cNvPr>
              <p:cNvSpPr>
                <a:spLocks noChangeArrowheads="1"/>
              </p:cNvSpPr>
              <p:nvPr/>
            </p:nvSpPr>
            <p:spPr bwMode="auto">
              <a:xfrm>
                <a:off x="3597729" y="222485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0" name="Rectangle 62">
                <a:extLst>
                  <a:ext uri="{FF2B5EF4-FFF2-40B4-BE49-F238E27FC236}">
                    <a16:creationId xmlns:a16="http://schemas.microsoft.com/office/drawing/2014/main" id="{69007D1B-549B-F947-990F-A97AE74420A5}"/>
                  </a:ext>
                </a:extLst>
              </p:cNvPr>
              <p:cNvSpPr>
                <a:spLocks noChangeArrowheads="1"/>
              </p:cNvSpPr>
              <p:nvPr/>
            </p:nvSpPr>
            <p:spPr bwMode="auto">
              <a:xfrm>
                <a:off x="3597729" y="2661970"/>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1" name="Rectangle 61">
                <a:extLst>
                  <a:ext uri="{FF2B5EF4-FFF2-40B4-BE49-F238E27FC236}">
                    <a16:creationId xmlns:a16="http://schemas.microsoft.com/office/drawing/2014/main" id="{B6CB5A02-E87B-A146-BD6D-380368F75DCF}"/>
                  </a:ext>
                </a:extLst>
              </p:cNvPr>
              <p:cNvSpPr>
                <a:spLocks noChangeArrowheads="1"/>
              </p:cNvSpPr>
              <p:nvPr/>
            </p:nvSpPr>
            <p:spPr bwMode="auto">
              <a:xfrm>
                <a:off x="3597729" y="244341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2" name="Rectangle 60">
                <a:extLst>
                  <a:ext uri="{FF2B5EF4-FFF2-40B4-BE49-F238E27FC236}">
                    <a16:creationId xmlns:a16="http://schemas.microsoft.com/office/drawing/2014/main" id="{53CB5425-31E1-4C47-9E6D-62B4B868FC15}"/>
                  </a:ext>
                </a:extLst>
              </p:cNvPr>
              <p:cNvSpPr>
                <a:spLocks noChangeArrowheads="1"/>
              </p:cNvSpPr>
              <p:nvPr/>
            </p:nvSpPr>
            <p:spPr bwMode="auto">
              <a:xfrm>
                <a:off x="3597729" y="200629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3" name="Rectangle 60">
                <a:extLst>
                  <a:ext uri="{FF2B5EF4-FFF2-40B4-BE49-F238E27FC236}">
                    <a16:creationId xmlns:a16="http://schemas.microsoft.com/office/drawing/2014/main" id="{0E15B2BA-17E0-1642-8710-B634B14EB5E9}"/>
                  </a:ext>
                </a:extLst>
              </p:cNvPr>
              <p:cNvSpPr>
                <a:spLocks noChangeArrowheads="1"/>
              </p:cNvSpPr>
              <p:nvPr/>
            </p:nvSpPr>
            <p:spPr bwMode="auto">
              <a:xfrm>
                <a:off x="3803857" y="222485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4" name="Rectangle 62">
                <a:extLst>
                  <a:ext uri="{FF2B5EF4-FFF2-40B4-BE49-F238E27FC236}">
                    <a16:creationId xmlns:a16="http://schemas.microsoft.com/office/drawing/2014/main" id="{9DD357E2-BA84-1B43-908B-9A620E2B0517}"/>
                  </a:ext>
                </a:extLst>
              </p:cNvPr>
              <p:cNvSpPr>
                <a:spLocks noChangeArrowheads="1"/>
              </p:cNvSpPr>
              <p:nvPr/>
            </p:nvSpPr>
            <p:spPr bwMode="auto">
              <a:xfrm>
                <a:off x="3803857" y="2661970"/>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5" name="Rectangle 61">
                <a:extLst>
                  <a:ext uri="{FF2B5EF4-FFF2-40B4-BE49-F238E27FC236}">
                    <a16:creationId xmlns:a16="http://schemas.microsoft.com/office/drawing/2014/main" id="{C7393853-DF38-6A47-BEA3-121BC574BFFE}"/>
                  </a:ext>
                </a:extLst>
              </p:cNvPr>
              <p:cNvSpPr>
                <a:spLocks noChangeArrowheads="1"/>
              </p:cNvSpPr>
              <p:nvPr/>
            </p:nvSpPr>
            <p:spPr bwMode="auto">
              <a:xfrm>
                <a:off x="3803857" y="244341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76" name="Rectangle 60">
                <a:extLst>
                  <a:ext uri="{FF2B5EF4-FFF2-40B4-BE49-F238E27FC236}">
                    <a16:creationId xmlns:a16="http://schemas.microsoft.com/office/drawing/2014/main" id="{80172F21-83DD-6D4C-903D-438148217655}"/>
                  </a:ext>
                </a:extLst>
              </p:cNvPr>
              <p:cNvSpPr>
                <a:spLocks noChangeArrowheads="1"/>
              </p:cNvSpPr>
              <p:nvPr/>
            </p:nvSpPr>
            <p:spPr bwMode="auto">
              <a:xfrm>
                <a:off x="3803857" y="200629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grpSp>
      </p:grpSp>
      <p:sp>
        <p:nvSpPr>
          <p:cNvPr id="77" name="TextBox 76">
            <a:extLst>
              <a:ext uri="{FF2B5EF4-FFF2-40B4-BE49-F238E27FC236}">
                <a16:creationId xmlns:a16="http://schemas.microsoft.com/office/drawing/2014/main" id="{7F47F123-9B5A-E749-A2DA-0869BA7BBBC4}"/>
              </a:ext>
            </a:extLst>
          </p:cNvPr>
          <p:cNvSpPr txBox="1"/>
          <p:nvPr/>
        </p:nvSpPr>
        <p:spPr>
          <a:xfrm>
            <a:off x="11163999" y="2325151"/>
            <a:ext cx="914211" cy="1523827"/>
          </a:xfrm>
          <a:prstGeom prst="rect">
            <a:avLst/>
          </a:prstGeom>
          <a:solidFill>
            <a:schemeClr val="accent1">
              <a:lumMod val="75000"/>
            </a:schemeClr>
          </a:solidFill>
        </p:spPr>
        <p:txBody>
          <a:bodyPr wrap="square" rtlCol="0">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Cloud Services</a:t>
            </a: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Watson</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Security</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Weather</a:t>
            </a:r>
          </a:p>
        </p:txBody>
      </p:sp>
      <p:sp>
        <p:nvSpPr>
          <p:cNvPr id="78" name="TextBox 77">
            <a:extLst>
              <a:ext uri="{FF2B5EF4-FFF2-40B4-BE49-F238E27FC236}">
                <a16:creationId xmlns:a16="http://schemas.microsoft.com/office/drawing/2014/main" id="{51351D0B-C822-A846-A7D8-478DBD6F9385}"/>
              </a:ext>
            </a:extLst>
          </p:cNvPr>
          <p:cNvSpPr txBox="1"/>
          <p:nvPr/>
        </p:nvSpPr>
        <p:spPr>
          <a:xfrm>
            <a:off x="11194908" y="3897921"/>
            <a:ext cx="856617" cy="307777"/>
          </a:xfrm>
          <a:prstGeom prst="rect">
            <a:avLst/>
          </a:prstGeom>
          <a:solidFill>
            <a:srgbClr val="FF0000"/>
          </a:solidFill>
        </p:spPr>
        <p:txBody>
          <a:bodyPr wrap="square" rtlCol="0">
            <a:noAutofit/>
          </a:bodyPr>
          <a:lstStyle>
            <a:defPPr>
              <a:defRPr lang="en-US"/>
            </a:defPPr>
            <a:lvl1pPr marR="0" lvl="0" indent="0" algn="ctr" defTabSz="914377" fontAlgn="auto">
              <a:lnSpc>
                <a:spcPct val="100000"/>
              </a:lnSpc>
              <a:spcBef>
                <a:spcPts val="0"/>
              </a:spcBef>
              <a:spcAft>
                <a:spcPts val="0"/>
              </a:spcAft>
              <a:buClrTx/>
              <a:buSzTx/>
              <a:buFontTx/>
              <a:buNone/>
              <a:tabLst/>
              <a:defRPr kumimoji="0" b="0" i="0" u="none" strike="noStrike" cap="none" spc="0" normalizeH="0" baseline="0">
                <a:ln>
                  <a:noFill/>
                </a:ln>
                <a:solidFill>
                  <a:srgbClr val="000E5E"/>
                </a:solidFill>
                <a:effectLst/>
                <a:uLnTx/>
                <a:uFillTx/>
                <a:latin typeface="Arial" panose="020B0604020202020204" pitchFamily="34" charset="0"/>
                <a:cs typeface="Arial" panose="020B0604020202020204" pitchFamily="34" charset="0"/>
              </a:defRPr>
            </a:lvl1p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OpenShift</a:t>
            </a:r>
            <a:endPar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79" name="TextBox 78">
            <a:extLst>
              <a:ext uri="{FF2B5EF4-FFF2-40B4-BE49-F238E27FC236}">
                <a16:creationId xmlns:a16="http://schemas.microsoft.com/office/drawing/2014/main" id="{72A85D70-7425-C544-913B-2CBA94FE2AE2}"/>
              </a:ext>
            </a:extLst>
          </p:cNvPr>
          <p:cNvSpPr txBox="1"/>
          <p:nvPr/>
        </p:nvSpPr>
        <p:spPr>
          <a:xfrm>
            <a:off x="267371" y="4244064"/>
            <a:ext cx="2632679" cy="553998"/>
          </a:xfrm>
          <a:prstGeom prst="rect">
            <a:avLst/>
          </a:prstGeom>
          <a:solidFill>
            <a:srgbClr val="00206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 Edge Cloud</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x86, POWER, Storage</a:t>
            </a:r>
          </a:p>
        </p:txBody>
      </p:sp>
      <p:sp>
        <p:nvSpPr>
          <p:cNvPr id="80" name="TextBox 79">
            <a:extLst>
              <a:ext uri="{FF2B5EF4-FFF2-40B4-BE49-F238E27FC236}">
                <a16:creationId xmlns:a16="http://schemas.microsoft.com/office/drawing/2014/main" id="{A6AD06B7-BB51-DB45-A703-C97032B7D78C}"/>
              </a:ext>
            </a:extLst>
          </p:cNvPr>
          <p:cNvSpPr txBox="1"/>
          <p:nvPr/>
        </p:nvSpPr>
        <p:spPr>
          <a:xfrm>
            <a:off x="1418171" y="3897922"/>
            <a:ext cx="1481877" cy="307777"/>
          </a:xfrm>
          <a:prstGeom prst="rect">
            <a:avLst/>
          </a:prstGeom>
          <a:solidFill>
            <a:srgbClr val="FF000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OpenShift</a:t>
            </a:r>
          </a:p>
        </p:txBody>
      </p:sp>
      <p:sp>
        <p:nvSpPr>
          <p:cNvPr id="81" name="TextBox 80">
            <a:extLst>
              <a:ext uri="{FF2B5EF4-FFF2-40B4-BE49-F238E27FC236}">
                <a16:creationId xmlns:a16="http://schemas.microsoft.com/office/drawing/2014/main" id="{A1C3EAE1-3D72-EC46-9A64-CCA3876AE1C0}"/>
              </a:ext>
            </a:extLst>
          </p:cNvPr>
          <p:cNvSpPr txBox="1"/>
          <p:nvPr/>
        </p:nvSpPr>
        <p:spPr>
          <a:xfrm>
            <a:off x="1924695" y="2181611"/>
            <a:ext cx="686524" cy="461665"/>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panose="020B0604020202020204" pitchFamily="34" charset="0"/>
              </a:rPr>
              <a:t>Edge</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panose="020B0604020202020204" pitchFamily="34" charset="0"/>
              </a:rPr>
              <a:t>APPs</a:t>
            </a:r>
          </a:p>
        </p:txBody>
      </p:sp>
      <p:sp>
        <p:nvSpPr>
          <p:cNvPr id="82" name="TextBox 81">
            <a:extLst>
              <a:ext uri="{FF2B5EF4-FFF2-40B4-BE49-F238E27FC236}">
                <a16:creationId xmlns:a16="http://schemas.microsoft.com/office/drawing/2014/main" id="{0F41CD5C-73D2-3E40-A3C5-5E2AFEBF51CC}"/>
              </a:ext>
            </a:extLst>
          </p:cNvPr>
          <p:cNvSpPr txBox="1"/>
          <p:nvPr/>
        </p:nvSpPr>
        <p:spPr>
          <a:xfrm>
            <a:off x="1401166" y="2089277"/>
            <a:ext cx="644420" cy="646331"/>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Cloud </a:t>
            </a:r>
            <a:r>
              <a:rPr kumimoji="0" lang="en-US" sz="1200"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panose="020B0604020202020204" pitchFamily="34" charset="0"/>
              </a:rPr>
              <a:t>Paks</a:t>
            </a:r>
            <a:endPar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83" name="TextBox 82">
            <a:extLst>
              <a:ext uri="{FF2B5EF4-FFF2-40B4-BE49-F238E27FC236}">
                <a16:creationId xmlns:a16="http://schemas.microsoft.com/office/drawing/2014/main" id="{19211E82-22C6-B141-8DCD-DFA6ED01209E}"/>
              </a:ext>
            </a:extLst>
          </p:cNvPr>
          <p:cNvSpPr txBox="1"/>
          <p:nvPr/>
        </p:nvSpPr>
        <p:spPr>
          <a:xfrm>
            <a:off x="2428723" y="2181611"/>
            <a:ext cx="638856" cy="461665"/>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panose="020B0604020202020204" pitchFamily="34" charset="0"/>
              </a:rPr>
              <a:t>AI</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Arial" panose="020B0604020202020204" pitchFamily="34" charset="0"/>
              </a:rPr>
              <a:t>APPs</a:t>
            </a:r>
          </a:p>
        </p:txBody>
      </p:sp>
      <p:sp>
        <p:nvSpPr>
          <p:cNvPr id="84" name="TextBox 83">
            <a:extLst>
              <a:ext uri="{FF2B5EF4-FFF2-40B4-BE49-F238E27FC236}">
                <a16:creationId xmlns:a16="http://schemas.microsoft.com/office/drawing/2014/main" id="{54F927E9-987C-D842-94C0-49F75CF92E26}"/>
              </a:ext>
            </a:extLst>
          </p:cNvPr>
          <p:cNvSpPr txBox="1"/>
          <p:nvPr/>
        </p:nvSpPr>
        <p:spPr>
          <a:xfrm>
            <a:off x="267372" y="3897922"/>
            <a:ext cx="742737" cy="307777"/>
          </a:xfrm>
          <a:prstGeom prst="rect">
            <a:avLst/>
          </a:prstGeom>
          <a:solidFill>
            <a:srgbClr val="FF0000"/>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RHEL</a:t>
            </a:r>
          </a:p>
        </p:txBody>
      </p:sp>
      <p:sp>
        <p:nvSpPr>
          <p:cNvPr id="85" name="TextBox 84">
            <a:extLst>
              <a:ext uri="{FF2B5EF4-FFF2-40B4-BE49-F238E27FC236}">
                <a16:creationId xmlns:a16="http://schemas.microsoft.com/office/drawing/2014/main" id="{74A0599A-D908-D84F-A22B-4BAFC641B455}"/>
              </a:ext>
            </a:extLst>
          </p:cNvPr>
          <p:cNvSpPr txBox="1"/>
          <p:nvPr/>
        </p:nvSpPr>
        <p:spPr>
          <a:xfrm rot="16200000">
            <a:off x="-39186" y="2818320"/>
            <a:ext cx="1335891" cy="722781"/>
          </a:xfrm>
          <a:prstGeom prst="rect">
            <a:avLst/>
          </a:prstGeom>
          <a:solidFill>
            <a:schemeClr val="accent5">
              <a:lumMod val="75000"/>
            </a:schemeClr>
          </a:solidFill>
        </p:spPr>
        <p:txBody>
          <a:bodyPr wrap="square" rtlCol="0" anchor="ctr" anchorCtr="1">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Arial" panose="020B0604020202020204" pitchFamily="34" charset="0"/>
              </a:rPr>
              <a:t>Database</a:t>
            </a:r>
          </a:p>
        </p:txBody>
      </p:sp>
      <p:sp>
        <p:nvSpPr>
          <p:cNvPr id="86" name="TextBox 85">
            <a:extLst>
              <a:ext uri="{FF2B5EF4-FFF2-40B4-BE49-F238E27FC236}">
                <a16:creationId xmlns:a16="http://schemas.microsoft.com/office/drawing/2014/main" id="{16FA236C-6DB8-2341-BACF-9DCCFC773562}"/>
              </a:ext>
            </a:extLst>
          </p:cNvPr>
          <p:cNvSpPr txBox="1"/>
          <p:nvPr/>
        </p:nvSpPr>
        <p:spPr>
          <a:xfrm>
            <a:off x="401241" y="1621223"/>
            <a:ext cx="2540651" cy="58477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Distributed</a:t>
            </a:r>
          </a:p>
        </p:txBody>
      </p:sp>
      <p:sp>
        <p:nvSpPr>
          <p:cNvPr id="87" name="TextBox 86">
            <a:extLst>
              <a:ext uri="{FF2B5EF4-FFF2-40B4-BE49-F238E27FC236}">
                <a16:creationId xmlns:a16="http://schemas.microsoft.com/office/drawing/2014/main" id="{EED555EC-5FA0-2140-A9DE-8660CBA8D9E3}"/>
              </a:ext>
            </a:extLst>
          </p:cNvPr>
          <p:cNvSpPr txBox="1"/>
          <p:nvPr/>
        </p:nvSpPr>
        <p:spPr>
          <a:xfrm>
            <a:off x="7378297" y="1612818"/>
            <a:ext cx="4648979" cy="58477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Public</a:t>
            </a:r>
          </a:p>
        </p:txBody>
      </p:sp>
      <p:sp>
        <p:nvSpPr>
          <p:cNvPr id="88" name="TextBox 87">
            <a:extLst>
              <a:ext uri="{FF2B5EF4-FFF2-40B4-BE49-F238E27FC236}">
                <a16:creationId xmlns:a16="http://schemas.microsoft.com/office/drawing/2014/main" id="{E2D8DE98-DBBE-1C41-8C30-C567F6C7D3E5}"/>
              </a:ext>
            </a:extLst>
          </p:cNvPr>
          <p:cNvSpPr txBox="1"/>
          <p:nvPr/>
        </p:nvSpPr>
        <p:spPr>
          <a:xfrm>
            <a:off x="3199583" y="1612818"/>
            <a:ext cx="3921024" cy="58477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On-Premise</a:t>
            </a:r>
          </a:p>
        </p:txBody>
      </p:sp>
      <p:cxnSp>
        <p:nvCxnSpPr>
          <p:cNvPr id="89" name="Connector: Elbow 64">
            <a:extLst>
              <a:ext uri="{FF2B5EF4-FFF2-40B4-BE49-F238E27FC236}">
                <a16:creationId xmlns:a16="http://schemas.microsoft.com/office/drawing/2014/main" id="{9BC8801C-DDFF-534A-8E7A-856284997564}"/>
              </a:ext>
            </a:extLst>
          </p:cNvPr>
          <p:cNvCxnSpPr>
            <a:cxnSpLocks/>
            <a:stCxn id="16" idx="2"/>
            <a:endCxn id="18" idx="0"/>
          </p:cNvCxnSpPr>
          <p:nvPr/>
        </p:nvCxnSpPr>
        <p:spPr>
          <a:xfrm rot="5400000">
            <a:off x="7832054" y="3824775"/>
            <a:ext cx="903523" cy="2862049"/>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0" name="Connector: Elbow 70">
            <a:extLst>
              <a:ext uri="{FF2B5EF4-FFF2-40B4-BE49-F238E27FC236}">
                <a16:creationId xmlns:a16="http://schemas.microsoft.com/office/drawing/2014/main" id="{F8A65526-B8BC-6544-A340-EAF89F885626}"/>
              </a:ext>
            </a:extLst>
          </p:cNvPr>
          <p:cNvCxnSpPr>
            <a:cxnSpLocks/>
            <a:stCxn id="18" idx="0"/>
            <a:endCxn id="31" idx="2"/>
          </p:cNvCxnSpPr>
          <p:nvPr/>
        </p:nvCxnSpPr>
        <p:spPr>
          <a:xfrm rot="16200000" flipV="1">
            <a:off x="5559748" y="4414518"/>
            <a:ext cx="893390" cy="169269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91" name="Connector: Elbow 73">
            <a:extLst>
              <a:ext uri="{FF2B5EF4-FFF2-40B4-BE49-F238E27FC236}">
                <a16:creationId xmlns:a16="http://schemas.microsoft.com/office/drawing/2014/main" id="{86DAB5AE-CE52-454F-91CE-A95E3487DE32}"/>
              </a:ext>
            </a:extLst>
          </p:cNvPr>
          <p:cNvCxnSpPr>
            <a:cxnSpLocks/>
            <a:stCxn id="18" idx="0"/>
            <a:endCxn id="79" idx="2"/>
          </p:cNvCxnSpPr>
          <p:nvPr/>
        </p:nvCxnSpPr>
        <p:spPr>
          <a:xfrm rot="16200000" flipV="1">
            <a:off x="3763502" y="2618272"/>
            <a:ext cx="909499" cy="5269079"/>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E9305D6C-FE36-0147-9687-347AC74C3633}"/>
              </a:ext>
            </a:extLst>
          </p:cNvPr>
          <p:cNvGrpSpPr/>
          <p:nvPr/>
        </p:nvGrpSpPr>
        <p:grpSpPr>
          <a:xfrm>
            <a:off x="7219951" y="2063375"/>
            <a:ext cx="2674675" cy="1784282"/>
            <a:chOff x="3490959" y="1530628"/>
            <a:chExt cx="2006006" cy="1338211"/>
          </a:xfrm>
        </p:grpSpPr>
        <p:sp>
          <p:nvSpPr>
            <p:cNvPr id="93" name="TextBox 92">
              <a:extLst>
                <a:ext uri="{FF2B5EF4-FFF2-40B4-BE49-F238E27FC236}">
                  <a16:creationId xmlns:a16="http://schemas.microsoft.com/office/drawing/2014/main" id="{0011E8DC-7009-304C-8D22-8273EABD9E59}"/>
                </a:ext>
              </a:extLst>
            </p:cNvPr>
            <p:cNvSpPr txBox="1"/>
            <p:nvPr/>
          </p:nvSpPr>
          <p:spPr>
            <a:xfrm>
              <a:off x="4321389" y="1685277"/>
              <a:ext cx="52316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NEW</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94" name="TextBox 93">
              <a:extLst>
                <a:ext uri="{FF2B5EF4-FFF2-40B4-BE49-F238E27FC236}">
                  <a16:creationId xmlns:a16="http://schemas.microsoft.com/office/drawing/2014/main" id="{6D16C03B-BEAE-1542-AD5F-0DC6A89D8E69}"/>
                </a:ext>
              </a:extLst>
            </p:cNvPr>
            <p:cNvSpPr txBox="1"/>
            <p:nvPr/>
          </p:nvSpPr>
          <p:spPr>
            <a:xfrm>
              <a:off x="3943294" y="1685277"/>
              <a:ext cx="498945"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LOB</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95" name="TextBox 94">
              <a:extLst>
                <a:ext uri="{FF2B5EF4-FFF2-40B4-BE49-F238E27FC236}">
                  <a16:creationId xmlns:a16="http://schemas.microsoft.com/office/drawing/2014/main" id="{4D5320A4-57AF-1A42-A4F6-6BB82E3F359D}"/>
                </a:ext>
              </a:extLst>
            </p:cNvPr>
            <p:cNvSpPr txBox="1"/>
            <p:nvPr/>
          </p:nvSpPr>
          <p:spPr>
            <a:xfrm>
              <a:off x="3490959" y="1530628"/>
              <a:ext cx="493176" cy="484748"/>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Cloud</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panose="020B0604020202020204" pitchFamily="34" charset="0"/>
                </a:rPr>
                <a:t>Paks</a:t>
              </a:r>
              <a:endParaRPr kumimoji="0" lang="en-US" sz="12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C51C7994-A513-1E4F-96B9-4A1B0EA92E24}"/>
                </a:ext>
              </a:extLst>
            </p:cNvPr>
            <p:cNvSpPr txBox="1"/>
            <p:nvPr/>
          </p:nvSpPr>
          <p:spPr>
            <a:xfrm>
              <a:off x="4989333" y="1685277"/>
              <a:ext cx="50763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Data</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sp>
          <p:nvSpPr>
            <p:cNvPr id="97" name="TextBox 96">
              <a:extLst>
                <a:ext uri="{FF2B5EF4-FFF2-40B4-BE49-F238E27FC236}">
                  <a16:creationId xmlns:a16="http://schemas.microsoft.com/office/drawing/2014/main" id="{E036C3C2-E941-8341-A01A-16DEC0B04194}"/>
                </a:ext>
              </a:extLst>
            </p:cNvPr>
            <p:cNvSpPr txBox="1"/>
            <p:nvPr/>
          </p:nvSpPr>
          <p:spPr>
            <a:xfrm>
              <a:off x="4658931" y="1685277"/>
              <a:ext cx="512212" cy="346249"/>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AI</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APPs</a:t>
              </a:r>
            </a:p>
          </p:txBody>
        </p:sp>
        <p:grpSp>
          <p:nvGrpSpPr>
            <p:cNvPr id="98" name="Group 97">
              <a:extLst>
                <a:ext uri="{FF2B5EF4-FFF2-40B4-BE49-F238E27FC236}">
                  <a16:creationId xmlns:a16="http://schemas.microsoft.com/office/drawing/2014/main" id="{07A39AB0-FC7A-A840-941A-7B8A67A34D49}"/>
                </a:ext>
              </a:extLst>
            </p:cNvPr>
            <p:cNvGrpSpPr/>
            <p:nvPr/>
          </p:nvGrpSpPr>
          <p:grpSpPr>
            <a:xfrm>
              <a:off x="3597729" y="2002227"/>
              <a:ext cx="1798023" cy="866612"/>
              <a:chOff x="3597729" y="2002227"/>
              <a:chExt cx="1798023" cy="866612"/>
            </a:xfrm>
          </p:grpSpPr>
          <p:sp>
            <p:nvSpPr>
              <p:cNvPr id="99" name="Rectangle 63">
                <a:extLst>
                  <a:ext uri="{FF2B5EF4-FFF2-40B4-BE49-F238E27FC236}">
                    <a16:creationId xmlns:a16="http://schemas.microsoft.com/office/drawing/2014/main" id="{871C70ED-7A90-D640-AFD6-6344B886C681}"/>
                  </a:ext>
                </a:extLst>
              </p:cNvPr>
              <p:cNvSpPr>
                <a:spLocks noChangeArrowheads="1"/>
              </p:cNvSpPr>
              <p:nvPr/>
            </p:nvSpPr>
            <p:spPr bwMode="auto">
              <a:xfrm>
                <a:off x="4422292" y="2011174"/>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0" name="Rectangle 99">
                <a:extLst>
                  <a:ext uri="{FF2B5EF4-FFF2-40B4-BE49-F238E27FC236}">
                    <a16:creationId xmlns:a16="http://schemas.microsoft.com/office/drawing/2014/main" id="{A57A4D33-CFAA-8646-B79E-292569C6EE20}"/>
                  </a:ext>
                </a:extLst>
              </p:cNvPr>
              <p:cNvSpPr/>
              <p:nvPr/>
            </p:nvSpPr>
            <p:spPr bwMode="auto">
              <a:xfrm>
                <a:off x="4422239" y="2231088"/>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01" name="Rectangle 65">
                <a:extLst>
                  <a:ext uri="{FF2B5EF4-FFF2-40B4-BE49-F238E27FC236}">
                    <a16:creationId xmlns:a16="http://schemas.microsoft.com/office/drawing/2014/main" id="{820CD92F-0622-0F4F-81F7-EC8E35BED11C}"/>
                  </a:ext>
                </a:extLst>
              </p:cNvPr>
              <p:cNvSpPr>
                <a:spLocks noChangeArrowheads="1"/>
              </p:cNvSpPr>
              <p:nvPr/>
            </p:nvSpPr>
            <p:spPr bwMode="auto">
              <a:xfrm>
                <a:off x="4422292" y="2451002"/>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2" name="Rectangle 66">
                <a:extLst>
                  <a:ext uri="{FF2B5EF4-FFF2-40B4-BE49-F238E27FC236}">
                    <a16:creationId xmlns:a16="http://schemas.microsoft.com/office/drawing/2014/main" id="{47946513-BF80-BB42-8E01-6AC78DB1921D}"/>
                  </a:ext>
                </a:extLst>
              </p:cNvPr>
              <p:cNvSpPr>
                <a:spLocks noChangeArrowheads="1"/>
              </p:cNvSpPr>
              <p:nvPr/>
            </p:nvSpPr>
            <p:spPr bwMode="auto">
              <a:xfrm>
                <a:off x="4422292" y="267091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3" name="Rectangle 67">
                <a:extLst>
                  <a:ext uri="{FF2B5EF4-FFF2-40B4-BE49-F238E27FC236}">
                    <a16:creationId xmlns:a16="http://schemas.microsoft.com/office/drawing/2014/main" id="{FCB22483-BF8E-8D45-A635-0431C053F864}"/>
                  </a:ext>
                </a:extLst>
              </p:cNvPr>
              <p:cNvSpPr>
                <a:spLocks noChangeArrowheads="1"/>
              </p:cNvSpPr>
              <p:nvPr/>
            </p:nvSpPr>
            <p:spPr bwMode="auto">
              <a:xfrm>
                <a:off x="4628472" y="2011174"/>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4" name="Rectangle 68">
                <a:extLst>
                  <a:ext uri="{FF2B5EF4-FFF2-40B4-BE49-F238E27FC236}">
                    <a16:creationId xmlns:a16="http://schemas.microsoft.com/office/drawing/2014/main" id="{AD56FF5A-4292-4C46-BA32-01EF20ED0B12}"/>
                  </a:ext>
                </a:extLst>
              </p:cNvPr>
              <p:cNvSpPr>
                <a:spLocks noChangeArrowheads="1"/>
              </p:cNvSpPr>
              <p:nvPr/>
            </p:nvSpPr>
            <p:spPr bwMode="auto">
              <a:xfrm>
                <a:off x="4628472" y="2231088"/>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5" name="Rectangle 69">
                <a:extLst>
                  <a:ext uri="{FF2B5EF4-FFF2-40B4-BE49-F238E27FC236}">
                    <a16:creationId xmlns:a16="http://schemas.microsoft.com/office/drawing/2014/main" id="{968CE72C-6512-5546-98E7-0F79B9AEDE37}"/>
                  </a:ext>
                </a:extLst>
              </p:cNvPr>
              <p:cNvSpPr>
                <a:spLocks noChangeArrowheads="1"/>
              </p:cNvSpPr>
              <p:nvPr/>
            </p:nvSpPr>
            <p:spPr bwMode="auto">
              <a:xfrm>
                <a:off x="4628472" y="2451002"/>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6" name="Rectangle 70">
                <a:extLst>
                  <a:ext uri="{FF2B5EF4-FFF2-40B4-BE49-F238E27FC236}">
                    <a16:creationId xmlns:a16="http://schemas.microsoft.com/office/drawing/2014/main" id="{1C48A545-4DA6-2945-9D15-78BAA6C45C6F}"/>
                  </a:ext>
                </a:extLst>
              </p:cNvPr>
              <p:cNvSpPr>
                <a:spLocks noChangeArrowheads="1"/>
              </p:cNvSpPr>
              <p:nvPr/>
            </p:nvSpPr>
            <p:spPr bwMode="auto">
              <a:xfrm>
                <a:off x="4628472" y="2670917"/>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7" name="Rectangle 63">
                <a:extLst>
                  <a:ext uri="{FF2B5EF4-FFF2-40B4-BE49-F238E27FC236}">
                    <a16:creationId xmlns:a16="http://schemas.microsoft.com/office/drawing/2014/main" id="{D21DB8FB-3680-F148-B333-58FE40A4CC5C}"/>
                  </a:ext>
                </a:extLst>
              </p:cNvPr>
              <p:cNvSpPr>
                <a:spLocks noChangeArrowheads="1"/>
              </p:cNvSpPr>
              <p:nvPr/>
            </p:nvSpPr>
            <p:spPr bwMode="auto">
              <a:xfrm>
                <a:off x="4009984" y="2002227"/>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08" name="Rectangle 107">
                <a:extLst>
                  <a:ext uri="{FF2B5EF4-FFF2-40B4-BE49-F238E27FC236}">
                    <a16:creationId xmlns:a16="http://schemas.microsoft.com/office/drawing/2014/main" id="{BF11DEEB-3D1B-CF40-9997-5D1FA7053655}"/>
                  </a:ext>
                </a:extLst>
              </p:cNvPr>
              <p:cNvSpPr/>
              <p:nvPr/>
            </p:nvSpPr>
            <p:spPr bwMode="auto">
              <a:xfrm>
                <a:off x="4009931" y="2222141"/>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09" name="Rectangle 65">
                <a:extLst>
                  <a:ext uri="{FF2B5EF4-FFF2-40B4-BE49-F238E27FC236}">
                    <a16:creationId xmlns:a16="http://schemas.microsoft.com/office/drawing/2014/main" id="{B8E2A04E-86EC-A245-A96D-59F618B39725}"/>
                  </a:ext>
                </a:extLst>
              </p:cNvPr>
              <p:cNvSpPr>
                <a:spLocks noChangeArrowheads="1"/>
              </p:cNvSpPr>
              <p:nvPr/>
            </p:nvSpPr>
            <p:spPr bwMode="auto">
              <a:xfrm>
                <a:off x="4009984" y="2442055"/>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0" name="Rectangle 66">
                <a:extLst>
                  <a:ext uri="{FF2B5EF4-FFF2-40B4-BE49-F238E27FC236}">
                    <a16:creationId xmlns:a16="http://schemas.microsoft.com/office/drawing/2014/main" id="{7F206C9B-828D-DC43-B8CF-C47707E91F12}"/>
                  </a:ext>
                </a:extLst>
              </p:cNvPr>
              <p:cNvSpPr>
                <a:spLocks noChangeArrowheads="1"/>
              </p:cNvSpPr>
              <p:nvPr/>
            </p:nvSpPr>
            <p:spPr bwMode="auto">
              <a:xfrm>
                <a:off x="4009984" y="2661969"/>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1" name="Rectangle 67">
                <a:extLst>
                  <a:ext uri="{FF2B5EF4-FFF2-40B4-BE49-F238E27FC236}">
                    <a16:creationId xmlns:a16="http://schemas.microsoft.com/office/drawing/2014/main" id="{B1137C0E-959B-EA4E-A5AE-0F97A88E0FC8}"/>
                  </a:ext>
                </a:extLst>
              </p:cNvPr>
              <p:cNvSpPr>
                <a:spLocks noChangeArrowheads="1"/>
              </p:cNvSpPr>
              <p:nvPr/>
            </p:nvSpPr>
            <p:spPr bwMode="auto">
              <a:xfrm>
                <a:off x="4216164" y="200222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2" name="Rectangle 68">
                <a:extLst>
                  <a:ext uri="{FF2B5EF4-FFF2-40B4-BE49-F238E27FC236}">
                    <a16:creationId xmlns:a16="http://schemas.microsoft.com/office/drawing/2014/main" id="{CD08FF4E-7CE8-554D-A517-97B232C7CC5B}"/>
                  </a:ext>
                </a:extLst>
              </p:cNvPr>
              <p:cNvSpPr>
                <a:spLocks noChangeArrowheads="1"/>
              </p:cNvSpPr>
              <p:nvPr/>
            </p:nvSpPr>
            <p:spPr bwMode="auto">
              <a:xfrm>
                <a:off x="4216164" y="2222141"/>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3" name="Rectangle 69">
                <a:extLst>
                  <a:ext uri="{FF2B5EF4-FFF2-40B4-BE49-F238E27FC236}">
                    <a16:creationId xmlns:a16="http://schemas.microsoft.com/office/drawing/2014/main" id="{97F8D391-E029-CA40-A0D8-C428706AB070}"/>
                  </a:ext>
                </a:extLst>
              </p:cNvPr>
              <p:cNvSpPr>
                <a:spLocks noChangeArrowheads="1"/>
              </p:cNvSpPr>
              <p:nvPr/>
            </p:nvSpPr>
            <p:spPr bwMode="auto">
              <a:xfrm>
                <a:off x="4216164" y="2442055"/>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4" name="Rectangle 70">
                <a:extLst>
                  <a:ext uri="{FF2B5EF4-FFF2-40B4-BE49-F238E27FC236}">
                    <a16:creationId xmlns:a16="http://schemas.microsoft.com/office/drawing/2014/main" id="{CD94930E-DD8F-DF40-B04E-1F033F4CB713}"/>
                  </a:ext>
                </a:extLst>
              </p:cNvPr>
              <p:cNvSpPr>
                <a:spLocks noChangeArrowheads="1"/>
              </p:cNvSpPr>
              <p:nvPr/>
            </p:nvSpPr>
            <p:spPr bwMode="auto">
              <a:xfrm>
                <a:off x="4216164" y="2661969"/>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5" name="Rectangle 63">
                <a:extLst>
                  <a:ext uri="{FF2B5EF4-FFF2-40B4-BE49-F238E27FC236}">
                    <a16:creationId xmlns:a16="http://schemas.microsoft.com/office/drawing/2014/main" id="{58D8DAB2-AE33-DC49-ABE7-D58623B3EDAB}"/>
                  </a:ext>
                </a:extLst>
              </p:cNvPr>
              <p:cNvSpPr>
                <a:spLocks noChangeArrowheads="1"/>
              </p:cNvSpPr>
              <p:nvPr/>
            </p:nvSpPr>
            <p:spPr bwMode="auto">
              <a:xfrm>
                <a:off x="5040804" y="2011174"/>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6" name="Rectangle 115">
                <a:extLst>
                  <a:ext uri="{FF2B5EF4-FFF2-40B4-BE49-F238E27FC236}">
                    <a16:creationId xmlns:a16="http://schemas.microsoft.com/office/drawing/2014/main" id="{804E2594-4FC0-2646-B423-47B560D14B37}"/>
                  </a:ext>
                </a:extLst>
              </p:cNvPr>
              <p:cNvSpPr/>
              <p:nvPr/>
            </p:nvSpPr>
            <p:spPr bwMode="auto">
              <a:xfrm>
                <a:off x="5040751" y="2231088"/>
                <a:ext cx="148898"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17" name="Rectangle 65">
                <a:extLst>
                  <a:ext uri="{FF2B5EF4-FFF2-40B4-BE49-F238E27FC236}">
                    <a16:creationId xmlns:a16="http://schemas.microsoft.com/office/drawing/2014/main" id="{FD95E973-3C82-F54A-A938-66E13DC63188}"/>
                  </a:ext>
                </a:extLst>
              </p:cNvPr>
              <p:cNvSpPr>
                <a:spLocks noChangeArrowheads="1"/>
              </p:cNvSpPr>
              <p:nvPr/>
            </p:nvSpPr>
            <p:spPr bwMode="auto">
              <a:xfrm>
                <a:off x="5040804" y="2451002"/>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8" name="Rectangle 66">
                <a:extLst>
                  <a:ext uri="{FF2B5EF4-FFF2-40B4-BE49-F238E27FC236}">
                    <a16:creationId xmlns:a16="http://schemas.microsoft.com/office/drawing/2014/main" id="{E21F87BF-6CBE-5246-B42A-307987416640}"/>
                  </a:ext>
                </a:extLst>
              </p:cNvPr>
              <p:cNvSpPr>
                <a:spLocks noChangeArrowheads="1"/>
              </p:cNvSpPr>
              <p:nvPr/>
            </p:nvSpPr>
            <p:spPr bwMode="auto">
              <a:xfrm>
                <a:off x="5040804" y="2670917"/>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19" name="Rectangle 67">
                <a:extLst>
                  <a:ext uri="{FF2B5EF4-FFF2-40B4-BE49-F238E27FC236}">
                    <a16:creationId xmlns:a16="http://schemas.microsoft.com/office/drawing/2014/main" id="{C91881A8-C5C9-0343-8BCE-53AC622A7CCA}"/>
                  </a:ext>
                </a:extLst>
              </p:cNvPr>
              <p:cNvSpPr>
                <a:spLocks noChangeArrowheads="1"/>
              </p:cNvSpPr>
              <p:nvPr/>
            </p:nvSpPr>
            <p:spPr bwMode="auto">
              <a:xfrm>
                <a:off x="5246959" y="2011174"/>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0" name="Rectangle 68">
                <a:extLst>
                  <a:ext uri="{FF2B5EF4-FFF2-40B4-BE49-F238E27FC236}">
                    <a16:creationId xmlns:a16="http://schemas.microsoft.com/office/drawing/2014/main" id="{CB5BD258-9AFA-8242-8CC9-8E36A0A29612}"/>
                  </a:ext>
                </a:extLst>
              </p:cNvPr>
              <p:cNvSpPr>
                <a:spLocks noChangeArrowheads="1"/>
              </p:cNvSpPr>
              <p:nvPr/>
            </p:nvSpPr>
            <p:spPr bwMode="auto">
              <a:xfrm>
                <a:off x="5246959" y="2231088"/>
                <a:ext cx="148793" cy="197922"/>
              </a:xfrm>
              <a:prstGeom prst="rect">
                <a:avLst/>
              </a:prstGeom>
              <a:solidFill>
                <a:srgbClr val="EF946B"/>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1" name="Rectangle 69">
                <a:extLst>
                  <a:ext uri="{FF2B5EF4-FFF2-40B4-BE49-F238E27FC236}">
                    <a16:creationId xmlns:a16="http://schemas.microsoft.com/office/drawing/2014/main" id="{0DEBF01F-F715-4140-AC0F-D637C3908B28}"/>
                  </a:ext>
                </a:extLst>
              </p:cNvPr>
              <p:cNvSpPr>
                <a:spLocks noChangeArrowheads="1"/>
              </p:cNvSpPr>
              <p:nvPr/>
            </p:nvSpPr>
            <p:spPr bwMode="auto">
              <a:xfrm>
                <a:off x="5246959" y="2451002"/>
                <a:ext cx="148793" cy="197922"/>
              </a:xfrm>
              <a:prstGeom prst="rect">
                <a:avLst/>
              </a:prstGeom>
              <a:solidFill>
                <a:srgbClr val="92D05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2" name="Rectangle 70">
                <a:extLst>
                  <a:ext uri="{FF2B5EF4-FFF2-40B4-BE49-F238E27FC236}">
                    <a16:creationId xmlns:a16="http://schemas.microsoft.com/office/drawing/2014/main" id="{AA06B1C6-8695-4E4C-B9F9-785CBA166211}"/>
                  </a:ext>
                </a:extLst>
              </p:cNvPr>
              <p:cNvSpPr>
                <a:spLocks noChangeArrowheads="1"/>
              </p:cNvSpPr>
              <p:nvPr/>
            </p:nvSpPr>
            <p:spPr bwMode="auto">
              <a:xfrm>
                <a:off x="5246959" y="2670917"/>
                <a:ext cx="148793" cy="197922"/>
              </a:xfrm>
              <a:prstGeom prst="rect">
                <a:avLst/>
              </a:prstGeom>
              <a:solidFill>
                <a:srgbClr val="FFC000"/>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3" name="Rectangle 63">
                <a:extLst>
                  <a:ext uri="{FF2B5EF4-FFF2-40B4-BE49-F238E27FC236}">
                    <a16:creationId xmlns:a16="http://schemas.microsoft.com/office/drawing/2014/main" id="{3EE9EA55-25F9-6E4F-898D-F3056422C932}"/>
                  </a:ext>
                </a:extLst>
              </p:cNvPr>
              <p:cNvSpPr>
                <a:spLocks noChangeArrowheads="1"/>
              </p:cNvSpPr>
              <p:nvPr/>
            </p:nvSpPr>
            <p:spPr bwMode="auto">
              <a:xfrm>
                <a:off x="4834599" y="2011174"/>
                <a:ext cx="148793" cy="197922"/>
              </a:xfrm>
              <a:prstGeom prst="rect">
                <a:avLst/>
              </a:prstGeom>
              <a:solidFill>
                <a:schemeClr val="accent1">
                  <a:lumMod val="20000"/>
                  <a:lumOff val="8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4" name="Rectangle 123">
                <a:extLst>
                  <a:ext uri="{FF2B5EF4-FFF2-40B4-BE49-F238E27FC236}">
                    <a16:creationId xmlns:a16="http://schemas.microsoft.com/office/drawing/2014/main" id="{E4AF95B3-191D-9349-B8D7-93186EA41DA6}"/>
                  </a:ext>
                </a:extLst>
              </p:cNvPr>
              <p:cNvSpPr/>
              <p:nvPr/>
            </p:nvSpPr>
            <p:spPr bwMode="auto">
              <a:xfrm>
                <a:off x="4834546" y="2231088"/>
                <a:ext cx="148898" cy="197922"/>
              </a:xfrm>
              <a:prstGeom prst="rect">
                <a:avLst/>
              </a:prstGeom>
              <a:solidFill>
                <a:schemeClr val="accent1">
                  <a:lumMod val="60000"/>
                  <a:lumOff val="4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25" name="Rectangle 65">
                <a:extLst>
                  <a:ext uri="{FF2B5EF4-FFF2-40B4-BE49-F238E27FC236}">
                    <a16:creationId xmlns:a16="http://schemas.microsoft.com/office/drawing/2014/main" id="{81BA3BF2-7750-A142-BA73-FCC9774DFD2A}"/>
                  </a:ext>
                </a:extLst>
              </p:cNvPr>
              <p:cNvSpPr>
                <a:spLocks noChangeArrowheads="1"/>
              </p:cNvSpPr>
              <p:nvPr/>
            </p:nvSpPr>
            <p:spPr bwMode="auto">
              <a:xfrm>
                <a:off x="4834599" y="2451002"/>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6" name="Rectangle 66">
                <a:extLst>
                  <a:ext uri="{FF2B5EF4-FFF2-40B4-BE49-F238E27FC236}">
                    <a16:creationId xmlns:a16="http://schemas.microsoft.com/office/drawing/2014/main" id="{160B1E23-8BB0-0145-86DA-72BE4988A096}"/>
                  </a:ext>
                </a:extLst>
              </p:cNvPr>
              <p:cNvSpPr>
                <a:spLocks noChangeArrowheads="1"/>
              </p:cNvSpPr>
              <p:nvPr/>
            </p:nvSpPr>
            <p:spPr bwMode="auto">
              <a:xfrm>
                <a:off x="4834599" y="2670917"/>
                <a:ext cx="148793" cy="197922"/>
              </a:xfrm>
              <a:prstGeom prst="rect">
                <a:avLst/>
              </a:prstGeom>
              <a:solidFill>
                <a:schemeClr val="accent1">
                  <a:lumMod val="50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a:cs typeface="ヒラギノ角ゴ Pro W3"/>
                </a:endParaRPr>
              </a:p>
            </p:txBody>
          </p:sp>
          <p:sp>
            <p:nvSpPr>
              <p:cNvPr id="127" name="Rectangle 60">
                <a:extLst>
                  <a:ext uri="{FF2B5EF4-FFF2-40B4-BE49-F238E27FC236}">
                    <a16:creationId xmlns:a16="http://schemas.microsoft.com/office/drawing/2014/main" id="{1FC5B2A2-06F8-5242-935F-2A76E82A9359}"/>
                  </a:ext>
                </a:extLst>
              </p:cNvPr>
              <p:cNvSpPr>
                <a:spLocks noChangeArrowheads="1"/>
              </p:cNvSpPr>
              <p:nvPr/>
            </p:nvSpPr>
            <p:spPr bwMode="auto">
              <a:xfrm>
                <a:off x="3597729" y="222485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28" name="Rectangle 62">
                <a:extLst>
                  <a:ext uri="{FF2B5EF4-FFF2-40B4-BE49-F238E27FC236}">
                    <a16:creationId xmlns:a16="http://schemas.microsoft.com/office/drawing/2014/main" id="{573D8701-CCA3-D94D-9F42-17328850A688}"/>
                  </a:ext>
                </a:extLst>
              </p:cNvPr>
              <p:cNvSpPr>
                <a:spLocks noChangeArrowheads="1"/>
              </p:cNvSpPr>
              <p:nvPr/>
            </p:nvSpPr>
            <p:spPr bwMode="auto">
              <a:xfrm>
                <a:off x="3597729" y="2661970"/>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29" name="Rectangle 61">
                <a:extLst>
                  <a:ext uri="{FF2B5EF4-FFF2-40B4-BE49-F238E27FC236}">
                    <a16:creationId xmlns:a16="http://schemas.microsoft.com/office/drawing/2014/main" id="{673F104E-38CD-0A48-AE2F-97388EC43DAF}"/>
                  </a:ext>
                </a:extLst>
              </p:cNvPr>
              <p:cNvSpPr>
                <a:spLocks noChangeArrowheads="1"/>
              </p:cNvSpPr>
              <p:nvPr/>
            </p:nvSpPr>
            <p:spPr bwMode="auto">
              <a:xfrm>
                <a:off x="3597729" y="244341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30" name="Rectangle 60">
                <a:extLst>
                  <a:ext uri="{FF2B5EF4-FFF2-40B4-BE49-F238E27FC236}">
                    <a16:creationId xmlns:a16="http://schemas.microsoft.com/office/drawing/2014/main" id="{7391B528-219A-834B-864C-093C926D5BE9}"/>
                  </a:ext>
                </a:extLst>
              </p:cNvPr>
              <p:cNvSpPr>
                <a:spLocks noChangeArrowheads="1"/>
              </p:cNvSpPr>
              <p:nvPr/>
            </p:nvSpPr>
            <p:spPr bwMode="auto">
              <a:xfrm>
                <a:off x="3597729" y="200629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31" name="Rectangle 60">
                <a:extLst>
                  <a:ext uri="{FF2B5EF4-FFF2-40B4-BE49-F238E27FC236}">
                    <a16:creationId xmlns:a16="http://schemas.microsoft.com/office/drawing/2014/main" id="{E09E890A-06BC-E64F-A8F5-3F9452826D28}"/>
                  </a:ext>
                </a:extLst>
              </p:cNvPr>
              <p:cNvSpPr>
                <a:spLocks noChangeArrowheads="1"/>
              </p:cNvSpPr>
              <p:nvPr/>
            </p:nvSpPr>
            <p:spPr bwMode="auto">
              <a:xfrm>
                <a:off x="3803857" y="222485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32" name="Rectangle 62">
                <a:extLst>
                  <a:ext uri="{FF2B5EF4-FFF2-40B4-BE49-F238E27FC236}">
                    <a16:creationId xmlns:a16="http://schemas.microsoft.com/office/drawing/2014/main" id="{954B9F05-5353-CD45-B220-3B7F55F6D1A7}"/>
                  </a:ext>
                </a:extLst>
              </p:cNvPr>
              <p:cNvSpPr>
                <a:spLocks noChangeArrowheads="1"/>
              </p:cNvSpPr>
              <p:nvPr/>
            </p:nvSpPr>
            <p:spPr bwMode="auto">
              <a:xfrm>
                <a:off x="3803857" y="2661970"/>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33" name="Rectangle 61">
                <a:extLst>
                  <a:ext uri="{FF2B5EF4-FFF2-40B4-BE49-F238E27FC236}">
                    <a16:creationId xmlns:a16="http://schemas.microsoft.com/office/drawing/2014/main" id="{E8C2C358-F101-054F-8288-F369A14EFDBF}"/>
                  </a:ext>
                </a:extLst>
              </p:cNvPr>
              <p:cNvSpPr>
                <a:spLocks noChangeArrowheads="1"/>
              </p:cNvSpPr>
              <p:nvPr/>
            </p:nvSpPr>
            <p:spPr bwMode="auto">
              <a:xfrm>
                <a:off x="3803857" y="244341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sp>
            <p:nvSpPr>
              <p:cNvPr id="134" name="Rectangle 60">
                <a:extLst>
                  <a:ext uri="{FF2B5EF4-FFF2-40B4-BE49-F238E27FC236}">
                    <a16:creationId xmlns:a16="http://schemas.microsoft.com/office/drawing/2014/main" id="{DE4E7978-9930-2249-AB6C-7D3E04F15946}"/>
                  </a:ext>
                </a:extLst>
              </p:cNvPr>
              <p:cNvSpPr>
                <a:spLocks noChangeArrowheads="1"/>
              </p:cNvSpPr>
              <p:nvPr/>
            </p:nvSpPr>
            <p:spPr bwMode="auto">
              <a:xfrm>
                <a:off x="3803857" y="2006291"/>
                <a:ext cx="148793" cy="197922"/>
              </a:xfrm>
              <a:prstGeom prst="rect">
                <a:avLst/>
              </a:prstGeom>
              <a:solidFill>
                <a:schemeClr val="accent1">
                  <a:lumMod val="75000"/>
                </a:schemeClr>
              </a:solidFill>
              <a:ln w="9525">
                <a:no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FFFFFF"/>
                  </a:solidFill>
                  <a:effectLst/>
                  <a:uLnTx/>
                  <a:uFillTx/>
                  <a:latin typeface="IBM Plex Sans" panose="020B0503050203000203" pitchFamily="34" charset="0"/>
                  <a:ea typeface="ヒラギノ角ゴ Pro W3" charset="-128"/>
                  <a:cs typeface="Arial"/>
                </a:endParaRPr>
              </a:p>
            </p:txBody>
          </p:sp>
        </p:grpSp>
      </p:grpSp>
      <p:grpSp>
        <p:nvGrpSpPr>
          <p:cNvPr id="135" name="Group 134">
            <a:extLst>
              <a:ext uri="{FF2B5EF4-FFF2-40B4-BE49-F238E27FC236}">
                <a16:creationId xmlns:a16="http://schemas.microsoft.com/office/drawing/2014/main" id="{12E63EC7-29D7-4D46-8918-BFD8409225A1}"/>
              </a:ext>
            </a:extLst>
          </p:cNvPr>
          <p:cNvGrpSpPr/>
          <p:nvPr/>
        </p:nvGrpSpPr>
        <p:grpSpPr>
          <a:xfrm>
            <a:off x="1498465" y="2717708"/>
            <a:ext cx="1309697" cy="1129949"/>
            <a:chOff x="1498463" y="2635484"/>
            <a:chExt cx="1309697" cy="1129949"/>
          </a:xfrm>
        </p:grpSpPr>
        <p:sp>
          <p:nvSpPr>
            <p:cNvPr id="136" name="Rectangle 60">
              <a:extLst>
                <a:ext uri="{FF2B5EF4-FFF2-40B4-BE49-F238E27FC236}">
                  <a16:creationId xmlns:a16="http://schemas.microsoft.com/office/drawing/2014/main" id="{8932CC45-9884-3949-A502-312FC945F4CB}"/>
                </a:ext>
              </a:extLst>
            </p:cNvPr>
            <p:cNvSpPr>
              <a:spLocks noChangeArrowheads="1"/>
            </p:cNvSpPr>
            <p:nvPr/>
          </p:nvSpPr>
          <p:spPr bwMode="auto">
            <a:xfrm>
              <a:off x="1776220" y="2924168"/>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37" name="Rectangle 61">
              <a:extLst>
                <a:ext uri="{FF2B5EF4-FFF2-40B4-BE49-F238E27FC236}">
                  <a16:creationId xmlns:a16="http://schemas.microsoft.com/office/drawing/2014/main" id="{A83C12CE-000F-6D4E-94D9-9575893FC9C4}"/>
                </a:ext>
              </a:extLst>
            </p:cNvPr>
            <p:cNvSpPr>
              <a:spLocks noChangeArrowheads="1"/>
            </p:cNvSpPr>
            <p:nvPr/>
          </p:nvSpPr>
          <p:spPr bwMode="auto">
            <a:xfrm>
              <a:off x="1776255" y="3212852"/>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38" name="Rectangle 62">
              <a:extLst>
                <a:ext uri="{FF2B5EF4-FFF2-40B4-BE49-F238E27FC236}">
                  <a16:creationId xmlns:a16="http://schemas.microsoft.com/office/drawing/2014/main" id="{02EE5AC5-7B89-1644-8839-ED52451DD1B4}"/>
                </a:ext>
              </a:extLst>
            </p:cNvPr>
            <p:cNvSpPr>
              <a:spLocks noChangeArrowheads="1"/>
            </p:cNvSpPr>
            <p:nvPr/>
          </p:nvSpPr>
          <p:spPr bwMode="auto">
            <a:xfrm>
              <a:off x="1776255" y="3501537"/>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39" name="Rectangle 63">
              <a:extLst>
                <a:ext uri="{FF2B5EF4-FFF2-40B4-BE49-F238E27FC236}">
                  <a16:creationId xmlns:a16="http://schemas.microsoft.com/office/drawing/2014/main" id="{62CBD046-E8D1-3D48-AF1C-91997830339E}"/>
                </a:ext>
              </a:extLst>
            </p:cNvPr>
            <p:cNvSpPr>
              <a:spLocks noChangeArrowheads="1"/>
            </p:cNvSpPr>
            <p:nvPr/>
          </p:nvSpPr>
          <p:spPr bwMode="auto">
            <a:xfrm>
              <a:off x="2054047" y="2635484"/>
              <a:ext cx="198391" cy="263896"/>
            </a:xfrm>
            <a:prstGeom prst="rect">
              <a:avLst/>
            </a:prstGeom>
            <a:solidFill>
              <a:srgbClr val="EF946B"/>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0" name="Rectangle 139">
              <a:extLst>
                <a:ext uri="{FF2B5EF4-FFF2-40B4-BE49-F238E27FC236}">
                  <a16:creationId xmlns:a16="http://schemas.microsoft.com/office/drawing/2014/main" id="{7774299F-E536-2A47-BC40-06D01D45FA9E}"/>
                </a:ext>
              </a:extLst>
            </p:cNvPr>
            <p:cNvSpPr/>
            <p:nvPr/>
          </p:nvSpPr>
          <p:spPr bwMode="auto">
            <a:xfrm>
              <a:off x="2053977" y="2924168"/>
              <a:ext cx="198531" cy="263896"/>
            </a:xfrm>
            <a:prstGeom prst="rect">
              <a:avLst/>
            </a:prstGeom>
            <a:solidFill>
              <a:srgbClr val="FFC000"/>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41" name="Rectangle 65">
              <a:extLst>
                <a:ext uri="{FF2B5EF4-FFF2-40B4-BE49-F238E27FC236}">
                  <a16:creationId xmlns:a16="http://schemas.microsoft.com/office/drawing/2014/main" id="{C3C67BC5-3CED-EB4D-947D-9EE00CE2C81B}"/>
                </a:ext>
              </a:extLst>
            </p:cNvPr>
            <p:cNvSpPr>
              <a:spLocks noChangeArrowheads="1"/>
            </p:cNvSpPr>
            <p:nvPr/>
          </p:nvSpPr>
          <p:spPr bwMode="auto">
            <a:xfrm>
              <a:off x="2054047" y="3212852"/>
              <a:ext cx="198391" cy="263896"/>
            </a:xfrm>
            <a:prstGeom prst="rect">
              <a:avLst/>
            </a:prstGeom>
            <a:solidFill>
              <a:srgbClr val="EF946B"/>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2" name="Rectangle 66">
              <a:extLst>
                <a:ext uri="{FF2B5EF4-FFF2-40B4-BE49-F238E27FC236}">
                  <a16:creationId xmlns:a16="http://schemas.microsoft.com/office/drawing/2014/main" id="{FA41B506-F42C-AB48-913D-31EDC0A20F29}"/>
                </a:ext>
              </a:extLst>
            </p:cNvPr>
            <p:cNvSpPr>
              <a:spLocks noChangeArrowheads="1"/>
            </p:cNvSpPr>
            <p:nvPr/>
          </p:nvSpPr>
          <p:spPr bwMode="auto">
            <a:xfrm>
              <a:off x="2054047" y="3501537"/>
              <a:ext cx="198391" cy="263896"/>
            </a:xfrm>
            <a:prstGeom prst="rect">
              <a:avLst/>
            </a:prstGeom>
            <a:solidFill>
              <a:srgbClr val="92D050"/>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3" name="Rectangle 67">
              <a:extLst>
                <a:ext uri="{FF2B5EF4-FFF2-40B4-BE49-F238E27FC236}">
                  <a16:creationId xmlns:a16="http://schemas.microsoft.com/office/drawing/2014/main" id="{F188F43E-FAF7-5647-B4FA-8FA0183CEC75}"/>
                </a:ext>
              </a:extLst>
            </p:cNvPr>
            <p:cNvSpPr>
              <a:spLocks noChangeArrowheads="1"/>
            </p:cNvSpPr>
            <p:nvPr/>
          </p:nvSpPr>
          <p:spPr bwMode="auto">
            <a:xfrm>
              <a:off x="2331839" y="2635484"/>
              <a:ext cx="198391" cy="263896"/>
            </a:xfrm>
            <a:prstGeom prst="rect">
              <a:avLst/>
            </a:prstGeom>
            <a:solidFill>
              <a:srgbClr val="92D050"/>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4" name="Rectangle 68">
              <a:extLst>
                <a:ext uri="{FF2B5EF4-FFF2-40B4-BE49-F238E27FC236}">
                  <a16:creationId xmlns:a16="http://schemas.microsoft.com/office/drawing/2014/main" id="{6A443248-AD7A-3B4C-B925-F6F8CB1A1D5A}"/>
                </a:ext>
              </a:extLst>
            </p:cNvPr>
            <p:cNvSpPr>
              <a:spLocks noChangeArrowheads="1"/>
            </p:cNvSpPr>
            <p:nvPr/>
          </p:nvSpPr>
          <p:spPr bwMode="auto">
            <a:xfrm>
              <a:off x="2331874" y="2924168"/>
              <a:ext cx="198391" cy="263896"/>
            </a:xfrm>
            <a:prstGeom prst="rect">
              <a:avLst/>
            </a:prstGeom>
            <a:solidFill>
              <a:srgbClr val="EF946B"/>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5" name="Rectangle 69">
              <a:extLst>
                <a:ext uri="{FF2B5EF4-FFF2-40B4-BE49-F238E27FC236}">
                  <a16:creationId xmlns:a16="http://schemas.microsoft.com/office/drawing/2014/main" id="{65373D16-CECD-4441-B418-F05F3647823E}"/>
                </a:ext>
              </a:extLst>
            </p:cNvPr>
            <p:cNvSpPr>
              <a:spLocks noChangeArrowheads="1"/>
            </p:cNvSpPr>
            <p:nvPr/>
          </p:nvSpPr>
          <p:spPr bwMode="auto">
            <a:xfrm>
              <a:off x="2331839" y="3212852"/>
              <a:ext cx="198391" cy="263896"/>
            </a:xfrm>
            <a:prstGeom prst="rect">
              <a:avLst/>
            </a:prstGeom>
            <a:solidFill>
              <a:srgbClr val="92D050"/>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6" name="Rectangle 70">
              <a:extLst>
                <a:ext uri="{FF2B5EF4-FFF2-40B4-BE49-F238E27FC236}">
                  <a16:creationId xmlns:a16="http://schemas.microsoft.com/office/drawing/2014/main" id="{482EC5A1-446E-3649-AF58-EE5EB112E0C9}"/>
                </a:ext>
              </a:extLst>
            </p:cNvPr>
            <p:cNvSpPr>
              <a:spLocks noChangeArrowheads="1"/>
            </p:cNvSpPr>
            <p:nvPr/>
          </p:nvSpPr>
          <p:spPr bwMode="auto">
            <a:xfrm>
              <a:off x="2331839" y="3501537"/>
              <a:ext cx="198391" cy="263896"/>
            </a:xfrm>
            <a:prstGeom prst="rect">
              <a:avLst/>
            </a:prstGeom>
            <a:solidFill>
              <a:srgbClr val="FFC000"/>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47" name="Rectangle 60">
              <a:extLst>
                <a:ext uri="{FF2B5EF4-FFF2-40B4-BE49-F238E27FC236}">
                  <a16:creationId xmlns:a16="http://schemas.microsoft.com/office/drawing/2014/main" id="{9C73FE79-F497-F048-B20B-6F5EEDFDD104}"/>
                </a:ext>
              </a:extLst>
            </p:cNvPr>
            <p:cNvSpPr>
              <a:spLocks noChangeArrowheads="1"/>
            </p:cNvSpPr>
            <p:nvPr/>
          </p:nvSpPr>
          <p:spPr bwMode="auto">
            <a:xfrm>
              <a:off x="1498463" y="2924168"/>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48" name="Rectangle 62">
              <a:extLst>
                <a:ext uri="{FF2B5EF4-FFF2-40B4-BE49-F238E27FC236}">
                  <a16:creationId xmlns:a16="http://schemas.microsoft.com/office/drawing/2014/main" id="{2F522534-BB23-B34D-B4B4-8F017B3C6BB1}"/>
                </a:ext>
              </a:extLst>
            </p:cNvPr>
            <p:cNvSpPr>
              <a:spLocks noChangeArrowheads="1"/>
            </p:cNvSpPr>
            <p:nvPr/>
          </p:nvSpPr>
          <p:spPr bwMode="auto">
            <a:xfrm>
              <a:off x="1498463" y="3501537"/>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49" name="Rectangle 61">
              <a:extLst>
                <a:ext uri="{FF2B5EF4-FFF2-40B4-BE49-F238E27FC236}">
                  <a16:creationId xmlns:a16="http://schemas.microsoft.com/office/drawing/2014/main" id="{245C442E-1668-F64C-B456-2C87FBB2AD73}"/>
                </a:ext>
              </a:extLst>
            </p:cNvPr>
            <p:cNvSpPr>
              <a:spLocks noChangeArrowheads="1"/>
            </p:cNvSpPr>
            <p:nvPr/>
          </p:nvSpPr>
          <p:spPr bwMode="auto">
            <a:xfrm>
              <a:off x="1498463" y="3212852"/>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50" name="Rectangle 63">
              <a:extLst>
                <a:ext uri="{FF2B5EF4-FFF2-40B4-BE49-F238E27FC236}">
                  <a16:creationId xmlns:a16="http://schemas.microsoft.com/office/drawing/2014/main" id="{9675CA77-763A-5B4A-895F-6B7B7614AA00}"/>
                </a:ext>
              </a:extLst>
            </p:cNvPr>
            <p:cNvSpPr>
              <a:spLocks noChangeArrowheads="1"/>
            </p:cNvSpPr>
            <p:nvPr/>
          </p:nvSpPr>
          <p:spPr bwMode="auto">
            <a:xfrm>
              <a:off x="2609629" y="2635484"/>
              <a:ext cx="198391" cy="263896"/>
            </a:xfrm>
            <a:prstGeom prst="rect">
              <a:avLst/>
            </a:prstGeom>
            <a:solidFill>
              <a:schemeClr val="accent1">
                <a:lumMod val="40000"/>
                <a:lumOff val="60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51" name="Rectangle 150">
              <a:extLst>
                <a:ext uri="{FF2B5EF4-FFF2-40B4-BE49-F238E27FC236}">
                  <a16:creationId xmlns:a16="http://schemas.microsoft.com/office/drawing/2014/main" id="{E99FF1F0-69A6-5542-AE39-3838B6A94905}"/>
                </a:ext>
              </a:extLst>
            </p:cNvPr>
            <p:cNvSpPr/>
            <p:nvPr/>
          </p:nvSpPr>
          <p:spPr bwMode="auto">
            <a:xfrm>
              <a:off x="2609629" y="2924168"/>
              <a:ext cx="198531" cy="263896"/>
            </a:xfrm>
            <a:prstGeom prst="rect">
              <a:avLst/>
            </a:prstGeom>
            <a:solidFill>
              <a:schemeClr val="accent1">
                <a:lumMod val="60000"/>
                <a:lumOff val="40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sz="1200" b="1" i="1"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52" name="Rectangle 65">
              <a:extLst>
                <a:ext uri="{FF2B5EF4-FFF2-40B4-BE49-F238E27FC236}">
                  <a16:creationId xmlns:a16="http://schemas.microsoft.com/office/drawing/2014/main" id="{A226E1A0-F14E-0847-8024-DCB5EA938594}"/>
                </a:ext>
              </a:extLst>
            </p:cNvPr>
            <p:cNvSpPr>
              <a:spLocks noChangeArrowheads="1"/>
            </p:cNvSpPr>
            <p:nvPr/>
          </p:nvSpPr>
          <p:spPr bwMode="auto">
            <a:xfrm>
              <a:off x="2609629" y="3212852"/>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53" name="Rectangle 66">
              <a:extLst>
                <a:ext uri="{FF2B5EF4-FFF2-40B4-BE49-F238E27FC236}">
                  <a16:creationId xmlns:a16="http://schemas.microsoft.com/office/drawing/2014/main" id="{481E35B7-FF81-2D41-A334-2C39C7F8EED8}"/>
                </a:ext>
              </a:extLst>
            </p:cNvPr>
            <p:cNvSpPr>
              <a:spLocks noChangeArrowheads="1"/>
            </p:cNvSpPr>
            <p:nvPr/>
          </p:nvSpPr>
          <p:spPr bwMode="auto">
            <a:xfrm>
              <a:off x="2609629" y="3501537"/>
              <a:ext cx="198391" cy="263896"/>
            </a:xfrm>
            <a:prstGeom prst="rect">
              <a:avLst/>
            </a:prstGeom>
            <a:solidFill>
              <a:schemeClr val="accent1">
                <a:lumMod val="50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1154" marR="0" lvl="0" indent="-341154" algn="ctr" defTabSz="709280"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a:cs typeface="ヒラギノ角ゴ Pro W3"/>
              </a:endParaRPr>
            </a:p>
          </p:txBody>
        </p:sp>
        <p:sp>
          <p:nvSpPr>
            <p:cNvPr id="154" name="Rectangle 60">
              <a:extLst>
                <a:ext uri="{FF2B5EF4-FFF2-40B4-BE49-F238E27FC236}">
                  <a16:creationId xmlns:a16="http://schemas.microsoft.com/office/drawing/2014/main" id="{303C81A6-9AF3-854D-BD6A-406F37CBC425}"/>
                </a:ext>
              </a:extLst>
            </p:cNvPr>
            <p:cNvSpPr>
              <a:spLocks noChangeArrowheads="1"/>
            </p:cNvSpPr>
            <p:nvPr/>
          </p:nvSpPr>
          <p:spPr bwMode="auto">
            <a:xfrm>
              <a:off x="1776255" y="2635484"/>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sp>
          <p:nvSpPr>
            <p:cNvPr id="155" name="Rectangle 60">
              <a:extLst>
                <a:ext uri="{FF2B5EF4-FFF2-40B4-BE49-F238E27FC236}">
                  <a16:creationId xmlns:a16="http://schemas.microsoft.com/office/drawing/2014/main" id="{1BCB48BF-7245-4D4E-9B5A-A030C8E03DEF}"/>
                </a:ext>
              </a:extLst>
            </p:cNvPr>
            <p:cNvSpPr>
              <a:spLocks noChangeArrowheads="1"/>
            </p:cNvSpPr>
            <p:nvPr/>
          </p:nvSpPr>
          <p:spPr bwMode="auto">
            <a:xfrm>
              <a:off x="1498463" y="2635484"/>
              <a:ext cx="198391" cy="263896"/>
            </a:xfrm>
            <a:prstGeom prst="rect">
              <a:avLst/>
            </a:prstGeom>
            <a:solidFill>
              <a:schemeClr val="accent1">
                <a:lumMod val="75000"/>
              </a:schemeClr>
            </a:solidFill>
            <a:ln w="9525">
              <a:solidFill>
                <a:schemeClr val="bg1"/>
              </a:solidFill>
              <a:miter lim="800000"/>
              <a:headEnd/>
              <a:tailEnd/>
            </a:ln>
            <a:effectLst>
              <a:outerShdw dist="12700" dir="5400000" algn="t" rotWithShape="0">
                <a:srgbClr val="000000">
                  <a:alpha val="9000"/>
                </a:srgbClr>
              </a:outerShdw>
            </a:effectLst>
          </p:spPr>
          <p:txBody>
            <a:bodyPr lIns="210257" tIns="60944" rIns="89977" bIns="60944" anchor="ctr"/>
            <a:lstStyle>
              <a:lvl1pPr marL="341313" indent="-341313" defTabSz="709613">
                <a:defRPr>
                  <a:solidFill>
                    <a:schemeClr val="tx1"/>
                  </a:solidFill>
                  <a:latin typeface="Calibri" panose="020F0502020204030204" pitchFamily="34" charset="0"/>
                </a:defRPr>
              </a:lvl1pPr>
              <a:lvl2pPr marL="742950" indent="-285750" defTabSz="709613">
                <a:defRPr>
                  <a:solidFill>
                    <a:schemeClr val="tx1"/>
                  </a:solidFill>
                  <a:latin typeface="Calibri" panose="020F0502020204030204" pitchFamily="34" charset="0"/>
                </a:defRPr>
              </a:lvl2pPr>
              <a:lvl3pPr marL="1143000" indent="-228600" defTabSz="709613">
                <a:defRPr>
                  <a:solidFill>
                    <a:schemeClr val="tx1"/>
                  </a:solidFill>
                  <a:latin typeface="Calibri" panose="020F0502020204030204" pitchFamily="34" charset="0"/>
                </a:defRPr>
              </a:lvl3pPr>
              <a:lvl4pPr marL="1600200" indent="-228600" defTabSz="709613">
                <a:defRPr>
                  <a:solidFill>
                    <a:schemeClr val="tx1"/>
                  </a:solidFill>
                  <a:latin typeface="Calibri" panose="020F0502020204030204" pitchFamily="34" charset="0"/>
                </a:defRPr>
              </a:lvl4pPr>
              <a:lvl5pPr marL="2057400" indent="-228600" defTabSz="709613">
                <a:defRPr>
                  <a:solidFill>
                    <a:schemeClr val="tx1"/>
                  </a:solidFill>
                  <a:latin typeface="Calibri" panose="020F0502020204030204" pitchFamily="34" charset="0"/>
                </a:defRPr>
              </a:lvl5pPr>
              <a:lvl6pPr marL="2514600" indent="-228600" defTabSz="709613" fontAlgn="base">
                <a:spcBef>
                  <a:spcPct val="0"/>
                </a:spcBef>
                <a:spcAft>
                  <a:spcPct val="0"/>
                </a:spcAft>
                <a:defRPr>
                  <a:solidFill>
                    <a:schemeClr val="tx1"/>
                  </a:solidFill>
                  <a:latin typeface="Calibri" panose="020F0502020204030204" pitchFamily="34" charset="0"/>
                </a:defRPr>
              </a:lvl6pPr>
              <a:lvl7pPr marL="2971800" indent="-228600" defTabSz="709613" fontAlgn="base">
                <a:spcBef>
                  <a:spcPct val="0"/>
                </a:spcBef>
                <a:spcAft>
                  <a:spcPct val="0"/>
                </a:spcAft>
                <a:defRPr>
                  <a:solidFill>
                    <a:schemeClr val="tx1"/>
                  </a:solidFill>
                  <a:latin typeface="Calibri" panose="020F0502020204030204" pitchFamily="34" charset="0"/>
                </a:defRPr>
              </a:lvl7pPr>
              <a:lvl8pPr marL="3429000" indent="-228600" defTabSz="709613" fontAlgn="base">
                <a:spcBef>
                  <a:spcPct val="0"/>
                </a:spcBef>
                <a:spcAft>
                  <a:spcPct val="0"/>
                </a:spcAft>
                <a:defRPr>
                  <a:solidFill>
                    <a:schemeClr val="tx1"/>
                  </a:solidFill>
                  <a:latin typeface="Calibri" panose="020F0502020204030204" pitchFamily="34" charset="0"/>
                </a:defRPr>
              </a:lvl8pPr>
              <a:lvl9pPr marL="3886200" indent="-228600" defTabSz="709613" fontAlgn="base">
                <a:spcBef>
                  <a:spcPct val="0"/>
                </a:spcBef>
                <a:spcAft>
                  <a:spcPct val="0"/>
                </a:spcAft>
                <a:defRPr>
                  <a:solidFill>
                    <a:schemeClr val="tx1"/>
                  </a:solidFill>
                  <a:latin typeface="Calibri" panose="020F0502020204030204" pitchFamily="34" charset="0"/>
                </a:defRPr>
              </a:lvl9pPr>
            </a:lstStyle>
            <a:p>
              <a:pPr marL="342689" marR="0" lvl="0" indent="-342689" algn="ctr" defTabSz="710757" rtl="0" eaLnBrk="1" fontAlgn="auto" latinLnBrk="0" hangingPunct="1">
                <a:lnSpc>
                  <a:spcPct val="100000"/>
                </a:lnSpc>
                <a:spcBef>
                  <a:spcPct val="40000"/>
                </a:spcBef>
                <a:spcAft>
                  <a:spcPts val="0"/>
                </a:spcAft>
                <a:buClrTx/>
                <a:buSzTx/>
                <a:buFontTx/>
                <a:buNone/>
                <a:tabLst/>
                <a:defRPr/>
              </a:pPr>
              <a:endParaRPr kumimoji="0" lang="en-US" altLang="en-US" sz="1200" b="1" i="1" u="none" strike="noStrike" kern="1200" cap="none" spc="0" normalizeH="0" baseline="0" noProof="0">
                <a:ln>
                  <a:noFill/>
                </a:ln>
                <a:solidFill>
                  <a:srgbClr val="000000"/>
                </a:solidFill>
                <a:effectLst/>
                <a:uLnTx/>
                <a:uFillTx/>
                <a:latin typeface="IBM Plex Sans" panose="020B0503050203000203" pitchFamily="34" charset="0"/>
                <a:ea typeface="ヒラギノ角ゴ Pro W3" charset="-128"/>
                <a:cs typeface="Arial"/>
              </a:endParaRPr>
            </a:p>
          </p:txBody>
        </p:sp>
      </p:grpSp>
      <p:grpSp>
        <p:nvGrpSpPr>
          <p:cNvPr id="156" name="Group 155">
            <a:extLst>
              <a:ext uri="{FF2B5EF4-FFF2-40B4-BE49-F238E27FC236}">
                <a16:creationId xmlns:a16="http://schemas.microsoft.com/office/drawing/2014/main" id="{A971E723-9C11-D648-B795-D18D8D4718B0}"/>
              </a:ext>
            </a:extLst>
          </p:cNvPr>
          <p:cNvGrpSpPr/>
          <p:nvPr/>
        </p:nvGrpSpPr>
        <p:grpSpPr>
          <a:xfrm>
            <a:off x="3199583" y="2325150"/>
            <a:ext cx="1305236" cy="1522508"/>
            <a:chOff x="9828304" y="2393524"/>
            <a:chExt cx="1305236" cy="1522507"/>
          </a:xfrm>
        </p:grpSpPr>
        <p:sp>
          <p:nvSpPr>
            <p:cNvPr id="157" name="TextBox 156">
              <a:extLst>
                <a:ext uri="{FF2B5EF4-FFF2-40B4-BE49-F238E27FC236}">
                  <a16:creationId xmlns:a16="http://schemas.microsoft.com/office/drawing/2014/main" id="{FD150AE7-CAED-CD42-AF1A-78CDC258390D}"/>
                </a:ext>
              </a:extLst>
            </p:cNvPr>
            <p:cNvSpPr txBox="1"/>
            <p:nvPr/>
          </p:nvSpPr>
          <p:spPr>
            <a:xfrm>
              <a:off x="9828304" y="2393524"/>
              <a:ext cx="702120" cy="1522502"/>
            </a:xfrm>
            <a:prstGeom prst="rect">
              <a:avLst/>
            </a:prstGeom>
            <a:solidFill>
              <a:srgbClr val="92D050"/>
            </a:solidFill>
          </p:spPr>
          <p:txBody>
            <a:bodyPr wrap="square" rtlCol="0">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endParaRP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rPr>
                <a:t>Client</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IBM Plex Sans" panose="020B0503050203000203" pitchFamily="34" charset="0"/>
                  <a:ea typeface="+mn-ea"/>
                  <a:cs typeface="Arial" panose="020B0604020202020204" pitchFamily="34" charset="0"/>
                </a:rPr>
                <a:t>LOB Apps</a:t>
              </a:r>
            </a:p>
          </p:txBody>
        </p:sp>
        <p:sp>
          <p:nvSpPr>
            <p:cNvPr id="158" name="TextBox 157">
              <a:extLst>
                <a:ext uri="{FF2B5EF4-FFF2-40B4-BE49-F238E27FC236}">
                  <a16:creationId xmlns:a16="http://schemas.microsoft.com/office/drawing/2014/main" id="{605CAE58-F8D5-5949-9852-9E8AA3F8EC69}"/>
                </a:ext>
              </a:extLst>
            </p:cNvPr>
            <p:cNvSpPr txBox="1"/>
            <p:nvPr/>
          </p:nvSpPr>
          <p:spPr>
            <a:xfrm flipH="1">
              <a:off x="10555029" y="2393526"/>
              <a:ext cx="557504" cy="1522505"/>
            </a:xfrm>
            <a:prstGeom prst="rect">
              <a:avLst/>
            </a:prstGeom>
            <a:solidFill>
              <a:schemeClr val="accent1">
                <a:lumMod val="75000"/>
              </a:schemeClr>
            </a:solidFill>
          </p:spPr>
          <p:txBody>
            <a:bodyPr wrap="square" rtlCol="0">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159" name="Rectangle 158">
              <a:extLst>
                <a:ext uri="{FF2B5EF4-FFF2-40B4-BE49-F238E27FC236}">
                  <a16:creationId xmlns:a16="http://schemas.microsoft.com/office/drawing/2014/main" id="{3068468D-CAD7-DD4A-91F5-8B614A9C0374}"/>
                </a:ext>
              </a:extLst>
            </p:cNvPr>
            <p:cNvSpPr/>
            <p:nvPr/>
          </p:nvSpPr>
          <p:spPr>
            <a:xfrm>
              <a:off x="10525431" y="2657652"/>
              <a:ext cx="608109" cy="523220"/>
            </a:xfrm>
            <a:prstGeom prst="rect">
              <a:avLst/>
            </a:prstGeom>
            <a:noFill/>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IBM</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MW</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sp>
        <p:nvSpPr>
          <p:cNvPr id="160" name="TextBox 159">
            <a:extLst>
              <a:ext uri="{FF2B5EF4-FFF2-40B4-BE49-F238E27FC236}">
                <a16:creationId xmlns:a16="http://schemas.microsoft.com/office/drawing/2014/main" id="{952A1F9D-D5DF-8B4D-A6A6-D0E6146B5EB8}"/>
              </a:ext>
            </a:extLst>
          </p:cNvPr>
          <p:cNvSpPr txBox="1"/>
          <p:nvPr/>
        </p:nvSpPr>
        <p:spPr>
          <a:xfrm>
            <a:off x="3170569" y="3897922"/>
            <a:ext cx="1456735" cy="307777"/>
          </a:xfrm>
          <a:prstGeom prst="rect">
            <a:avLst/>
          </a:prstGeom>
          <a:solidFill>
            <a:schemeClr val="accent1">
              <a:lumMod val="75000"/>
            </a:schemeClr>
          </a:solid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panose="020B0604020202020204" pitchFamily="34" charset="0"/>
              </a:rPr>
              <a:t>zOS</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 AIX, IBM </a:t>
            </a:r>
            <a:r>
              <a:rPr kumimoji="0" lang="en-US" sz="14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Arial" panose="020B0604020202020204" pitchFamily="34" charset="0"/>
              </a:rPr>
              <a:t>i</a:t>
            </a:r>
            <a:endPar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162" name="TextBox 161">
            <a:extLst>
              <a:ext uri="{FF2B5EF4-FFF2-40B4-BE49-F238E27FC236}">
                <a16:creationId xmlns:a16="http://schemas.microsoft.com/office/drawing/2014/main" id="{7D66D507-A2AB-194A-9C2C-145EF47ADA4D}"/>
              </a:ext>
            </a:extLst>
          </p:cNvPr>
          <p:cNvSpPr txBox="1"/>
          <p:nvPr/>
        </p:nvSpPr>
        <p:spPr>
          <a:xfrm>
            <a:off x="11269522" y="6123607"/>
            <a:ext cx="757060" cy="30777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…etc.</a:t>
            </a:r>
          </a:p>
        </p:txBody>
      </p:sp>
      <p:grpSp>
        <p:nvGrpSpPr>
          <p:cNvPr id="163" name="Group 162">
            <a:extLst>
              <a:ext uri="{FF2B5EF4-FFF2-40B4-BE49-F238E27FC236}">
                <a16:creationId xmlns:a16="http://schemas.microsoft.com/office/drawing/2014/main" id="{B046FB15-06E7-BB42-BD38-785351CDA127}"/>
              </a:ext>
            </a:extLst>
          </p:cNvPr>
          <p:cNvGrpSpPr/>
          <p:nvPr/>
        </p:nvGrpSpPr>
        <p:grpSpPr>
          <a:xfrm>
            <a:off x="10971291" y="5578728"/>
            <a:ext cx="971405" cy="531211"/>
            <a:chOff x="8228468" y="4184046"/>
            <a:chExt cx="728554" cy="398408"/>
          </a:xfrm>
        </p:grpSpPr>
        <p:grpSp>
          <p:nvGrpSpPr>
            <p:cNvPr id="164" name="Group 163">
              <a:extLst>
                <a:ext uri="{FF2B5EF4-FFF2-40B4-BE49-F238E27FC236}">
                  <a16:creationId xmlns:a16="http://schemas.microsoft.com/office/drawing/2014/main" id="{B5E17BC4-6A11-3946-B847-B07EBC1AED39}"/>
                </a:ext>
              </a:extLst>
            </p:cNvPr>
            <p:cNvGrpSpPr/>
            <p:nvPr/>
          </p:nvGrpSpPr>
          <p:grpSpPr>
            <a:xfrm>
              <a:off x="8228468" y="4184046"/>
              <a:ext cx="728554" cy="398408"/>
              <a:chOff x="10821639" y="5510749"/>
              <a:chExt cx="971405" cy="531211"/>
            </a:xfrm>
          </p:grpSpPr>
          <p:grpSp>
            <p:nvGrpSpPr>
              <p:cNvPr id="166" name="Group 165">
                <a:extLst>
                  <a:ext uri="{FF2B5EF4-FFF2-40B4-BE49-F238E27FC236}">
                    <a16:creationId xmlns:a16="http://schemas.microsoft.com/office/drawing/2014/main" id="{BE74A6AE-A4B0-F843-BAD4-B087020D2889}"/>
                  </a:ext>
                </a:extLst>
              </p:cNvPr>
              <p:cNvGrpSpPr/>
              <p:nvPr/>
            </p:nvGrpSpPr>
            <p:grpSpPr>
              <a:xfrm>
                <a:off x="10821639" y="5510749"/>
                <a:ext cx="971405" cy="531211"/>
                <a:chOff x="1319008" y="1636919"/>
                <a:chExt cx="1927410" cy="1145164"/>
              </a:xfrm>
              <a:solidFill>
                <a:srgbClr val="FFFFFF"/>
              </a:solidFill>
            </p:grpSpPr>
            <p:sp>
              <p:nvSpPr>
                <p:cNvPr id="168" name="Shape 4944">
                  <a:extLst>
                    <a:ext uri="{FF2B5EF4-FFF2-40B4-BE49-F238E27FC236}">
                      <a16:creationId xmlns:a16="http://schemas.microsoft.com/office/drawing/2014/main" id="{75997012-01B1-FC45-8C97-C9183B9DA0CC}"/>
                    </a:ext>
                  </a:extLst>
                </p:cNvPr>
                <p:cNvSpPr/>
                <p:nvPr/>
              </p:nvSpPr>
              <p:spPr>
                <a:xfrm>
                  <a:off x="2277814" y="1636919"/>
                  <a:ext cx="968604" cy="1145164"/>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grpFill/>
                <a:ln>
                  <a:solidFill>
                    <a:srgbClr val="00B0F0"/>
                  </a:solidFill>
                </a:ln>
              </p:spPr>
              <p:txBody>
                <a:bodyPr lIns="91433" tIns="45700" rIns="91433" bIns="45700" anchor="t" anchorCtr="0">
                  <a:no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endParaRPr kumimoji="0" sz="600" b="0" i="0" u="none" strike="noStrike" kern="0" cap="none" spc="0" normalizeH="0" baseline="0" noProof="0" dirty="0">
                    <a:ln>
                      <a:noFill/>
                    </a:ln>
                    <a:solidFill>
                      <a:srgbClr val="6D7777"/>
                    </a:solidFill>
                    <a:effectLst/>
                    <a:uLnTx/>
                    <a:uFillTx/>
                    <a:latin typeface="IBM Plex Sans" panose="020B0503050203000203" pitchFamily="34" charset="0"/>
                    <a:ea typeface="IBM Plex Sans" charset="0"/>
                    <a:cs typeface="IBM Plex Sans" charset="0"/>
                  </a:endParaRPr>
                </a:p>
              </p:txBody>
            </p:sp>
            <p:sp>
              <p:nvSpPr>
                <p:cNvPr id="169" name="Shape 4943">
                  <a:extLst>
                    <a:ext uri="{FF2B5EF4-FFF2-40B4-BE49-F238E27FC236}">
                      <a16:creationId xmlns:a16="http://schemas.microsoft.com/office/drawing/2014/main" id="{3AC810DB-87BF-DD40-B895-CEDEF7394FDA}"/>
                    </a:ext>
                  </a:extLst>
                </p:cNvPr>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grpFill/>
                <a:ln>
                  <a:solidFill>
                    <a:srgbClr val="00B0F0"/>
                  </a:solidFill>
                </a:ln>
              </p:spPr>
              <p:txBody>
                <a:bodyPr lIns="91433" tIns="45700" rIns="91433" bIns="45700" anchor="t" anchorCtr="0">
                  <a:no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endParaRPr kumimoji="0" sz="600" b="0" i="0" u="none" strike="noStrike" kern="0" cap="none" spc="0" normalizeH="0" baseline="0" noProof="0" dirty="0">
                    <a:ln>
                      <a:noFill/>
                    </a:ln>
                    <a:solidFill>
                      <a:srgbClr val="6D7777"/>
                    </a:solidFill>
                    <a:effectLst/>
                    <a:uLnTx/>
                    <a:uFillTx/>
                    <a:latin typeface="IBM Plex Sans" panose="020B0503050203000203" pitchFamily="34" charset="0"/>
                    <a:ea typeface="IBM Plex Sans" charset="0"/>
                    <a:cs typeface="IBM Plex Sans" charset="0"/>
                  </a:endParaRPr>
                </a:p>
              </p:txBody>
            </p:sp>
          </p:grpSp>
          <p:sp>
            <p:nvSpPr>
              <p:cNvPr id="167" name="Rectangle 166">
                <a:extLst>
                  <a:ext uri="{FF2B5EF4-FFF2-40B4-BE49-F238E27FC236}">
                    <a16:creationId xmlns:a16="http://schemas.microsoft.com/office/drawing/2014/main" id="{25A0DF66-917D-DC4F-8089-87F9DE31D84C}"/>
                  </a:ext>
                </a:extLst>
              </p:cNvPr>
              <p:cNvSpPr/>
              <p:nvPr/>
            </p:nvSpPr>
            <p:spPr>
              <a:xfrm>
                <a:off x="11295038" y="5517714"/>
                <a:ext cx="45719" cy="516425"/>
              </a:xfrm>
              <a:prstGeom prst="rect">
                <a:avLst/>
              </a:prstGeom>
              <a:solidFill>
                <a:srgbClr val="FFFFFF"/>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IBM Plex Sans" panose="020B0503050203000203" pitchFamily="34" charset="0"/>
                  <a:ea typeface="+mn-ea"/>
                  <a:cs typeface="+mn-cs"/>
                </a:endParaRPr>
              </a:p>
            </p:txBody>
          </p:sp>
        </p:grpSp>
        <p:pic>
          <p:nvPicPr>
            <p:cNvPr id="165" name="Picture 164">
              <a:extLst>
                <a:ext uri="{FF2B5EF4-FFF2-40B4-BE49-F238E27FC236}">
                  <a16:creationId xmlns:a16="http://schemas.microsoft.com/office/drawing/2014/main" id="{12562718-98A3-8A4D-B013-EEDFDD6B1C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5984" y="4364317"/>
              <a:ext cx="526832" cy="152133"/>
            </a:xfrm>
            <a:prstGeom prst="rect">
              <a:avLst/>
            </a:prstGeom>
          </p:spPr>
        </p:pic>
      </p:grpSp>
      <p:grpSp>
        <p:nvGrpSpPr>
          <p:cNvPr id="170" name="Group 169">
            <a:extLst>
              <a:ext uri="{FF2B5EF4-FFF2-40B4-BE49-F238E27FC236}">
                <a16:creationId xmlns:a16="http://schemas.microsoft.com/office/drawing/2014/main" id="{D582C641-16C2-C645-AC2A-3E748117DF88}"/>
              </a:ext>
            </a:extLst>
          </p:cNvPr>
          <p:cNvGrpSpPr/>
          <p:nvPr/>
        </p:nvGrpSpPr>
        <p:grpSpPr>
          <a:xfrm>
            <a:off x="10556600" y="5129263"/>
            <a:ext cx="971405" cy="531211"/>
            <a:chOff x="7917450" y="3846947"/>
            <a:chExt cx="728554" cy="398408"/>
          </a:xfrm>
        </p:grpSpPr>
        <p:grpSp>
          <p:nvGrpSpPr>
            <p:cNvPr id="171" name="Group 170">
              <a:extLst>
                <a:ext uri="{FF2B5EF4-FFF2-40B4-BE49-F238E27FC236}">
                  <a16:creationId xmlns:a16="http://schemas.microsoft.com/office/drawing/2014/main" id="{49E8ED7A-CCA0-2645-B338-26FA0F1A5AD5}"/>
                </a:ext>
              </a:extLst>
            </p:cNvPr>
            <p:cNvGrpSpPr/>
            <p:nvPr/>
          </p:nvGrpSpPr>
          <p:grpSpPr>
            <a:xfrm>
              <a:off x="7917450" y="3846947"/>
              <a:ext cx="728554" cy="398408"/>
              <a:chOff x="10821639" y="5510749"/>
              <a:chExt cx="971405" cy="531211"/>
            </a:xfrm>
          </p:grpSpPr>
          <p:grpSp>
            <p:nvGrpSpPr>
              <p:cNvPr id="173" name="Group 172">
                <a:extLst>
                  <a:ext uri="{FF2B5EF4-FFF2-40B4-BE49-F238E27FC236}">
                    <a16:creationId xmlns:a16="http://schemas.microsoft.com/office/drawing/2014/main" id="{2729B15D-694A-F246-B9D3-8AE95EE92846}"/>
                  </a:ext>
                </a:extLst>
              </p:cNvPr>
              <p:cNvGrpSpPr/>
              <p:nvPr/>
            </p:nvGrpSpPr>
            <p:grpSpPr>
              <a:xfrm>
                <a:off x="10821639" y="5510749"/>
                <a:ext cx="971405" cy="531211"/>
                <a:chOff x="1319008" y="1636919"/>
                <a:chExt cx="1927410" cy="1145164"/>
              </a:xfrm>
              <a:solidFill>
                <a:srgbClr val="FFFFFF"/>
              </a:solidFill>
            </p:grpSpPr>
            <p:sp>
              <p:nvSpPr>
                <p:cNvPr id="175" name="Shape 4944">
                  <a:extLst>
                    <a:ext uri="{FF2B5EF4-FFF2-40B4-BE49-F238E27FC236}">
                      <a16:creationId xmlns:a16="http://schemas.microsoft.com/office/drawing/2014/main" id="{336F722D-62B9-604A-BF59-273B1E0EBF79}"/>
                    </a:ext>
                  </a:extLst>
                </p:cNvPr>
                <p:cNvSpPr/>
                <p:nvPr/>
              </p:nvSpPr>
              <p:spPr>
                <a:xfrm>
                  <a:off x="2277814" y="1636919"/>
                  <a:ext cx="968604" cy="1145164"/>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grpFill/>
                <a:ln>
                  <a:solidFill>
                    <a:srgbClr val="00B0F0"/>
                  </a:solidFill>
                </a:ln>
              </p:spPr>
              <p:txBody>
                <a:bodyPr lIns="91433" tIns="45700" rIns="91433" bIns="45700" anchor="t" anchorCtr="0">
                  <a:no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endParaRPr kumimoji="0" sz="600" b="0" i="0" u="none" strike="noStrike" kern="0" cap="none" spc="0" normalizeH="0" baseline="0" noProof="0" dirty="0">
                    <a:ln>
                      <a:noFill/>
                    </a:ln>
                    <a:solidFill>
                      <a:srgbClr val="6D7777"/>
                    </a:solidFill>
                    <a:effectLst/>
                    <a:uLnTx/>
                    <a:uFillTx/>
                    <a:latin typeface="IBM Plex Sans" panose="020B0503050203000203" pitchFamily="34" charset="0"/>
                    <a:ea typeface="IBM Plex Sans" charset="0"/>
                    <a:cs typeface="IBM Plex Sans" charset="0"/>
                  </a:endParaRPr>
                </a:p>
              </p:txBody>
            </p:sp>
            <p:sp>
              <p:nvSpPr>
                <p:cNvPr id="176" name="Shape 4943">
                  <a:extLst>
                    <a:ext uri="{FF2B5EF4-FFF2-40B4-BE49-F238E27FC236}">
                      <a16:creationId xmlns:a16="http://schemas.microsoft.com/office/drawing/2014/main" id="{DAFCCDCF-F5CC-1C41-A7A2-8555CC862D33}"/>
                    </a:ext>
                  </a:extLst>
                </p:cNvPr>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grpFill/>
                <a:ln>
                  <a:solidFill>
                    <a:srgbClr val="00B0F0"/>
                  </a:solidFill>
                </a:ln>
              </p:spPr>
              <p:txBody>
                <a:bodyPr lIns="91433" tIns="45700" rIns="91433" bIns="45700" anchor="t" anchorCtr="0">
                  <a:no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endParaRPr kumimoji="0" sz="600" b="0" i="0" u="none" strike="noStrike" kern="0" cap="none" spc="0" normalizeH="0" baseline="0" noProof="0" dirty="0">
                    <a:ln>
                      <a:noFill/>
                    </a:ln>
                    <a:solidFill>
                      <a:srgbClr val="6D7777"/>
                    </a:solidFill>
                    <a:effectLst/>
                    <a:uLnTx/>
                    <a:uFillTx/>
                    <a:latin typeface="IBM Plex Sans" panose="020B0503050203000203" pitchFamily="34" charset="0"/>
                    <a:ea typeface="IBM Plex Sans" charset="0"/>
                    <a:cs typeface="IBM Plex Sans" charset="0"/>
                  </a:endParaRPr>
                </a:p>
              </p:txBody>
            </p:sp>
          </p:grpSp>
          <p:sp>
            <p:nvSpPr>
              <p:cNvPr id="174" name="Rectangle 173">
                <a:extLst>
                  <a:ext uri="{FF2B5EF4-FFF2-40B4-BE49-F238E27FC236}">
                    <a16:creationId xmlns:a16="http://schemas.microsoft.com/office/drawing/2014/main" id="{9258CB7C-6447-DF44-B634-B5829F7AD65D}"/>
                  </a:ext>
                </a:extLst>
              </p:cNvPr>
              <p:cNvSpPr/>
              <p:nvPr/>
            </p:nvSpPr>
            <p:spPr>
              <a:xfrm>
                <a:off x="11295038" y="5517714"/>
                <a:ext cx="45719" cy="516425"/>
              </a:xfrm>
              <a:prstGeom prst="rect">
                <a:avLst/>
              </a:prstGeom>
              <a:solidFill>
                <a:srgbClr val="FFFFFF"/>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IBM Plex Sans" panose="020B0503050203000203" pitchFamily="34" charset="0"/>
                  <a:ea typeface="+mn-ea"/>
                  <a:cs typeface="+mn-cs"/>
                </a:endParaRPr>
              </a:p>
            </p:txBody>
          </p:sp>
        </p:grpSp>
        <p:pic>
          <p:nvPicPr>
            <p:cNvPr id="172" name="Picture 171">
              <a:extLst>
                <a:ext uri="{FF2B5EF4-FFF2-40B4-BE49-F238E27FC236}">
                  <a16:creationId xmlns:a16="http://schemas.microsoft.com/office/drawing/2014/main" id="{F8BF5314-0591-CA45-BAD1-6C9975C1036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15668" y="3970408"/>
              <a:ext cx="336473" cy="222063"/>
            </a:xfrm>
            <a:prstGeom prst="rect">
              <a:avLst/>
            </a:prstGeom>
          </p:spPr>
        </p:pic>
      </p:grpSp>
      <p:sp>
        <p:nvSpPr>
          <p:cNvPr id="177" name="Slide Number Placeholder 5">
            <a:extLst>
              <a:ext uri="{FF2B5EF4-FFF2-40B4-BE49-F238E27FC236}">
                <a16:creationId xmlns:a16="http://schemas.microsoft.com/office/drawing/2014/main" id="{B4EF40AF-537F-764F-87B5-F7C74BDCFAA3}"/>
              </a:ext>
            </a:extLst>
          </p:cNvPr>
          <p:cNvSpPr txBox="1">
            <a:spLocks/>
          </p:cNvSpPr>
          <p:nvPr/>
        </p:nvSpPr>
        <p:spPr>
          <a:xfrm>
            <a:off x="9083993" y="6333975"/>
            <a:ext cx="2743200" cy="365125"/>
          </a:xfrm>
          <a:prstGeom prst="rect">
            <a:avLst/>
          </a:prstGeom>
          <a:ln>
            <a:noFill/>
          </a:ln>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88A1-8BEF-8C46-A698-FEFC09319953}" type="slidenum">
              <a:rPr kumimoji="0" lang="en-US" sz="1200" b="0" i="0" u="none" strike="noStrike" kern="1200" cap="none" spc="0" normalizeH="0" baseline="0" noProof="0" smtClean="0">
                <a:ln>
                  <a:noFill/>
                </a:ln>
                <a:solidFill>
                  <a:srgbClr val="FFFFFF"/>
                </a:solidFill>
                <a:effectLst/>
                <a:uLnTx/>
                <a:uFillTx/>
                <a:latin typeface="IBM Plex Sans" panose="020B050305020300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165446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1.6 – Understand IBM Cloud Support Plans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3" y="1680410"/>
            <a:ext cx="11619879" cy="3748238"/>
          </a:xfrm>
        </p:spPr>
        <p:txBody>
          <a:bodyPr/>
          <a:lstStyle/>
          <a:p>
            <a:pPr marL="342900" indent="-342900">
              <a:buFont typeface="+mj-lt"/>
              <a:buAutoNum type="arabicPeriod"/>
            </a:pPr>
            <a:r>
              <a:rPr lang="en-US" sz="1600" dirty="0">
                <a:cs typeface="Calibri" panose="020F0502020204030204" pitchFamily="34" charset="0"/>
              </a:rPr>
              <a:t>Support Tickets</a:t>
            </a:r>
          </a:p>
          <a:p>
            <a:pPr lvl="1"/>
            <a:r>
              <a:rPr lang="en-US" dirty="0"/>
              <a:t>If you experience problems with IBM Cloud™, you have several options to get help with determining the cause of the problem and finding a solution. If you're logged in, you can go directly to the </a:t>
            </a:r>
            <a:r>
              <a:rPr lang="en-US" dirty="0">
                <a:hlinkClick r:id="rId2"/>
              </a:rPr>
              <a:t>Support center</a:t>
            </a:r>
            <a:r>
              <a:rPr lang="en-US" dirty="0"/>
              <a:t> to review your product topics and featured FAQs, open or manage a support case, or search community content.</a:t>
            </a:r>
          </a:p>
          <a:p>
            <a:pPr lvl="1"/>
            <a:endParaRPr lang="en-US" sz="1200" dirty="0">
              <a:cs typeface="Calibri" panose="020F0502020204030204" pitchFamily="34" charset="0"/>
            </a:endParaRPr>
          </a:p>
          <a:p>
            <a:pPr marL="342900" indent="-342900">
              <a:buFont typeface="+mj-lt"/>
              <a:buAutoNum type="arabicPeriod"/>
            </a:pPr>
            <a:r>
              <a:rPr lang="en-US" sz="1600" dirty="0">
                <a:cs typeface="Calibri" panose="020F0502020204030204" pitchFamily="34" charset="0"/>
              </a:rPr>
              <a:t>IBM Cloud Support Plans</a:t>
            </a:r>
          </a:p>
          <a:p>
            <a:pPr lvl="1"/>
            <a:r>
              <a:rPr lang="en-US" dirty="0"/>
              <a:t>You can choose a Basic, Advanced, or Premium support plan to customize your IBM Cloud™ support experience for your business needs. The level of support that you select determines the severity that you can assign to support cases and your level of access to the tools available in the Support Center.</a:t>
            </a:r>
            <a:endParaRPr lang="en-US" sz="1400" dirty="0">
              <a:cs typeface="Calibri" panose="020F0502020204030204" pitchFamily="34" charset="0"/>
            </a:endParaRPr>
          </a:p>
          <a:p>
            <a:pPr marL="342900" indent="-342900">
              <a:buFont typeface="+mj-lt"/>
              <a:buAutoNum type="arabicPeriod"/>
            </a:pPr>
            <a:endParaRPr lang="en-US" sz="1600" dirty="0">
              <a:cs typeface="Calibri" panose="020F0502020204030204" pitchFamily="34" charset="0"/>
            </a:endParaRPr>
          </a:p>
          <a:p>
            <a:pPr marL="342900" indent="-342900">
              <a:buFont typeface="+mj-lt"/>
              <a:buAutoNum type="arabicPeriod"/>
            </a:pPr>
            <a:r>
              <a:rPr lang="en-US" sz="1600" dirty="0">
                <a:cs typeface="Calibri" panose="020F0502020204030204" pitchFamily="34" charset="0"/>
              </a:rPr>
              <a:t>Community Support</a:t>
            </a:r>
          </a:p>
          <a:p>
            <a:pPr lvl="1"/>
            <a:r>
              <a:rPr lang="en-US" dirty="0"/>
              <a:t>All IBM Cloud customers are provided with free technical support through the community and blogs. Go to </a:t>
            </a:r>
            <a:r>
              <a:rPr lang="en-US" dirty="0">
                <a:hlinkClick r:id="rId3"/>
              </a:rPr>
              <a:t>Asking a question</a:t>
            </a:r>
            <a:r>
              <a:rPr lang="en-US" dirty="0"/>
              <a:t> for more information.</a:t>
            </a:r>
            <a:endParaRPr lang="en-US" sz="1000"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32</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2731136" y="6357521"/>
            <a:ext cx="6729727" cy="338554"/>
          </a:xfrm>
          <a:prstGeom prst="rect">
            <a:avLst/>
          </a:prstGeom>
        </p:spPr>
        <p:txBody>
          <a:bodyPr wrap="none">
            <a:spAutoFit/>
          </a:bodyPr>
          <a:lstStyle/>
          <a:p>
            <a:r>
              <a:rPr lang="en-US" sz="1600" dirty="0">
                <a:hlinkClick r:id="rId4"/>
              </a:rPr>
              <a:t>https://cloud.ibm.com/docs/get-support?topic=get-support-support-plans</a:t>
            </a:r>
            <a:endParaRPr lang="en-US" sz="1600" dirty="0"/>
          </a:p>
        </p:txBody>
      </p:sp>
    </p:spTree>
    <p:extLst>
      <p:ext uri="{BB962C8B-B14F-4D97-AF65-F5344CB8AC3E}">
        <p14:creationId xmlns:p14="http://schemas.microsoft.com/office/powerpoint/2010/main" val="427283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1.7 – Explain the benefits of Availability Zones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1" y="1054769"/>
            <a:ext cx="11619879" cy="4989896"/>
          </a:xfrm>
        </p:spPr>
        <p:txBody>
          <a:bodyPr/>
          <a:lstStyle/>
          <a:p>
            <a:pPr marL="342900" indent="-342900">
              <a:buFont typeface="+mj-lt"/>
              <a:buAutoNum type="arabicPeriod"/>
            </a:pPr>
            <a:r>
              <a:rPr lang="en-US" sz="1600" dirty="0">
                <a:cs typeface="Calibri" panose="020F0502020204030204" pitchFamily="34" charset="0"/>
              </a:rPr>
              <a:t>IBM Cloud Region </a:t>
            </a:r>
          </a:p>
          <a:p>
            <a:pPr lvl="1"/>
            <a:r>
              <a:rPr lang="en-US" sz="1400" dirty="0"/>
              <a:t>A region is a geographically and physically separate group of one or more availability zones with independent electrical and network infrastructures isolated from other regions. Regions are designed to remove shared single points of failure with other regions and guarantee low inter-zone latency within the region.</a:t>
            </a:r>
            <a:endParaRPr lang="en-US" sz="1400" dirty="0">
              <a:cs typeface="Calibri" panose="020F0502020204030204" pitchFamily="34" charset="0"/>
            </a:endParaRPr>
          </a:p>
          <a:p>
            <a:pPr marL="342900" indent="-342900">
              <a:buFont typeface="+mj-lt"/>
              <a:buAutoNum type="arabicPeriod"/>
            </a:pPr>
            <a:r>
              <a:rPr lang="en-US" sz="1600" dirty="0">
                <a:cs typeface="Calibri" panose="020F0502020204030204" pitchFamily="34" charset="0"/>
              </a:rPr>
              <a:t>IBM Availability Zones (AZ)</a:t>
            </a:r>
          </a:p>
          <a:p>
            <a:pPr lvl="1"/>
            <a:r>
              <a:rPr lang="en-US" sz="1400" dirty="0"/>
              <a:t>An availability zone is a logically and physically isolated location within an IBM Cloud region with independent power, cooling, and network infrastructures. It is isolated from other zones to strengthen fault tolerance by avoiding single points of failure between zones while also guaranteeing high bandwidth and low inter-zone latency within a region.</a:t>
            </a:r>
            <a:endParaRPr lang="en-US" sz="1100" dirty="0">
              <a:cs typeface="Calibri" panose="020F0502020204030204" pitchFamily="34" charset="0"/>
            </a:endParaRPr>
          </a:p>
          <a:p>
            <a:pPr marL="342900" indent="-342900">
              <a:buFont typeface="+mj-lt"/>
              <a:buAutoNum type="arabicPeriod"/>
            </a:pPr>
            <a:r>
              <a:rPr lang="en-US" sz="1600" dirty="0">
                <a:cs typeface="Calibri" panose="020F0502020204030204" pitchFamily="34" charset="0"/>
              </a:rPr>
              <a:t>Single Zone Regions (SZR)</a:t>
            </a:r>
          </a:p>
          <a:p>
            <a:pPr lvl="1"/>
            <a:r>
              <a:rPr lang="en-US" sz="1400" dirty="0">
                <a:cs typeface="Calibri" panose="020F0502020204030204" pitchFamily="34" charset="0"/>
              </a:rPr>
              <a:t>A region with less than three availability zones.  This provides data residency, but less cross-data-center availability protection.</a:t>
            </a:r>
          </a:p>
          <a:p>
            <a:pPr marL="342900" indent="-342900">
              <a:buFont typeface="+mj-lt"/>
              <a:buAutoNum type="arabicPeriod"/>
            </a:pPr>
            <a:r>
              <a:rPr lang="en-US" sz="1600" dirty="0">
                <a:cs typeface="Calibri" panose="020F0502020204030204" pitchFamily="34" charset="0"/>
              </a:rPr>
              <a:t>Multizone Regions (MZR)</a:t>
            </a:r>
          </a:p>
          <a:p>
            <a:pPr lvl="1"/>
            <a:r>
              <a:rPr lang="en-US" sz="1400" dirty="0"/>
              <a:t>An MZR is comprised of 3 or more zones that are independent from each other to ensure that single failure events affect only a single zone. MZRs provide low latency (&lt; 2 milliseconds latency) and high bandwidth (&gt; 1000 Gbps) connectivity across zones. Any </a:t>
            </a:r>
            <a:r>
              <a:rPr lang="en-US" sz="1400" b="1" dirty="0"/>
              <a:t>GA </a:t>
            </a:r>
            <a:r>
              <a:rPr lang="en-US" sz="1400" dirty="0"/>
              <a:t>service in an MZR will be available in all MZRs within 90 days. </a:t>
            </a:r>
          </a:p>
          <a:p>
            <a:pPr lvl="1"/>
            <a:endParaRPr lang="en-US" sz="1400" dirty="0">
              <a:cs typeface="Calibri" panose="020F0502020204030204" pitchFamily="34" charset="0"/>
            </a:endParaRPr>
          </a:p>
          <a:p>
            <a:r>
              <a:rPr lang="en-US" sz="1400" dirty="0"/>
              <a:t>The advantage of an MZR is that it provides consistent cloud services across different zones, better resiliency, availability, higher interconnect speed between data centers for your resources. These features can be critical to your applications. Deploying the application in an MZR rather than a SZR can increase the availability from 99.9% to 99.99% when deployed over 3 zones.</a:t>
            </a:r>
            <a:endParaRPr lang="en-US" sz="1400"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33</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1850050" y="6214847"/>
            <a:ext cx="8653203" cy="338554"/>
          </a:xfrm>
          <a:prstGeom prst="rect">
            <a:avLst/>
          </a:prstGeom>
        </p:spPr>
        <p:txBody>
          <a:bodyPr wrap="none">
            <a:spAutoFit/>
          </a:bodyPr>
          <a:lstStyle/>
          <a:p>
            <a:r>
              <a:rPr lang="en-US" sz="1600" dirty="0">
                <a:hlinkClick r:id="rId2"/>
              </a:rPr>
              <a:t>https://www.ibm.com/cloud/blog/what-services-can-you-expect-in-ibm-cloud-availability-zones</a:t>
            </a:r>
            <a:endParaRPr lang="en-US" sz="1600" dirty="0"/>
          </a:p>
        </p:txBody>
      </p:sp>
    </p:spTree>
    <p:extLst>
      <p:ext uri="{BB962C8B-B14F-4D97-AF65-F5344CB8AC3E}">
        <p14:creationId xmlns:p14="http://schemas.microsoft.com/office/powerpoint/2010/main" val="415522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2EF04-114A-EC47-B998-690939CDB114}"/>
              </a:ext>
            </a:extLst>
          </p:cNvPr>
          <p:cNvPicPr>
            <a:picLocks noChangeAspect="1"/>
          </p:cNvPicPr>
          <p:nvPr/>
        </p:nvPicPr>
        <p:blipFill>
          <a:blip r:embed="rId3"/>
          <a:stretch>
            <a:fillRect/>
          </a:stretch>
        </p:blipFill>
        <p:spPr>
          <a:xfrm>
            <a:off x="366712" y="1286917"/>
            <a:ext cx="7747000" cy="3835400"/>
          </a:xfrm>
          <a:prstGeom prst="rect">
            <a:avLst/>
          </a:prstGeom>
        </p:spPr>
      </p:pic>
      <p:sp>
        <p:nvSpPr>
          <p:cNvPr id="2" name="Title 1">
            <a:extLst>
              <a:ext uri="{FF2B5EF4-FFF2-40B4-BE49-F238E27FC236}">
                <a16:creationId xmlns:a16="http://schemas.microsoft.com/office/drawing/2014/main" id="{097ABFF9-42B4-D34B-A0DE-856D05464D0D}"/>
              </a:ext>
            </a:extLst>
          </p:cNvPr>
          <p:cNvSpPr>
            <a:spLocks noGrp="1"/>
          </p:cNvSpPr>
          <p:nvPr>
            <p:ph type="title"/>
          </p:nvPr>
        </p:nvSpPr>
        <p:spPr/>
        <p:txBody>
          <a:bodyPr/>
          <a:lstStyle/>
          <a:p>
            <a:r>
              <a:rPr lang="en-US" dirty="0"/>
              <a:t>IBM Cloud Data Centers</a:t>
            </a:r>
          </a:p>
        </p:txBody>
      </p:sp>
      <p:graphicFrame>
        <p:nvGraphicFramePr>
          <p:cNvPr id="7" name="Content Placeholder 6">
            <a:extLst>
              <a:ext uri="{FF2B5EF4-FFF2-40B4-BE49-F238E27FC236}">
                <a16:creationId xmlns:a16="http://schemas.microsoft.com/office/drawing/2014/main" id="{29C2E80B-E682-E144-9DC3-D956144F8685}"/>
              </a:ext>
            </a:extLst>
          </p:cNvPr>
          <p:cNvGraphicFramePr>
            <a:graphicFrameLocks noGrp="1"/>
          </p:cNvGraphicFramePr>
          <p:nvPr>
            <p:ph idx="1"/>
          </p:nvPr>
        </p:nvGraphicFramePr>
        <p:xfrm>
          <a:off x="8078132" y="736078"/>
          <a:ext cx="2040656" cy="5608880"/>
        </p:xfrm>
        <a:graphic>
          <a:graphicData uri="http://schemas.openxmlformats.org/drawingml/2006/table">
            <a:tbl>
              <a:tblPr>
                <a:tableStyleId>{5C22544A-7EE6-4342-B048-85BDC9FD1C3A}</a:tableStyleId>
              </a:tblPr>
              <a:tblGrid>
                <a:gridCol w="1140366">
                  <a:extLst>
                    <a:ext uri="{9D8B030D-6E8A-4147-A177-3AD203B41FA5}">
                      <a16:colId xmlns:a16="http://schemas.microsoft.com/office/drawing/2014/main" val="1648639915"/>
                    </a:ext>
                  </a:extLst>
                </a:gridCol>
                <a:gridCol w="900290">
                  <a:extLst>
                    <a:ext uri="{9D8B030D-6E8A-4147-A177-3AD203B41FA5}">
                      <a16:colId xmlns:a16="http://schemas.microsoft.com/office/drawing/2014/main" val="2141159688"/>
                    </a:ext>
                  </a:extLst>
                </a:gridCol>
              </a:tblGrid>
              <a:tr h="65314">
                <a:tc>
                  <a:txBody>
                    <a:bodyPr/>
                    <a:lstStyle/>
                    <a:p>
                      <a:pPr algn="ctr" fontAlgn="b"/>
                      <a:r>
                        <a:rPr lang="en-GB" sz="900" b="1" u="none" strike="noStrike" dirty="0">
                          <a:effectLst/>
                          <a:latin typeface="IBM Plex Sans" panose="020B0503050203000203" pitchFamily="34" charset="0"/>
                        </a:rPr>
                        <a:t>IBM Location Code</a:t>
                      </a:r>
                      <a:endParaRPr lang="en-GB" sz="900" b="1" i="0" u="none" strike="noStrike" dirty="0">
                        <a:solidFill>
                          <a:srgbClr val="000000"/>
                        </a:solidFill>
                        <a:effectLst/>
                        <a:latin typeface="IBM Plex Sans" panose="020B0503050203000203" pitchFamily="34" charset="0"/>
                      </a:endParaRPr>
                    </a:p>
                  </a:txBody>
                  <a:tcPr marL="3062" marR="3062" marT="3062" marB="0" anchor="b"/>
                </a:tc>
                <a:tc>
                  <a:txBody>
                    <a:bodyPr/>
                    <a:lstStyle/>
                    <a:p>
                      <a:pPr algn="ctr" fontAlgn="b"/>
                      <a:r>
                        <a:rPr lang="en-GB" sz="900" b="1" u="none" strike="noStrike" dirty="0">
                          <a:effectLst/>
                          <a:latin typeface="IBM Plex Sans" panose="020B0503050203000203" pitchFamily="34" charset="0"/>
                        </a:rPr>
                        <a:t>Location Type</a:t>
                      </a:r>
                      <a:endParaRPr lang="en-GB" sz="900" b="1"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35510867"/>
                  </a:ext>
                </a:extLst>
              </a:tr>
              <a:tr h="65314">
                <a:tc>
                  <a:txBody>
                    <a:bodyPr/>
                    <a:lstStyle/>
                    <a:p>
                      <a:pPr algn="l" fontAlgn="b"/>
                      <a:r>
                        <a:rPr lang="en-GB" sz="900" u="none" strike="noStrike" dirty="0">
                          <a:effectLst/>
                          <a:latin typeface="IBM Plex Sans" panose="020B0503050203000203" pitchFamily="34" charset="0"/>
                        </a:rPr>
                        <a:t>Amsterdam 1</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827368608"/>
                  </a:ext>
                </a:extLst>
              </a:tr>
              <a:tr h="65314">
                <a:tc>
                  <a:txBody>
                    <a:bodyPr/>
                    <a:lstStyle/>
                    <a:p>
                      <a:pPr algn="l" fontAlgn="b"/>
                      <a:r>
                        <a:rPr lang="en-GB" sz="900" u="none" strike="noStrike" dirty="0">
                          <a:effectLst/>
                          <a:latin typeface="IBM Plex Sans" panose="020B0503050203000203" pitchFamily="34" charset="0"/>
                        </a:rPr>
                        <a:t>Amsterdam 2</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823972424"/>
                  </a:ext>
                </a:extLst>
              </a:tr>
              <a:tr h="65314">
                <a:tc>
                  <a:txBody>
                    <a:bodyPr/>
                    <a:lstStyle/>
                    <a:p>
                      <a:pPr algn="l" fontAlgn="b"/>
                      <a:r>
                        <a:rPr lang="en-GB" sz="900" u="none" strike="noStrike" dirty="0">
                          <a:effectLst/>
                          <a:latin typeface="IBM Plex Sans" panose="020B0503050203000203" pitchFamily="34" charset="0"/>
                        </a:rPr>
                        <a:t>Amsterdam 3</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470119489"/>
                  </a:ext>
                </a:extLst>
              </a:tr>
              <a:tr h="65314">
                <a:tc>
                  <a:txBody>
                    <a:bodyPr/>
                    <a:lstStyle/>
                    <a:p>
                      <a:pPr algn="l" fontAlgn="b"/>
                      <a:r>
                        <a:rPr lang="en-GB" sz="900" u="none" strike="noStrike" dirty="0">
                          <a:effectLst/>
                          <a:latin typeface="IBM Plex Sans" panose="020B0503050203000203" pitchFamily="34" charset="0"/>
                        </a:rPr>
                        <a:t>Atlanta 1</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811862844"/>
                  </a:ext>
                </a:extLst>
              </a:tr>
              <a:tr h="65314">
                <a:tc>
                  <a:txBody>
                    <a:bodyPr/>
                    <a:lstStyle/>
                    <a:p>
                      <a:pPr algn="l" fontAlgn="b"/>
                      <a:r>
                        <a:rPr lang="en-GB" sz="900" u="none" strike="noStrike" dirty="0">
                          <a:effectLst/>
                          <a:latin typeface="IBM Plex Sans" panose="020B0503050203000203" pitchFamily="34" charset="0"/>
                        </a:rPr>
                        <a:t>Chennai 1</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SZR</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507848819"/>
                  </a:ext>
                </a:extLst>
              </a:tr>
              <a:tr h="65314">
                <a:tc>
                  <a:txBody>
                    <a:bodyPr/>
                    <a:lstStyle/>
                    <a:p>
                      <a:pPr algn="l" fontAlgn="b"/>
                      <a:r>
                        <a:rPr lang="en-GB" sz="900" u="none" strike="noStrike">
                          <a:effectLst/>
                          <a:latin typeface="IBM Plex Sans" panose="020B0503050203000203" pitchFamily="34" charset="0"/>
                        </a:rPr>
                        <a:t>Chicago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532190309"/>
                  </a:ext>
                </a:extLst>
              </a:tr>
              <a:tr h="65314">
                <a:tc>
                  <a:txBody>
                    <a:bodyPr/>
                    <a:lstStyle/>
                    <a:p>
                      <a:pPr algn="l" fontAlgn="b"/>
                      <a:r>
                        <a:rPr lang="en-GB" sz="900" u="none" strike="noStrike">
                          <a:effectLst/>
                          <a:latin typeface="IBM Plex Sans" panose="020B0503050203000203" pitchFamily="34" charset="0"/>
                        </a:rPr>
                        <a:t>Dallas 10</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860859402"/>
                  </a:ext>
                </a:extLst>
              </a:tr>
              <a:tr h="65314">
                <a:tc>
                  <a:txBody>
                    <a:bodyPr/>
                    <a:lstStyle/>
                    <a:p>
                      <a:pPr algn="l" fontAlgn="b"/>
                      <a:r>
                        <a:rPr lang="en-GB" sz="900" u="none" strike="noStrike">
                          <a:effectLst/>
                          <a:latin typeface="IBM Plex Sans" panose="020B0503050203000203" pitchFamily="34" charset="0"/>
                        </a:rPr>
                        <a:t>Dallas 12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(AZ2)</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316642062"/>
                  </a:ext>
                </a:extLst>
              </a:tr>
              <a:tr h="65314">
                <a:tc>
                  <a:txBody>
                    <a:bodyPr/>
                    <a:lstStyle/>
                    <a:p>
                      <a:pPr algn="l" fontAlgn="b"/>
                      <a:r>
                        <a:rPr lang="en-GB" sz="900" u="none" strike="noStrike">
                          <a:effectLst/>
                          <a:latin typeface="IBM Plex Sans" panose="020B0503050203000203" pitchFamily="34" charset="0"/>
                        </a:rPr>
                        <a:t>Dallas 13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DC(AZ3)</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619446255"/>
                  </a:ext>
                </a:extLst>
              </a:tr>
              <a:tr h="65314">
                <a:tc>
                  <a:txBody>
                    <a:bodyPr/>
                    <a:lstStyle/>
                    <a:p>
                      <a:pPr algn="l" fontAlgn="b"/>
                      <a:r>
                        <a:rPr lang="en-GB" sz="900" u="none" strike="noStrike">
                          <a:effectLst/>
                          <a:latin typeface="IBM Plex Sans" panose="020B0503050203000203" pitchFamily="34" charset="0"/>
                        </a:rPr>
                        <a:t>Dallas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93914909"/>
                  </a:ext>
                </a:extLst>
              </a:tr>
              <a:tr h="65314">
                <a:tc>
                  <a:txBody>
                    <a:bodyPr/>
                    <a:lstStyle/>
                    <a:p>
                      <a:pPr algn="l" fontAlgn="b"/>
                      <a:r>
                        <a:rPr lang="en-GB" sz="900" u="none" strike="noStrike">
                          <a:effectLst/>
                          <a:latin typeface="IBM Plex Sans" panose="020B0503050203000203" pitchFamily="34" charset="0"/>
                        </a:rPr>
                        <a:t>Dallas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355197827"/>
                  </a:ext>
                </a:extLst>
              </a:tr>
              <a:tr h="65314">
                <a:tc>
                  <a:txBody>
                    <a:bodyPr/>
                    <a:lstStyle/>
                    <a:p>
                      <a:pPr algn="l" fontAlgn="b"/>
                      <a:r>
                        <a:rPr lang="en-GB" sz="900" u="none" strike="noStrike">
                          <a:effectLst/>
                          <a:latin typeface="IBM Plex Sans" panose="020B0503050203000203" pitchFamily="34" charset="0"/>
                        </a:rPr>
                        <a:t>Dallas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90806551"/>
                  </a:ext>
                </a:extLst>
              </a:tr>
              <a:tr h="65314">
                <a:tc>
                  <a:txBody>
                    <a:bodyPr/>
                    <a:lstStyle/>
                    <a:p>
                      <a:pPr algn="l" fontAlgn="b"/>
                      <a:r>
                        <a:rPr lang="en-GB" sz="900" u="none" strike="noStrike">
                          <a:effectLst/>
                          <a:latin typeface="IBM Plex Sans" panose="020B0503050203000203" pitchFamily="34" charset="0"/>
                        </a:rPr>
                        <a:t>Dallas 6</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029156268"/>
                  </a:ext>
                </a:extLst>
              </a:tr>
              <a:tr h="65314">
                <a:tc>
                  <a:txBody>
                    <a:bodyPr/>
                    <a:lstStyle/>
                    <a:p>
                      <a:pPr algn="l" fontAlgn="b"/>
                      <a:r>
                        <a:rPr lang="en-GB" sz="900" u="none" strike="noStrike">
                          <a:effectLst/>
                          <a:latin typeface="IBM Plex Sans" panose="020B0503050203000203" pitchFamily="34" charset="0"/>
                        </a:rPr>
                        <a:t>Dallas 7</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277647792"/>
                  </a:ext>
                </a:extLst>
              </a:tr>
              <a:tr h="65314">
                <a:tc>
                  <a:txBody>
                    <a:bodyPr/>
                    <a:lstStyle/>
                    <a:p>
                      <a:pPr algn="l" fontAlgn="b"/>
                      <a:r>
                        <a:rPr lang="en-GB" sz="900" u="none" strike="noStrike">
                          <a:effectLst/>
                          <a:latin typeface="IBM Plex Sans" panose="020B0503050203000203" pitchFamily="34" charset="0"/>
                        </a:rPr>
                        <a:t>Dallas 9</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7970007"/>
                  </a:ext>
                </a:extLst>
              </a:tr>
              <a:tr h="65314">
                <a:tc>
                  <a:txBody>
                    <a:bodyPr/>
                    <a:lstStyle/>
                    <a:p>
                      <a:pPr algn="l" fontAlgn="b"/>
                      <a:r>
                        <a:rPr lang="en-GB" sz="900" u="none" strike="noStrike">
                          <a:effectLst/>
                          <a:latin typeface="IBM Plex Sans" panose="020B0503050203000203" pitchFamily="34" charset="0"/>
                        </a:rPr>
                        <a:t>Denver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635768773"/>
                  </a:ext>
                </a:extLst>
              </a:tr>
              <a:tr h="65314">
                <a:tc>
                  <a:txBody>
                    <a:bodyPr/>
                    <a:lstStyle/>
                    <a:p>
                      <a:pPr algn="l" fontAlgn="b"/>
                      <a:r>
                        <a:rPr lang="en-GB" sz="900" u="none" strike="noStrike">
                          <a:effectLst/>
                          <a:latin typeface="IBM Plex Sans" panose="020B0503050203000203" pitchFamily="34" charset="0"/>
                        </a:rPr>
                        <a:t>Frankfurt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750368990"/>
                  </a:ext>
                </a:extLst>
              </a:tr>
              <a:tr h="65314">
                <a:tc>
                  <a:txBody>
                    <a:bodyPr/>
                    <a:lstStyle/>
                    <a:p>
                      <a:pPr algn="l" fontAlgn="b"/>
                      <a:r>
                        <a:rPr lang="en-GB" sz="900" u="none" strike="noStrike">
                          <a:effectLst/>
                          <a:latin typeface="IBM Plex Sans" panose="020B0503050203000203" pitchFamily="34" charset="0"/>
                        </a:rPr>
                        <a:t>Frankfurt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103528907"/>
                  </a:ext>
                </a:extLst>
              </a:tr>
              <a:tr h="65314">
                <a:tc>
                  <a:txBody>
                    <a:bodyPr/>
                    <a:lstStyle/>
                    <a:p>
                      <a:pPr algn="l" fontAlgn="b"/>
                      <a:r>
                        <a:rPr lang="en-GB" sz="900" u="none" strike="noStrike">
                          <a:effectLst/>
                          <a:latin typeface="IBM Plex Sans" panose="020B0503050203000203" pitchFamily="34" charset="0"/>
                        </a:rPr>
                        <a:t>Frankfurt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41433606"/>
                  </a:ext>
                </a:extLst>
              </a:tr>
              <a:tr h="65314">
                <a:tc>
                  <a:txBody>
                    <a:bodyPr/>
                    <a:lstStyle/>
                    <a:p>
                      <a:pPr algn="l" fontAlgn="b"/>
                      <a:r>
                        <a:rPr lang="en-GB" sz="900" u="none" strike="noStrike">
                          <a:effectLst/>
                          <a:latin typeface="IBM Plex Sans" panose="020B0503050203000203" pitchFamily="34" charset="0"/>
                        </a:rPr>
                        <a:t>Frankfurt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(AZ2)</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994617203"/>
                  </a:ext>
                </a:extLst>
              </a:tr>
              <a:tr h="65314">
                <a:tc>
                  <a:txBody>
                    <a:bodyPr/>
                    <a:lstStyle/>
                    <a:p>
                      <a:pPr algn="l" fontAlgn="b"/>
                      <a:r>
                        <a:rPr lang="en-GB" sz="900" u="none" strike="noStrike">
                          <a:effectLst/>
                          <a:latin typeface="IBM Plex Sans" panose="020B0503050203000203" pitchFamily="34" charset="0"/>
                        </a:rPr>
                        <a:t>Frankfurt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(AZ3)</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437169113"/>
                  </a:ext>
                </a:extLst>
              </a:tr>
              <a:tr h="65314">
                <a:tc>
                  <a:txBody>
                    <a:bodyPr/>
                    <a:lstStyle/>
                    <a:p>
                      <a:pPr algn="l" fontAlgn="b"/>
                      <a:r>
                        <a:rPr lang="en-GB" sz="900" u="none" strike="noStrike">
                          <a:effectLst/>
                          <a:latin typeface="IBM Plex Sans" panose="020B0503050203000203" pitchFamily="34" charset="0"/>
                        </a:rPr>
                        <a:t>Hong Kong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036295947"/>
                  </a:ext>
                </a:extLst>
              </a:tr>
              <a:tr h="65314">
                <a:tc>
                  <a:txBody>
                    <a:bodyPr/>
                    <a:lstStyle/>
                    <a:p>
                      <a:pPr algn="l" fontAlgn="b"/>
                      <a:r>
                        <a:rPr lang="en-GB" sz="900" u="none" strike="noStrike">
                          <a:effectLst/>
                          <a:latin typeface="IBM Plex Sans" panose="020B0503050203000203" pitchFamily="34" charset="0"/>
                        </a:rPr>
                        <a:t>Hong Kong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3545117"/>
                  </a:ext>
                </a:extLst>
              </a:tr>
              <a:tr h="65314">
                <a:tc>
                  <a:txBody>
                    <a:bodyPr/>
                    <a:lstStyle/>
                    <a:p>
                      <a:pPr algn="l" fontAlgn="b"/>
                      <a:r>
                        <a:rPr lang="en-GB" sz="900" u="none" strike="noStrike">
                          <a:effectLst/>
                          <a:latin typeface="IBM Plex Sans" panose="020B0503050203000203" pitchFamily="34" charset="0"/>
                        </a:rPr>
                        <a:t>Hong Kong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078160052"/>
                  </a:ext>
                </a:extLst>
              </a:tr>
              <a:tr h="65314">
                <a:tc>
                  <a:txBody>
                    <a:bodyPr/>
                    <a:lstStyle/>
                    <a:p>
                      <a:pPr algn="l" fontAlgn="b"/>
                      <a:r>
                        <a:rPr lang="en-GB" sz="900" u="none" strike="noStrike">
                          <a:effectLst/>
                          <a:latin typeface="IBM Plex Sans" panose="020B0503050203000203" pitchFamily="34" charset="0"/>
                        </a:rPr>
                        <a:t>Houston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969589770"/>
                  </a:ext>
                </a:extLst>
              </a:tr>
              <a:tr h="65314">
                <a:tc>
                  <a:txBody>
                    <a:bodyPr/>
                    <a:lstStyle/>
                    <a:p>
                      <a:pPr algn="l" fontAlgn="b"/>
                      <a:r>
                        <a:rPr lang="en-GB" sz="900" u="none" strike="noStrike">
                          <a:effectLst/>
                          <a:latin typeface="IBM Plex Sans" panose="020B0503050203000203" pitchFamily="34" charset="0"/>
                        </a:rPr>
                        <a:t>London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474170550"/>
                  </a:ext>
                </a:extLst>
              </a:tr>
              <a:tr h="65314">
                <a:tc>
                  <a:txBody>
                    <a:bodyPr/>
                    <a:lstStyle/>
                    <a:p>
                      <a:pPr algn="l" fontAlgn="b"/>
                      <a:r>
                        <a:rPr lang="en-GB" sz="900" u="none" strike="noStrike">
                          <a:effectLst/>
                          <a:latin typeface="IBM Plex Sans" panose="020B0503050203000203" pitchFamily="34" charset="0"/>
                        </a:rPr>
                        <a:t>London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873280193"/>
                  </a:ext>
                </a:extLst>
              </a:tr>
              <a:tr h="65314">
                <a:tc>
                  <a:txBody>
                    <a:bodyPr/>
                    <a:lstStyle/>
                    <a:p>
                      <a:pPr algn="l" fontAlgn="b"/>
                      <a:r>
                        <a:rPr lang="en-GB" sz="900" u="none" strike="noStrike">
                          <a:effectLst/>
                          <a:latin typeface="IBM Plex Sans" panose="020B0503050203000203" pitchFamily="34" charset="0"/>
                        </a:rPr>
                        <a:t>London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943825450"/>
                  </a:ext>
                </a:extLst>
              </a:tr>
              <a:tr h="65314">
                <a:tc>
                  <a:txBody>
                    <a:bodyPr/>
                    <a:lstStyle/>
                    <a:p>
                      <a:pPr algn="l" fontAlgn="b"/>
                      <a:r>
                        <a:rPr lang="en-GB" sz="900" u="none" strike="noStrike" dirty="0">
                          <a:effectLst/>
                          <a:latin typeface="IBM Plex Sans" panose="020B0503050203000203" pitchFamily="34" charset="0"/>
                        </a:rPr>
                        <a:t>London 4</a:t>
                      </a:r>
                      <a:endParaRPr lang="en-GB" sz="900" b="0" i="0" u="none" strike="noStrike" dirty="0">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595841197"/>
                  </a:ext>
                </a:extLst>
              </a:tr>
              <a:tr h="65314">
                <a:tc>
                  <a:txBody>
                    <a:bodyPr/>
                    <a:lstStyle/>
                    <a:p>
                      <a:pPr algn="l" fontAlgn="b"/>
                      <a:r>
                        <a:rPr lang="en-GB" sz="900" u="none" strike="noStrike">
                          <a:effectLst/>
                          <a:latin typeface="IBM Plex Sans" panose="020B0503050203000203" pitchFamily="34" charset="0"/>
                        </a:rPr>
                        <a:t>London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a:rPr>
                        <a:t>MZR (AZ2)</a:t>
                      </a:r>
                      <a:endPar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endParaRPr>
                    </a:p>
                  </a:txBody>
                  <a:tcPr marL="3062" marR="3062" marT="3062" marB="0" anchor="b"/>
                </a:tc>
                <a:extLst>
                  <a:ext uri="{0D108BD9-81ED-4DB2-BD59-A6C34878D82A}">
                    <a16:rowId xmlns:a16="http://schemas.microsoft.com/office/drawing/2014/main" val="1394191834"/>
                  </a:ext>
                </a:extLst>
              </a:tr>
              <a:tr h="65314">
                <a:tc>
                  <a:txBody>
                    <a:bodyPr/>
                    <a:lstStyle/>
                    <a:p>
                      <a:pPr algn="l" fontAlgn="b"/>
                      <a:r>
                        <a:rPr lang="en-GB" sz="900" u="none" strike="noStrike">
                          <a:effectLst/>
                          <a:latin typeface="IBM Plex Sans" panose="020B0503050203000203" pitchFamily="34" charset="0"/>
                        </a:rPr>
                        <a:t>London 6</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MZR (AZ3)</a:t>
                      </a:r>
                    </a:p>
                  </a:txBody>
                  <a:tcPr marL="3062" marR="3062" marT="3062" marB="0" anchor="b"/>
                </a:tc>
                <a:extLst>
                  <a:ext uri="{0D108BD9-81ED-4DB2-BD59-A6C34878D82A}">
                    <a16:rowId xmlns:a16="http://schemas.microsoft.com/office/drawing/2014/main" val="674359397"/>
                  </a:ext>
                </a:extLst>
              </a:tr>
              <a:tr h="65314">
                <a:tc>
                  <a:txBody>
                    <a:bodyPr/>
                    <a:lstStyle/>
                    <a:p>
                      <a:pPr algn="l" fontAlgn="b"/>
                      <a:r>
                        <a:rPr lang="en-GB" sz="900" u="none" strike="noStrike">
                          <a:effectLst/>
                          <a:latin typeface="IBM Plex Sans" panose="020B0503050203000203" pitchFamily="34" charset="0"/>
                        </a:rPr>
                        <a:t>Los Angeles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528973961"/>
                  </a:ext>
                </a:extLst>
              </a:tr>
              <a:tr h="65314">
                <a:tc>
                  <a:txBody>
                    <a:bodyPr/>
                    <a:lstStyle/>
                    <a:p>
                      <a:pPr algn="l" fontAlgn="b"/>
                      <a:r>
                        <a:rPr lang="en-GB" sz="900" u="none" strike="noStrike">
                          <a:effectLst/>
                          <a:latin typeface="IBM Plex Sans" panose="020B0503050203000203" pitchFamily="34" charset="0"/>
                        </a:rPr>
                        <a:t>Melbourne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502632543"/>
                  </a:ext>
                </a:extLst>
              </a:tr>
              <a:tr h="65314">
                <a:tc>
                  <a:txBody>
                    <a:bodyPr/>
                    <a:lstStyle/>
                    <a:p>
                      <a:pPr algn="l" fontAlgn="b"/>
                      <a:r>
                        <a:rPr lang="en-GB" sz="900" u="none" strike="noStrike">
                          <a:effectLst/>
                          <a:latin typeface="IBM Plex Sans" panose="020B0503050203000203" pitchFamily="34" charset="0"/>
                        </a:rPr>
                        <a:t>Mexico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074735347"/>
                  </a:ext>
                </a:extLst>
              </a:tr>
              <a:tr h="65314">
                <a:tc>
                  <a:txBody>
                    <a:bodyPr/>
                    <a:lstStyle/>
                    <a:p>
                      <a:pPr algn="l" fontAlgn="b"/>
                      <a:r>
                        <a:rPr lang="en-GB" sz="900" u="none" strike="noStrike">
                          <a:effectLst/>
                          <a:latin typeface="IBM Plex Sans" panose="020B0503050203000203" pitchFamily="34" charset="0"/>
                        </a:rPr>
                        <a:t>Miami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588486896"/>
                  </a:ext>
                </a:extLst>
              </a:tr>
              <a:tr h="65314">
                <a:tc>
                  <a:txBody>
                    <a:bodyPr/>
                    <a:lstStyle/>
                    <a:p>
                      <a:pPr algn="l" fontAlgn="b"/>
                      <a:r>
                        <a:rPr lang="en-GB" sz="900" u="none" strike="noStrike">
                          <a:effectLst/>
                          <a:latin typeface="IBM Plex Sans" panose="020B0503050203000203" pitchFamily="34" charset="0"/>
                        </a:rPr>
                        <a:t>Milan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441877183"/>
                  </a:ext>
                </a:extLst>
              </a:tr>
              <a:tr h="65314">
                <a:tc>
                  <a:txBody>
                    <a:bodyPr/>
                    <a:lstStyle/>
                    <a:p>
                      <a:pPr algn="l" fontAlgn="b"/>
                      <a:r>
                        <a:rPr lang="en-GB" sz="900" u="none" strike="noStrike">
                          <a:effectLst/>
                          <a:latin typeface="IBM Plex Sans" panose="020B0503050203000203" pitchFamily="34" charset="0"/>
                        </a:rPr>
                        <a:t>Milan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077385972"/>
                  </a:ext>
                </a:extLst>
              </a:tr>
              <a:tr h="65314">
                <a:tc>
                  <a:txBody>
                    <a:bodyPr/>
                    <a:lstStyle/>
                    <a:p>
                      <a:pPr algn="l" fontAlgn="b"/>
                      <a:r>
                        <a:rPr lang="en-GB" sz="900" u="none" strike="noStrike">
                          <a:effectLst/>
                          <a:latin typeface="IBM Plex Sans" panose="020B0503050203000203" pitchFamily="34" charset="0"/>
                        </a:rPr>
                        <a:t>Montreal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DC</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419093352"/>
                  </a:ext>
                </a:extLst>
              </a:tr>
              <a:tr h="65314">
                <a:tc>
                  <a:txBody>
                    <a:bodyPr/>
                    <a:lstStyle/>
                    <a:p>
                      <a:pPr algn="l" fontAlgn="b"/>
                      <a:r>
                        <a:rPr lang="en-GB" sz="900" u="none" strike="noStrike">
                          <a:effectLst/>
                          <a:latin typeface="IBM Plex Sans" panose="020B0503050203000203" pitchFamily="34" charset="0"/>
                        </a:rPr>
                        <a:t>Montreal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157118158"/>
                  </a:ext>
                </a:extLst>
              </a:tr>
            </a:tbl>
          </a:graphicData>
        </a:graphic>
      </p:graphicFrame>
      <p:sp>
        <p:nvSpPr>
          <p:cNvPr id="4" name="Slide Number Placeholder 3">
            <a:extLst>
              <a:ext uri="{FF2B5EF4-FFF2-40B4-BE49-F238E27FC236}">
                <a16:creationId xmlns:a16="http://schemas.microsoft.com/office/drawing/2014/main" id="{BB600A2B-7799-3C47-BFEB-2F6C60FDF3E3}"/>
              </a:ext>
            </a:extLst>
          </p:cNvPr>
          <p:cNvSpPr>
            <a:spLocks noGrp="1"/>
          </p:cNvSpPr>
          <p:nvPr>
            <p:ph type="sldNum" sz="quarter" idx="11"/>
          </p:nvPr>
        </p:nvSpPr>
        <p:spPr/>
        <p:txBody>
          <a:bodyPr/>
          <a:lstStyle/>
          <a:p>
            <a:pPr>
              <a:defRPr/>
            </a:pPr>
            <a:fld id="{CDF6E626-488F-47BA-B12F-748BCA394C6A}" type="slidenum">
              <a:rPr lang="en-AU" altLang="en-US" smtClean="0"/>
              <a:pPr>
                <a:defRPr/>
              </a:pPr>
              <a:t>34</a:t>
            </a:fld>
            <a:endParaRPr lang="en-AU" altLang="en-US"/>
          </a:p>
        </p:txBody>
      </p:sp>
      <p:pic>
        <p:nvPicPr>
          <p:cNvPr id="6" name="Picture 5">
            <a:extLst>
              <a:ext uri="{FF2B5EF4-FFF2-40B4-BE49-F238E27FC236}">
                <a16:creationId xmlns:a16="http://schemas.microsoft.com/office/drawing/2014/main" id="{321E5520-D977-0540-9A7C-00AE5A3DF771}"/>
              </a:ext>
            </a:extLst>
          </p:cNvPr>
          <p:cNvPicPr>
            <a:picLocks noChangeAspect="1"/>
          </p:cNvPicPr>
          <p:nvPr/>
        </p:nvPicPr>
        <p:blipFill>
          <a:blip r:embed="rId4"/>
          <a:stretch>
            <a:fillRect/>
          </a:stretch>
        </p:blipFill>
        <p:spPr>
          <a:xfrm>
            <a:off x="969962" y="5155034"/>
            <a:ext cx="6540500" cy="190500"/>
          </a:xfrm>
          <a:prstGeom prst="rect">
            <a:avLst/>
          </a:prstGeom>
        </p:spPr>
      </p:pic>
      <p:graphicFrame>
        <p:nvGraphicFramePr>
          <p:cNvPr id="8" name="Content Placeholder 6">
            <a:extLst>
              <a:ext uri="{FF2B5EF4-FFF2-40B4-BE49-F238E27FC236}">
                <a16:creationId xmlns:a16="http://schemas.microsoft.com/office/drawing/2014/main" id="{C616859F-0DD3-444A-A787-81F4A4AA30DA}"/>
              </a:ext>
            </a:extLst>
          </p:cNvPr>
          <p:cNvGraphicFramePr>
            <a:graphicFrameLocks/>
          </p:cNvGraphicFramePr>
          <p:nvPr/>
        </p:nvGraphicFramePr>
        <p:xfrm>
          <a:off x="10182567" y="736078"/>
          <a:ext cx="1906066" cy="5328436"/>
        </p:xfrm>
        <a:graphic>
          <a:graphicData uri="http://schemas.openxmlformats.org/drawingml/2006/table">
            <a:tbl>
              <a:tblPr>
                <a:tableStyleId>{5C22544A-7EE6-4342-B048-85BDC9FD1C3A}</a:tableStyleId>
              </a:tblPr>
              <a:tblGrid>
                <a:gridCol w="1065155">
                  <a:extLst>
                    <a:ext uri="{9D8B030D-6E8A-4147-A177-3AD203B41FA5}">
                      <a16:colId xmlns:a16="http://schemas.microsoft.com/office/drawing/2014/main" val="1648639915"/>
                    </a:ext>
                  </a:extLst>
                </a:gridCol>
                <a:gridCol w="840911">
                  <a:extLst>
                    <a:ext uri="{9D8B030D-6E8A-4147-A177-3AD203B41FA5}">
                      <a16:colId xmlns:a16="http://schemas.microsoft.com/office/drawing/2014/main" val="2141159688"/>
                    </a:ext>
                  </a:extLst>
                </a:gridCol>
              </a:tblGrid>
              <a:tr h="65314">
                <a:tc>
                  <a:txBody>
                    <a:bodyPr/>
                    <a:lstStyle/>
                    <a:p>
                      <a:pPr algn="ctr" fontAlgn="b"/>
                      <a:r>
                        <a:rPr lang="en-GB" sz="900" b="1" u="none" strike="noStrike" dirty="0">
                          <a:effectLst/>
                          <a:latin typeface="IBM Plex Sans" panose="020B0503050203000203" pitchFamily="34" charset="0"/>
                        </a:rPr>
                        <a:t>IBM Location Code</a:t>
                      </a:r>
                      <a:endParaRPr lang="en-GB" sz="900" b="1" i="0" u="none" strike="noStrike" dirty="0">
                        <a:solidFill>
                          <a:srgbClr val="000000"/>
                        </a:solidFill>
                        <a:effectLst/>
                        <a:latin typeface="IBM Plex Sans" panose="020B0503050203000203" pitchFamily="34" charset="0"/>
                      </a:endParaRPr>
                    </a:p>
                  </a:txBody>
                  <a:tcPr marL="3062" marR="3062" marT="3062" marB="0" anchor="b"/>
                </a:tc>
                <a:tc>
                  <a:txBody>
                    <a:bodyPr/>
                    <a:lstStyle/>
                    <a:p>
                      <a:pPr algn="ctr" fontAlgn="b"/>
                      <a:r>
                        <a:rPr lang="en-GB" sz="900" b="1" u="none" strike="noStrike" dirty="0">
                          <a:effectLst/>
                          <a:latin typeface="IBM Plex Sans" panose="020B0503050203000203" pitchFamily="34" charset="0"/>
                        </a:rPr>
                        <a:t>Location Type</a:t>
                      </a:r>
                      <a:endParaRPr lang="en-GB" sz="900" b="1"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35510867"/>
                  </a:ext>
                </a:extLst>
              </a:tr>
              <a:tr h="65314">
                <a:tc>
                  <a:txBody>
                    <a:bodyPr/>
                    <a:lstStyle/>
                    <a:p>
                      <a:pPr algn="l" fontAlgn="b"/>
                      <a:r>
                        <a:rPr lang="en-GB" sz="900" u="none" strike="noStrike">
                          <a:effectLst/>
                          <a:latin typeface="IBM Plex Sans" panose="020B0503050203000203" pitchFamily="34" charset="0"/>
                        </a:rPr>
                        <a:t>New York City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831491266"/>
                  </a:ext>
                </a:extLst>
              </a:tr>
              <a:tr h="65314">
                <a:tc>
                  <a:txBody>
                    <a:bodyPr/>
                    <a:lstStyle/>
                    <a:p>
                      <a:pPr algn="l" fontAlgn="b"/>
                      <a:r>
                        <a:rPr lang="en-GB" sz="900" u="none" strike="noStrike">
                          <a:effectLst/>
                          <a:latin typeface="IBM Plex Sans" panose="020B0503050203000203" pitchFamily="34" charset="0"/>
                        </a:rPr>
                        <a:t>New York City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747241131"/>
                  </a:ext>
                </a:extLst>
              </a:tr>
              <a:tr h="65314">
                <a:tc>
                  <a:txBody>
                    <a:bodyPr/>
                    <a:lstStyle/>
                    <a:p>
                      <a:pPr algn="l" fontAlgn="b"/>
                      <a:r>
                        <a:rPr lang="en-GB" sz="900" u="none" strike="noStrike">
                          <a:effectLst/>
                          <a:latin typeface="IBM Plex Sans" panose="020B0503050203000203" pitchFamily="34" charset="0"/>
                        </a:rPr>
                        <a:t>Osaka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462328939"/>
                  </a:ext>
                </a:extLst>
              </a:tr>
              <a:tr h="65314">
                <a:tc>
                  <a:txBody>
                    <a:bodyPr/>
                    <a:lstStyle/>
                    <a:p>
                      <a:pPr algn="l" fontAlgn="b"/>
                      <a:r>
                        <a:rPr lang="en-GB" sz="900" u="none" strike="noStrike">
                          <a:effectLst/>
                          <a:latin typeface="IBM Plex Sans" panose="020B0503050203000203" pitchFamily="34" charset="0"/>
                        </a:rPr>
                        <a:t>Oslo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080889656"/>
                  </a:ext>
                </a:extLst>
              </a:tr>
              <a:tr h="65314">
                <a:tc>
                  <a:txBody>
                    <a:bodyPr/>
                    <a:lstStyle/>
                    <a:p>
                      <a:pPr algn="l" fontAlgn="b"/>
                      <a:r>
                        <a:rPr lang="en-GB" sz="900" u="none" strike="noStrike">
                          <a:effectLst/>
                          <a:latin typeface="IBM Plex Sans" panose="020B0503050203000203" pitchFamily="34" charset="0"/>
                        </a:rPr>
                        <a:t>Oslo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135771872"/>
                  </a:ext>
                </a:extLst>
              </a:tr>
              <a:tr h="65314">
                <a:tc>
                  <a:txBody>
                    <a:bodyPr/>
                    <a:lstStyle/>
                    <a:p>
                      <a:pPr algn="l" fontAlgn="b"/>
                      <a:r>
                        <a:rPr lang="en-GB" sz="900" u="none" strike="noStrike">
                          <a:effectLst/>
                          <a:latin typeface="IBM Plex Sans" panose="020B0503050203000203" pitchFamily="34" charset="0"/>
                        </a:rPr>
                        <a:t>Paris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587215290"/>
                  </a:ext>
                </a:extLst>
              </a:tr>
              <a:tr h="65314">
                <a:tc>
                  <a:txBody>
                    <a:bodyPr/>
                    <a:lstStyle/>
                    <a:p>
                      <a:pPr algn="l" fontAlgn="b"/>
                      <a:r>
                        <a:rPr lang="en-GB" sz="900" u="none" strike="noStrike">
                          <a:effectLst/>
                          <a:latin typeface="IBM Plex Sans" panose="020B0503050203000203" pitchFamily="34" charset="0"/>
                        </a:rPr>
                        <a:t>Paris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830273593"/>
                  </a:ext>
                </a:extLst>
              </a:tr>
              <a:tr h="65314">
                <a:tc>
                  <a:txBody>
                    <a:bodyPr/>
                    <a:lstStyle/>
                    <a:p>
                      <a:pPr algn="l" fontAlgn="b"/>
                      <a:r>
                        <a:rPr lang="en-GB" sz="900" u="none" strike="noStrike">
                          <a:effectLst/>
                          <a:latin typeface="IBM Plex Sans" panose="020B0503050203000203" pitchFamily="34" charset="0"/>
                        </a:rPr>
                        <a:t>Perth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291520018"/>
                  </a:ext>
                </a:extLst>
              </a:tr>
              <a:tr h="65314">
                <a:tc>
                  <a:txBody>
                    <a:bodyPr/>
                    <a:lstStyle/>
                    <a:p>
                      <a:pPr algn="l" fontAlgn="b"/>
                      <a:r>
                        <a:rPr lang="en-GB" sz="900" u="none" strike="noStrike">
                          <a:effectLst/>
                          <a:latin typeface="IBM Plex Sans" panose="020B0503050203000203" pitchFamily="34" charset="0"/>
                        </a:rPr>
                        <a:t>San Jose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579443595"/>
                  </a:ext>
                </a:extLst>
              </a:tr>
              <a:tr h="65314">
                <a:tc>
                  <a:txBody>
                    <a:bodyPr/>
                    <a:lstStyle/>
                    <a:p>
                      <a:pPr algn="l" fontAlgn="b"/>
                      <a:r>
                        <a:rPr lang="en-GB" sz="900" u="none" strike="noStrike">
                          <a:effectLst/>
                          <a:latin typeface="IBM Plex Sans" panose="020B0503050203000203" pitchFamily="34" charset="0"/>
                        </a:rPr>
                        <a:t>San Jose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555334307"/>
                  </a:ext>
                </a:extLst>
              </a:tr>
              <a:tr h="65314">
                <a:tc>
                  <a:txBody>
                    <a:bodyPr/>
                    <a:lstStyle/>
                    <a:p>
                      <a:pPr algn="l" fontAlgn="b"/>
                      <a:r>
                        <a:rPr lang="en-GB" sz="900" u="none" strike="noStrike">
                          <a:effectLst/>
                          <a:latin typeface="IBM Plex Sans" panose="020B0503050203000203" pitchFamily="34" charset="0"/>
                        </a:rPr>
                        <a:t>San Jose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83651314"/>
                  </a:ext>
                </a:extLst>
              </a:tr>
              <a:tr h="65314">
                <a:tc>
                  <a:txBody>
                    <a:bodyPr/>
                    <a:lstStyle/>
                    <a:p>
                      <a:pPr algn="l" fontAlgn="b"/>
                      <a:r>
                        <a:rPr lang="en-GB" sz="900" u="none" strike="noStrike">
                          <a:effectLst/>
                          <a:latin typeface="IBM Plex Sans" panose="020B0503050203000203" pitchFamily="34" charset="0"/>
                        </a:rPr>
                        <a:t>Sao Paulo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465888861"/>
                  </a:ext>
                </a:extLst>
              </a:tr>
              <a:tr h="65314">
                <a:tc>
                  <a:txBody>
                    <a:bodyPr/>
                    <a:lstStyle/>
                    <a:p>
                      <a:pPr algn="l" fontAlgn="b"/>
                      <a:r>
                        <a:rPr lang="en-GB" sz="900" u="none" strike="noStrike">
                          <a:effectLst/>
                          <a:latin typeface="IBM Plex Sans" panose="020B0503050203000203" pitchFamily="34" charset="0"/>
                        </a:rPr>
                        <a:t>Sao Paulo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838702447"/>
                  </a:ext>
                </a:extLst>
              </a:tr>
              <a:tr h="65314">
                <a:tc>
                  <a:txBody>
                    <a:bodyPr/>
                    <a:lstStyle/>
                    <a:p>
                      <a:pPr algn="l" fontAlgn="b"/>
                      <a:r>
                        <a:rPr lang="en-GB" sz="900" u="none" strike="noStrike">
                          <a:effectLst/>
                          <a:latin typeface="IBM Plex Sans" panose="020B0503050203000203" pitchFamily="34" charset="0"/>
                        </a:rPr>
                        <a:t>Seattle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992741861"/>
                  </a:ext>
                </a:extLst>
              </a:tr>
              <a:tr h="65314">
                <a:tc>
                  <a:txBody>
                    <a:bodyPr/>
                    <a:lstStyle/>
                    <a:p>
                      <a:pPr algn="l" fontAlgn="b"/>
                      <a:r>
                        <a:rPr lang="en-GB" sz="900" u="none" strike="noStrike">
                          <a:effectLst/>
                          <a:latin typeface="IBM Plex Sans" panose="020B0503050203000203" pitchFamily="34" charset="0"/>
                        </a:rPr>
                        <a:t>Seattle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85429704"/>
                  </a:ext>
                </a:extLst>
              </a:tr>
              <a:tr h="65314">
                <a:tc>
                  <a:txBody>
                    <a:bodyPr/>
                    <a:lstStyle/>
                    <a:p>
                      <a:pPr algn="l" fontAlgn="b"/>
                      <a:r>
                        <a:rPr lang="en-GB" sz="900" u="none" strike="noStrike">
                          <a:effectLst/>
                          <a:latin typeface="IBM Plex Sans" panose="020B0503050203000203" pitchFamily="34" charset="0"/>
                        </a:rPr>
                        <a:t>Seoul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b="0" i="0" u="none" strike="noStrike" dirty="0">
                          <a:solidFill>
                            <a:srgbClr val="000000"/>
                          </a:solidFill>
                          <a:effectLst/>
                          <a:latin typeface="IBM Plex Sans" panose="020B0503050203000203" pitchFamily="34" charset="0"/>
                        </a:rPr>
                        <a:t>SZR</a:t>
                      </a:r>
                    </a:p>
                  </a:txBody>
                  <a:tcPr marL="3062" marR="3062" marT="3062" marB="0" anchor="b"/>
                </a:tc>
                <a:extLst>
                  <a:ext uri="{0D108BD9-81ED-4DB2-BD59-A6C34878D82A}">
                    <a16:rowId xmlns:a16="http://schemas.microsoft.com/office/drawing/2014/main" val="1714349558"/>
                  </a:ext>
                </a:extLst>
              </a:tr>
              <a:tr h="65314">
                <a:tc>
                  <a:txBody>
                    <a:bodyPr/>
                    <a:lstStyle/>
                    <a:p>
                      <a:pPr algn="l" fontAlgn="b"/>
                      <a:r>
                        <a:rPr lang="en-GB" sz="900" u="none" strike="noStrike">
                          <a:effectLst/>
                          <a:latin typeface="IBM Plex Sans" panose="020B0503050203000203" pitchFamily="34" charset="0"/>
                        </a:rPr>
                        <a:t>Seoul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180304079"/>
                  </a:ext>
                </a:extLst>
              </a:tr>
              <a:tr h="65314">
                <a:tc>
                  <a:txBody>
                    <a:bodyPr/>
                    <a:lstStyle/>
                    <a:p>
                      <a:pPr algn="l" fontAlgn="b"/>
                      <a:r>
                        <a:rPr lang="en-GB" sz="900" u="none" strike="noStrike">
                          <a:effectLst/>
                          <a:latin typeface="IBM Plex Sans" panose="020B0503050203000203" pitchFamily="34" charset="0"/>
                        </a:rPr>
                        <a:t>Singapore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5326183"/>
                  </a:ext>
                </a:extLst>
              </a:tr>
              <a:tr h="65314">
                <a:tc>
                  <a:txBody>
                    <a:bodyPr/>
                    <a:lstStyle/>
                    <a:p>
                      <a:pPr algn="l" fontAlgn="b"/>
                      <a:r>
                        <a:rPr lang="en-GB" sz="900" u="none" strike="noStrike">
                          <a:effectLst/>
                          <a:latin typeface="IBM Plex Sans" panose="020B0503050203000203" pitchFamily="34" charset="0"/>
                        </a:rPr>
                        <a:t>Singapore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685019244"/>
                  </a:ext>
                </a:extLst>
              </a:tr>
              <a:tr h="65314">
                <a:tc>
                  <a:txBody>
                    <a:bodyPr/>
                    <a:lstStyle/>
                    <a:p>
                      <a:pPr algn="l" fontAlgn="b"/>
                      <a:r>
                        <a:rPr lang="en-GB" sz="900" u="none" strike="noStrike">
                          <a:effectLst/>
                          <a:latin typeface="IBM Plex Sans" panose="020B0503050203000203" pitchFamily="34" charset="0"/>
                        </a:rPr>
                        <a:t>Stockholm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399101739"/>
                  </a:ext>
                </a:extLst>
              </a:tr>
              <a:tr h="65314">
                <a:tc>
                  <a:txBody>
                    <a:bodyPr/>
                    <a:lstStyle/>
                    <a:p>
                      <a:pPr algn="l" fontAlgn="b"/>
                      <a:r>
                        <a:rPr lang="en-GB" sz="900" u="none" strike="noStrike">
                          <a:effectLst/>
                          <a:latin typeface="IBM Plex Sans" panose="020B0503050203000203" pitchFamily="34" charset="0"/>
                        </a:rPr>
                        <a:t>Sydney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239318168"/>
                  </a:ext>
                </a:extLst>
              </a:tr>
              <a:tr h="65314">
                <a:tc>
                  <a:txBody>
                    <a:bodyPr/>
                    <a:lstStyle/>
                    <a:p>
                      <a:pPr algn="l" fontAlgn="b"/>
                      <a:r>
                        <a:rPr lang="en-GB" sz="900" u="none" strike="noStrike">
                          <a:effectLst/>
                          <a:latin typeface="IBM Plex Sans" panose="020B0503050203000203" pitchFamily="34" charset="0"/>
                        </a:rPr>
                        <a:t>Sydney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528530049"/>
                  </a:ext>
                </a:extLst>
              </a:tr>
              <a:tr h="65314">
                <a:tc>
                  <a:txBody>
                    <a:bodyPr/>
                    <a:lstStyle/>
                    <a:p>
                      <a:pPr algn="l" fontAlgn="b"/>
                      <a:r>
                        <a:rPr lang="en-GB" sz="900" u="none" strike="noStrike">
                          <a:effectLst/>
                          <a:latin typeface="IBM Plex Sans" panose="020B0503050203000203" pitchFamily="34" charset="0"/>
                        </a:rPr>
                        <a:t>Sydney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PoP</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074599847"/>
                  </a:ext>
                </a:extLst>
              </a:tr>
              <a:tr h="65314">
                <a:tc>
                  <a:txBody>
                    <a:bodyPr/>
                    <a:lstStyle/>
                    <a:p>
                      <a:pPr algn="l" fontAlgn="b"/>
                      <a:r>
                        <a:rPr lang="en-GB" sz="900" u="none" strike="noStrike">
                          <a:effectLst/>
                          <a:latin typeface="IBM Plex Sans" panose="020B0503050203000203" pitchFamily="34" charset="0"/>
                        </a:rPr>
                        <a:t>Sydney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a:rPr>
                        <a:t>MZR (AZ2)</a:t>
                      </a:r>
                      <a:endPar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endParaRPr>
                    </a:p>
                  </a:txBody>
                  <a:tcPr marL="3062" marR="3062" marT="3062" marB="0" anchor="b"/>
                </a:tc>
                <a:extLst>
                  <a:ext uri="{0D108BD9-81ED-4DB2-BD59-A6C34878D82A}">
                    <a16:rowId xmlns:a16="http://schemas.microsoft.com/office/drawing/2014/main" val="730590822"/>
                  </a:ext>
                </a:extLst>
              </a:tr>
              <a:tr h="65314">
                <a:tc>
                  <a:txBody>
                    <a:bodyPr/>
                    <a:lstStyle/>
                    <a:p>
                      <a:pPr algn="l" fontAlgn="b"/>
                      <a:r>
                        <a:rPr lang="en-GB" sz="900" u="none" strike="noStrike">
                          <a:effectLst/>
                          <a:latin typeface="IBM Plex Sans" panose="020B0503050203000203" pitchFamily="34" charset="0"/>
                        </a:rPr>
                        <a:t>Sydney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MZR (AZ3)</a:t>
                      </a:r>
                    </a:p>
                  </a:txBody>
                  <a:tcPr marL="3062" marR="3062" marT="3062" marB="0" anchor="b"/>
                </a:tc>
                <a:extLst>
                  <a:ext uri="{0D108BD9-81ED-4DB2-BD59-A6C34878D82A}">
                    <a16:rowId xmlns:a16="http://schemas.microsoft.com/office/drawing/2014/main" val="2476443510"/>
                  </a:ext>
                </a:extLst>
              </a:tr>
              <a:tr h="65314">
                <a:tc>
                  <a:txBody>
                    <a:bodyPr/>
                    <a:lstStyle/>
                    <a:p>
                      <a:pPr algn="l" fontAlgn="b"/>
                      <a:r>
                        <a:rPr lang="en-GB" sz="900" u="none" strike="noStrike">
                          <a:effectLst/>
                          <a:latin typeface="IBM Plex Sans" panose="020B0503050203000203" pitchFamily="34" charset="0"/>
                        </a:rPr>
                        <a:t>Tokyo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544315462"/>
                  </a:ext>
                </a:extLst>
              </a:tr>
              <a:tr h="65314">
                <a:tc>
                  <a:txBody>
                    <a:bodyPr/>
                    <a:lstStyle/>
                    <a:p>
                      <a:pPr algn="l" fontAlgn="b"/>
                      <a:r>
                        <a:rPr lang="en-GB" sz="900" u="none" strike="noStrike">
                          <a:effectLst/>
                          <a:latin typeface="IBM Plex Sans" panose="020B0503050203000203" pitchFamily="34" charset="0"/>
                        </a:rPr>
                        <a:t>Tokyo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452696000"/>
                  </a:ext>
                </a:extLst>
              </a:tr>
              <a:tr h="65314">
                <a:tc>
                  <a:txBody>
                    <a:bodyPr/>
                    <a:lstStyle/>
                    <a:p>
                      <a:pPr algn="l" fontAlgn="b"/>
                      <a:r>
                        <a:rPr lang="en-GB" sz="900" u="none" strike="noStrike">
                          <a:effectLst/>
                          <a:latin typeface="IBM Plex Sans" panose="020B0503050203000203" pitchFamily="34" charset="0"/>
                        </a:rPr>
                        <a:t>Tokyo 3</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117642440"/>
                  </a:ext>
                </a:extLst>
              </a:tr>
              <a:tr h="65314">
                <a:tc>
                  <a:txBody>
                    <a:bodyPr/>
                    <a:lstStyle/>
                    <a:p>
                      <a:pPr algn="l" fontAlgn="b"/>
                      <a:r>
                        <a:rPr lang="en-GB" sz="900" u="none" strike="noStrike">
                          <a:effectLst/>
                          <a:latin typeface="IBM Plex Sans" panose="020B0503050203000203" pitchFamily="34" charset="0"/>
                        </a:rPr>
                        <a:t>Tokyo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a:rPr>
                        <a:t>MZR (AZ2)</a:t>
                      </a:r>
                      <a:endPar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endParaRPr>
                    </a:p>
                  </a:txBody>
                  <a:tcPr marL="3062" marR="3062" marT="3062" marB="0" anchor="b"/>
                </a:tc>
                <a:extLst>
                  <a:ext uri="{0D108BD9-81ED-4DB2-BD59-A6C34878D82A}">
                    <a16:rowId xmlns:a16="http://schemas.microsoft.com/office/drawing/2014/main" val="2328844897"/>
                  </a:ext>
                </a:extLst>
              </a:tr>
              <a:tr h="65314">
                <a:tc>
                  <a:txBody>
                    <a:bodyPr/>
                    <a:lstStyle/>
                    <a:p>
                      <a:pPr algn="l" fontAlgn="b"/>
                      <a:r>
                        <a:rPr lang="en-GB" sz="900" u="none" strike="noStrike">
                          <a:effectLst/>
                          <a:latin typeface="IBM Plex Sans" panose="020B0503050203000203" pitchFamily="34" charset="0"/>
                        </a:rPr>
                        <a:t>Tokyo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MZR (AZ3)</a:t>
                      </a:r>
                    </a:p>
                  </a:txBody>
                  <a:tcPr marL="3062" marR="3062" marT="3062" marB="0" anchor="b"/>
                </a:tc>
                <a:extLst>
                  <a:ext uri="{0D108BD9-81ED-4DB2-BD59-A6C34878D82A}">
                    <a16:rowId xmlns:a16="http://schemas.microsoft.com/office/drawing/2014/main" val="415801579"/>
                  </a:ext>
                </a:extLst>
              </a:tr>
              <a:tr h="65314">
                <a:tc>
                  <a:txBody>
                    <a:bodyPr/>
                    <a:lstStyle/>
                    <a:p>
                      <a:pPr algn="l" fontAlgn="b"/>
                      <a:r>
                        <a:rPr lang="en-GB" sz="900" u="none" strike="noStrike">
                          <a:effectLst/>
                          <a:latin typeface="IBM Plex Sans" panose="020B0503050203000203" pitchFamily="34" charset="0"/>
                        </a:rPr>
                        <a:t>Toronto 1</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DC</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4077276406"/>
                  </a:ext>
                </a:extLst>
              </a:tr>
              <a:tr h="65314">
                <a:tc>
                  <a:txBody>
                    <a:bodyPr/>
                    <a:lstStyle/>
                    <a:p>
                      <a:pPr algn="l" fontAlgn="b"/>
                      <a:r>
                        <a:rPr lang="en-GB" sz="900" u="none" strike="noStrike">
                          <a:effectLst/>
                          <a:latin typeface="IBM Plex Sans" panose="020B0503050203000203" pitchFamily="34" charset="0"/>
                        </a:rPr>
                        <a:t>Toronto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1853836403"/>
                  </a:ext>
                </a:extLst>
              </a:tr>
              <a:tr h="65314">
                <a:tc>
                  <a:txBody>
                    <a:bodyPr/>
                    <a:lstStyle/>
                    <a:p>
                      <a:pPr algn="l" fontAlgn="b"/>
                      <a:r>
                        <a:rPr lang="en-GB" sz="900" u="none" strike="noStrike">
                          <a:effectLst/>
                          <a:latin typeface="IBM Plex Sans" panose="020B0503050203000203" pitchFamily="34" charset="0"/>
                        </a:rPr>
                        <a:t>Washington DC 2</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74691217"/>
                  </a:ext>
                </a:extLst>
              </a:tr>
              <a:tr h="65314">
                <a:tc>
                  <a:txBody>
                    <a:bodyPr/>
                    <a:lstStyle/>
                    <a:p>
                      <a:pPr algn="l" fontAlgn="b"/>
                      <a:r>
                        <a:rPr lang="en-GB" sz="900" u="none" strike="noStrike">
                          <a:effectLst/>
                          <a:latin typeface="IBM Plex Sans" panose="020B0503050203000203" pitchFamily="34" charset="0"/>
                        </a:rPr>
                        <a:t>Washington DC 4</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dirty="0">
                          <a:effectLst/>
                          <a:latin typeface="IBM Plex Sans" panose="020B0503050203000203" pitchFamily="34" charset="0"/>
                        </a:rPr>
                        <a:t>MZR (AZ1)</a:t>
                      </a:r>
                      <a:endParaRPr lang="en-GB" sz="900" b="0" i="0" u="none" strike="noStrike" dirty="0">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329358824"/>
                  </a:ext>
                </a:extLst>
              </a:tr>
              <a:tr h="65314">
                <a:tc>
                  <a:txBody>
                    <a:bodyPr/>
                    <a:lstStyle/>
                    <a:p>
                      <a:pPr algn="l" fontAlgn="b"/>
                      <a:r>
                        <a:rPr lang="en-GB" sz="900" u="none" strike="noStrike">
                          <a:effectLst/>
                          <a:latin typeface="IBM Plex Sans" panose="020B0503050203000203" pitchFamily="34" charset="0"/>
                        </a:rPr>
                        <a:t>Washington DC 5</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algn="l" fontAlgn="b"/>
                      <a:r>
                        <a:rPr lang="en-GB" sz="900" u="none" strike="noStrike">
                          <a:effectLst/>
                          <a:latin typeface="IBM Plex Sans" panose="020B0503050203000203" pitchFamily="34" charset="0"/>
                        </a:rPr>
                        <a:t>PoP</a:t>
                      </a:r>
                      <a:endParaRPr lang="en-GB" sz="900" b="0" i="0" u="none" strike="noStrike">
                        <a:solidFill>
                          <a:srgbClr val="000000"/>
                        </a:solidFill>
                        <a:effectLst/>
                        <a:latin typeface="IBM Plex Sans" panose="020B0503050203000203" pitchFamily="34" charset="0"/>
                      </a:endParaRPr>
                    </a:p>
                  </a:txBody>
                  <a:tcPr marL="3062" marR="3062" marT="3062" marB="0" anchor="b"/>
                </a:tc>
                <a:extLst>
                  <a:ext uri="{0D108BD9-81ED-4DB2-BD59-A6C34878D82A}">
                    <a16:rowId xmlns:a16="http://schemas.microsoft.com/office/drawing/2014/main" val="2417620344"/>
                  </a:ext>
                </a:extLst>
              </a:tr>
              <a:tr h="65314">
                <a:tc>
                  <a:txBody>
                    <a:bodyPr/>
                    <a:lstStyle/>
                    <a:p>
                      <a:pPr algn="l" fontAlgn="b"/>
                      <a:r>
                        <a:rPr lang="en-GB" sz="900" u="none" strike="noStrike">
                          <a:effectLst/>
                          <a:latin typeface="IBM Plex Sans" panose="020B0503050203000203" pitchFamily="34" charset="0"/>
                        </a:rPr>
                        <a:t>Washington DC 6</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MZR (AZ2)</a:t>
                      </a:r>
                    </a:p>
                  </a:txBody>
                  <a:tcPr marL="3062" marR="3062" marT="3062" marB="0" anchor="b"/>
                </a:tc>
                <a:extLst>
                  <a:ext uri="{0D108BD9-81ED-4DB2-BD59-A6C34878D82A}">
                    <a16:rowId xmlns:a16="http://schemas.microsoft.com/office/drawing/2014/main" val="3307418314"/>
                  </a:ext>
                </a:extLst>
              </a:tr>
              <a:tr h="65314">
                <a:tc>
                  <a:txBody>
                    <a:bodyPr/>
                    <a:lstStyle/>
                    <a:p>
                      <a:pPr algn="l" fontAlgn="b"/>
                      <a:r>
                        <a:rPr lang="en-GB" sz="900" u="none" strike="noStrike">
                          <a:effectLst/>
                          <a:latin typeface="IBM Plex Sans" panose="020B0503050203000203" pitchFamily="34" charset="0"/>
                        </a:rPr>
                        <a:t>Washington DC 7</a:t>
                      </a:r>
                      <a:endParaRPr lang="en-GB" sz="900" b="0" i="0" u="none" strike="noStrike">
                        <a:solidFill>
                          <a:srgbClr val="000000"/>
                        </a:solidFill>
                        <a:effectLst/>
                        <a:latin typeface="IBM Plex Sans" panose="020B0503050203000203" pitchFamily="34" charset="0"/>
                      </a:endParaRPr>
                    </a:p>
                  </a:txBody>
                  <a:tcPr marL="3062" marR="3062" marT="306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MZR (AZ3)</a:t>
                      </a:r>
                    </a:p>
                  </a:txBody>
                  <a:tcPr marL="3062" marR="3062" marT="3062" marB="0" anchor="b"/>
                </a:tc>
                <a:extLst>
                  <a:ext uri="{0D108BD9-81ED-4DB2-BD59-A6C34878D82A}">
                    <a16:rowId xmlns:a16="http://schemas.microsoft.com/office/drawing/2014/main" val="3354040288"/>
                  </a:ext>
                </a:extLst>
              </a:tr>
            </a:tbl>
          </a:graphicData>
        </a:graphic>
      </p:graphicFrame>
      <p:sp>
        <p:nvSpPr>
          <p:cNvPr id="9" name="Rectangle 8">
            <a:extLst>
              <a:ext uri="{FF2B5EF4-FFF2-40B4-BE49-F238E27FC236}">
                <a16:creationId xmlns:a16="http://schemas.microsoft.com/office/drawing/2014/main" id="{0C6DBFFD-32E4-0C43-BA4D-DC40129D07A3}"/>
              </a:ext>
            </a:extLst>
          </p:cNvPr>
          <p:cNvSpPr/>
          <p:nvPr/>
        </p:nvSpPr>
        <p:spPr>
          <a:xfrm>
            <a:off x="431006" y="5379787"/>
            <a:ext cx="6096000" cy="1015663"/>
          </a:xfrm>
          <a:prstGeom prst="rect">
            <a:avLst/>
          </a:prstGeom>
        </p:spPr>
        <p:txBody>
          <a:bodyPr>
            <a:spAutoFit/>
          </a:bodyPr>
          <a:lstStyle/>
          <a:p>
            <a:r>
              <a:rPr lang="en-US" sz="1200" b="1" dirty="0">
                <a:latin typeface="IBM Plex Sans" panose="020B0503050203000203" pitchFamily="34" charset="0"/>
              </a:rPr>
              <a:t>IBM Cloud federal data centers - Cloud infrastructure built to government specs</a:t>
            </a:r>
          </a:p>
          <a:p>
            <a:pPr marL="171450" indent="-171450">
              <a:buFont typeface="Arial" panose="020B0604020202020204" pitchFamily="34" charset="0"/>
              <a:buChar char="•"/>
            </a:pPr>
            <a:r>
              <a:rPr lang="en-US" sz="1200" dirty="0">
                <a:latin typeface="IBM Plex Sans" panose="020B0503050203000203" pitchFamily="34" charset="0"/>
              </a:rPr>
              <a:t>Built to meet FedRAMP and FISMA privacy and security standards.</a:t>
            </a:r>
          </a:p>
          <a:p>
            <a:pPr marL="171450" indent="-171450">
              <a:buFont typeface="Arial" panose="020B0604020202020204" pitchFamily="34" charset="0"/>
              <a:buChar char="•"/>
            </a:pPr>
            <a:r>
              <a:rPr lang="en-US" sz="1200" dirty="0">
                <a:latin typeface="IBM Plex Sans" panose="020B0503050203000203" pitchFamily="34" charset="0"/>
              </a:rPr>
              <a:t>Connected to each other through an independent, high-speed private network.</a:t>
            </a:r>
          </a:p>
          <a:p>
            <a:pPr marL="171450" indent="-171450">
              <a:buFont typeface="Arial" panose="020B0604020202020204" pitchFamily="34" charset="0"/>
              <a:buChar char="•"/>
            </a:pPr>
            <a:r>
              <a:rPr lang="en-US" sz="1200" dirty="0">
                <a:latin typeface="IBM Plex Sans" panose="020B0503050203000203" pitchFamily="34" charset="0"/>
              </a:rPr>
              <a:t>Ashburn, Virginia.</a:t>
            </a:r>
          </a:p>
          <a:p>
            <a:pPr marL="171450" indent="-171450">
              <a:buFont typeface="Arial" panose="020B0604020202020204" pitchFamily="34" charset="0"/>
              <a:buChar char="•"/>
            </a:pPr>
            <a:r>
              <a:rPr lang="en-US" sz="1200" dirty="0">
                <a:latin typeface="IBM Plex Sans" panose="020B0503050203000203" pitchFamily="34" charset="0"/>
              </a:rPr>
              <a:t>Dallas, Texas.</a:t>
            </a:r>
          </a:p>
        </p:txBody>
      </p:sp>
      <p:sp>
        <p:nvSpPr>
          <p:cNvPr id="10" name="Rectangle 9">
            <a:extLst>
              <a:ext uri="{FF2B5EF4-FFF2-40B4-BE49-F238E27FC236}">
                <a16:creationId xmlns:a16="http://schemas.microsoft.com/office/drawing/2014/main" id="{F6922E5E-990C-CC4A-946F-AD70835F39F7}"/>
              </a:ext>
            </a:extLst>
          </p:cNvPr>
          <p:cNvSpPr/>
          <p:nvPr/>
        </p:nvSpPr>
        <p:spPr>
          <a:xfrm>
            <a:off x="2670222" y="6455579"/>
            <a:ext cx="6851556" cy="338554"/>
          </a:xfrm>
          <a:prstGeom prst="rect">
            <a:avLst/>
          </a:prstGeom>
        </p:spPr>
        <p:txBody>
          <a:bodyPr wrap="none">
            <a:spAutoFit/>
          </a:bodyPr>
          <a:lstStyle/>
          <a:p>
            <a:r>
              <a:rPr lang="en-US" sz="1600" dirty="0">
                <a:hlinkClick r:id="rId5"/>
              </a:rPr>
              <a:t>https://cloud.ibm.com/docs/overview?topic=overview-locations&amp;locale=en</a:t>
            </a:r>
            <a:endParaRPr lang="en-US" sz="1600" dirty="0">
              <a:latin typeface="IBM Plex Sans" panose="020B0503050203000203" pitchFamily="34" charset="0"/>
            </a:endParaRPr>
          </a:p>
        </p:txBody>
      </p:sp>
    </p:spTree>
    <p:extLst>
      <p:ext uri="{BB962C8B-B14F-4D97-AF65-F5344CB8AC3E}">
        <p14:creationId xmlns:p14="http://schemas.microsoft.com/office/powerpoint/2010/main" val="2539886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7FCF-A165-FA4A-B3FE-618CEE9C0FCE}"/>
              </a:ext>
            </a:extLst>
          </p:cNvPr>
          <p:cNvSpPr>
            <a:spLocks noGrp="1"/>
          </p:cNvSpPr>
          <p:nvPr>
            <p:ph type="title"/>
          </p:nvPr>
        </p:nvSpPr>
        <p:spPr/>
        <p:txBody>
          <a:bodyPr/>
          <a:lstStyle/>
          <a:p>
            <a:r>
              <a:rPr lang="en-US" dirty="0"/>
              <a:t>Multi-Zone Regions</a:t>
            </a:r>
          </a:p>
        </p:txBody>
      </p:sp>
      <p:sp>
        <p:nvSpPr>
          <p:cNvPr id="3" name="Content Placeholder 2">
            <a:extLst>
              <a:ext uri="{FF2B5EF4-FFF2-40B4-BE49-F238E27FC236}">
                <a16:creationId xmlns:a16="http://schemas.microsoft.com/office/drawing/2014/main" id="{CA3D46B2-D940-004D-B48C-8CBCC27FE7A0}"/>
              </a:ext>
            </a:extLst>
          </p:cNvPr>
          <p:cNvSpPr>
            <a:spLocks noGrp="1"/>
          </p:cNvSpPr>
          <p:nvPr>
            <p:ph idx="1"/>
          </p:nvPr>
        </p:nvSpPr>
        <p:spPr>
          <a:xfrm>
            <a:off x="7274011" y="1371600"/>
            <a:ext cx="4551277" cy="5029200"/>
          </a:xfrm>
        </p:spPr>
        <p:txBody>
          <a:bodyPr/>
          <a:lstStyle/>
          <a:p>
            <a:r>
              <a:rPr lang="en-US" sz="1400" dirty="0"/>
              <a:t>Multi-Zone Region (MZR) - is comprised of 3 or more zones that are independent from each other to ensure that single failure events affect only a single zone.</a:t>
            </a:r>
          </a:p>
          <a:p>
            <a:r>
              <a:rPr lang="en-US" sz="1400" dirty="0"/>
              <a:t>MZRs provide low latency (&lt; 2 milliseconds latency) and high bandwidth (&gt; 1000 Gbps) connectivity across zones.</a:t>
            </a:r>
          </a:p>
          <a:p>
            <a:pPr lvl="1"/>
            <a:r>
              <a:rPr lang="en-US" sz="1400" dirty="0"/>
              <a:t>us-south: dal10, dal12, dal13</a:t>
            </a:r>
          </a:p>
          <a:p>
            <a:pPr lvl="1"/>
            <a:r>
              <a:rPr lang="en-US" sz="1400" dirty="0"/>
              <a:t>us-east: wdc04, wdc06, wdc07</a:t>
            </a:r>
          </a:p>
          <a:p>
            <a:pPr lvl="1"/>
            <a:r>
              <a:rPr lang="en-US" sz="1400" dirty="0" err="1"/>
              <a:t>eu-gb</a:t>
            </a:r>
            <a:r>
              <a:rPr lang="en-US" sz="1400" dirty="0"/>
              <a:t>: lon04, lon05, lon06</a:t>
            </a:r>
          </a:p>
          <a:p>
            <a:pPr lvl="1"/>
            <a:r>
              <a:rPr lang="en-US" sz="1400" dirty="0" err="1"/>
              <a:t>eu</a:t>
            </a:r>
            <a:r>
              <a:rPr lang="en-US" sz="1400" dirty="0"/>
              <a:t>-de: fra02, fra04, fra05</a:t>
            </a:r>
          </a:p>
          <a:p>
            <a:pPr lvl="1"/>
            <a:r>
              <a:rPr lang="en-US" sz="1400" dirty="0" err="1"/>
              <a:t>jp-tok</a:t>
            </a:r>
            <a:r>
              <a:rPr lang="en-US" sz="1400" dirty="0"/>
              <a:t>: tok02, tok04, tok05</a:t>
            </a:r>
          </a:p>
          <a:p>
            <a:pPr lvl="1"/>
            <a:r>
              <a:rPr lang="en-US" sz="1400" dirty="0"/>
              <a:t>au-</a:t>
            </a:r>
            <a:r>
              <a:rPr lang="en-US" sz="1400" dirty="0" err="1"/>
              <a:t>syd</a:t>
            </a:r>
            <a:r>
              <a:rPr lang="en-US" sz="1400" dirty="0"/>
              <a:t>: syd01, syd04, syd05</a:t>
            </a:r>
          </a:p>
          <a:p>
            <a:endParaRPr lang="en-US" sz="1400" dirty="0"/>
          </a:p>
          <a:p>
            <a:r>
              <a:rPr lang="en-US" sz="1400" dirty="0"/>
              <a:t>Single-Zone Regions (SZR) - Single zone.</a:t>
            </a:r>
          </a:p>
          <a:p>
            <a:pPr lvl="1"/>
            <a:r>
              <a:rPr lang="en-US" sz="1400" dirty="0"/>
              <a:t>Seoul</a:t>
            </a:r>
          </a:p>
          <a:p>
            <a:pPr lvl="1"/>
            <a:r>
              <a:rPr lang="en-US" sz="1400" dirty="0"/>
              <a:t>Chennai</a:t>
            </a:r>
          </a:p>
        </p:txBody>
      </p:sp>
      <p:sp>
        <p:nvSpPr>
          <p:cNvPr id="4" name="Slide Number Placeholder 3">
            <a:extLst>
              <a:ext uri="{FF2B5EF4-FFF2-40B4-BE49-F238E27FC236}">
                <a16:creationId xmlns:a16="http://schemas.microsoft.com/office/drawing/2014/main" id="{54EAE4AD-1F85-3A47-B981-33FBBE6F2EE1}"/>
              </a:ext>
            </a:extLst>
          </p:cNvPr>
          <p:cNvSpPr>
            <a:spLocks noGrp="1"/>
          </p:cNvSpPr>
          <p:nvPr>
            <p:ph type="sldNum" sz="quarter" idx="11"/>
          </p:nvPr>
        </p:nvSpPr>
        <p:spPr/>
        <p:txBody>
          <a:bodyPr/>
          <a:lstStyle/>
          <a:p>
            <a:pPr>
              <a:defRPr/>
            </a:pPr>
            <a:fld id="{CDF6E626-488F-47BA-B12F-748BCA394C6A}" type="slidenum">
              <a:rPr lang="en-AU" altLang="en-US" smtClean="0"/>
              <a:pPr>
                <a:defRPr/>
              </a:pPr>
              <a:t>35</a:t>
            </a:fld>
            <a:endParaRPr lang="en-AU" altLang="en-US"/>
          </a:p>
        </p:txBody>
      </p:sp>
      <p:pic>
        <p:nvPicPr>
          <p:cNvPr id="6" name="Picture 5">
            <a:extLst>
              <a:ext uri="{FF2B5EF4-FFF2-40B4-BE49-F238E27FC236}">
                <a16:creationId xmlns:a16="http://schemas.microsoft.com/office/drawing/2014/main" id="{E3205E2A-685C-694C-B3CD-EDACB17FB3B0}"/>
              </a:ext>
            </a:extLst>
          </p:cNvPr>
          <p:cNvPicPr>
            <a:picLocks noChangeAspect="1"/>
          </p:cNvPicPr>
          <p:nvPr/>
        </p:nvPicPr>
        <p:blipFill>
          <a:blip r:embed="rId2"/>
          <a:stretch>
            <a:fillRect/>
          </a:stretch>
        </p:blipFill>
        <p:spPr>
          <a:xfrm>
            <a:off x="366712" y="1553965"/>
            <a:ext cx="6769100" cy="4114800"/>
          </a:xfrm>
          <a:prstGeom prst="rect">
            <a:avLst/>
          </a:prstGeom>
        </p:spPr>
      </p:pic>
      <p:sp>
        <p:nvSpPr>
          <p:cNvPr id="7" name="Rectangle 6">
            <a:extLst>
              <a:ext uri="{FF2B5EF4-FFF2-40B4-BE49-F238E27FC236}">
                <a16:creationId xmlns:a16="http://schemas.microsoft.com/office/drawing/2014/main" id="{B7433A41-7F73-3146-9463-F41812D84E07}"/>
              </a:ext>
            </a:extLst>
          </p:cNvPr>
          <p:cNvSpPr/>
          <p:nvPr/>
        </p:nvSpPr>
        <p:spPr>
          <a:xfrm>
            <a:off x="2825262" y="6364873"/>
            <a:ext cx="6541475" cy="338554"/>
          </a:xfrm>
          <a:prstGeom prst="rect">
            <a:avLst/>
          </a:prstGeom>
        </p:spPr>
        <p:txBody>
          <a:bodyPr wrap="square">
            <a:spAutoFit/>
          </a:bodyPr>
          <a:lstStyle/>
          <a:p>
            <a:pPr algn="ctr"/>
            <a:r>
              <a:rPr lang="en-US" sz="1600" dirty="0">
                <a:latin typeface="IBM Plex Sans" panose="020B0503050203000203" pitchFamily="34" charset="0"/>
                <a:hlinkClick r:id="rId3"/>
              </a:rPr>
              <a:t>https://cloud.ibm.com/docs/overview?topic=overview-locations</a:t>
            </a:r>
            <a:endParaRPr lang="en-US" sz="1600" dirty="0">
              <a:latin typeface="IBM Plex Sans" panose="020B0503050203000203" pitchFamily="34" charset="0"/>
            </a:endParaRPr>
          </a:p>
        </p:txBody>
      </p:sp>
      <p:sp>
        <p:nvSpPr>
          <p:cNvPr id="8" name="TextBox 7">
            <a:extLst>
              <a:ext uri="{FF2B5EF4-FFF2-40B4-BE49-F238E27FC236}">
                <a16:creationId xmlns:a16="http://schemas.microsoft.com/office/drawing/2014/main" id="{5D929AD5-4958-A24D-AF5B-F79C1AFC4CEA}"/>
              </a:ext>
            </a:extLst>
          </p:cNvPr>
          <p:cNvSpPr txBox="1"/>
          <p:nvPr/>
        </p:nvSpPr>
        <p:spPr>
          <a:xfrm>
            <a:off x="4802736" y="3948157"/>
            <a:ext cx="367470" cy="369332"/>
          </a:xfrm>
          <a:prstGeom prst="rect">
            <a:avLst/>
          </a:prstGeom>
          <a:noFill/>
        </p:spPr>
        <p:txBody>
          <a:bodyPr wrap="square" rtlCol="0">
            <a:spAutoFit/>
          </a:bodyPr>
          <a:lstStyle/>
          <a:p>
            <a:r>
              <a:rPr lang="en-US" dirty="0"/>
              <a:t>6</a:t>
            </a:r>
          </a:p>
        </p:txBody>
      </p:sp>
      <p:sp>
        <p:nvSpPr>
          <p:cNvPr id="9" name="TextBox 8">
            <a:extLst>
              <a:ext uri="{FF2B5EF4-FFF2-40B4-BE49-F238E27FC236}">
                <a16:creationId xmlns:a16="http://schemas.microsoft.com/office/drawing/2014/main" id="{7D672249-FE11-5445-90EC-3B80E31D869B}"/>
              </a:ext>
            </a:extLst>
          </p:cNvPr>
          <p:cNvSpPr txBox="1"/>
          <p:nvPr/>
        </p:nvSpPr>
        <p:spPr>
          <a:xfrm>
            <a:off x="2457792" y="2922661"/>
            <a:ext cx="367470"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4CACE460-3D16-6440-B095-DEDAE7E7ABEB}"/>
              </a:ext>
            </a:extLst>
          </p:cNvPr>
          <p:cNvSpPr txBox="1"/>
          <p:nvPr/>
        </p:nvSpPr>
        <p:spPr>
          <a:xfrm>
            <a:off x="3383792" y="4835494"/>
            <a:ext cx="367470"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DDCD3ADA-2E6E-5240-ABAB-EE580370D02B}"/>
              </a:ext>
            </a:extLst>
          </p:cNvPr>
          <p:cNvSpPr txBox="1"/>
          <p:nvPr/>
        </p:nvSpPr>
        <p:spPr>
          <a:xfrm>
            <a:off x="1277922" y="4767128"/>
            <a:ext cx="36747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567B5054-CF79-734B-AB5B-5414D1845378}"/>
              </a:ext>
            </a:extLst>
          </p:cNvPr>
          <p:cNvSpPr txBox="1"/>
          <p:nvPr/>
        </p:nvSpPr>
        <p:spPr>
          <a:xfrm>
            <a:off x="5969274" y="3886200"/>
            <a:ext cx="367470"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575561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1.8 – Understand the international compliance standards used by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54769"/>
            <a:ext cx="10962224" cy="4989896"/>
          </a:xfrm>
        </p:spPr>
        <p:txBody>
          <a:bodyPr/>
          <a:lstStyle/>
          <a:p>
            <a:pPr marL="0" indent="0">
              <a:buNone/>
            </a:pPr>
            <a:endParaRPr lang="en-US" dirty="0">
              <a:cs typeface="Calibri" panose="020F0502020204030204" pitchFamily="34" charset="0"/>
            </a:endParaRPr>
          </a:p>
          <a:p>
            <a:pPr marL="342900" indent="-342900">
              <a:buFont typeface="+mj-lt"/>
              <a:buAutoNum type="arabicPeriod"/>
            </a:pPr>
            <a:r>
              <a:rPr lang="en-US" dirty="0">
                <a:cs typeface="Calibri" panose="020F0502020204030204" pitchFamily="34" charset="0"/>
              </a:rPr>
              <a:t>Global Standards</a:t>
            </a:r>
          </a:p>
          <a:p>
            <a:pPr marL="342900" indent="-342900">
              <a:buFont typeface="+mj-lt"/>
              <a:buAutoNum type="arabicPeriod"/>
            </a:pPr>
            <a:endParaRPr lang="en-US" dirty="0">
              <a:cs typeface="Calibri" panose="020F0502020204030204" pitchFamily="34" charset="0"/>
            </a:endParaRPr>
          </a:p>
          <a:p>
            <a:pPr lvl="1"/>
            <a:r>
              <a:rPr lang="en-US" b="1" dirty="0"/>
              <a:t>CSA</a:t>
            </a:r>
            <a:r>
              <a:rPr lang="en-US" dirty="0"/>
              <a:t> - </a:t>
            </a:r>
            <a:r>
              <a:rPr lang="en-US" sz="1400" dirty="0"/>
              <a:t>The Cloud Security Alliance (CSA) is a not-for-profit organization with a mission to promote security assurance best practices within cloud computing. CSA provides the Security, Trust and Assurance Registry (STAR) — a free, publicly accessible registry that documents the security controls provided by cloud computing offerings.</a:t>
            </a:r>
          </a:p>
          <a:p>
            <a:pPr lvl="1"/>
            <a:endParaRPr lang="en-US" b="1" dirty="0">
              <a:cs typeface="Calibri" panose="020F0502020204030204" pitchFamily="34" charset="0"/>
            </a:endParaRPr>
          </a:p>
          <a:p>
            <a:pPr lvl="1"/>
            <a:r>
              <a:rPr lang="en-US" b="1" dirty="0">
                <a:cs typeface="Calibri" panose="020F0502020204030204" pitchFamily="34" charset="0"/>
              </a:rPr>
              <a:t>ISO</a:t>
            </a:r>
            <a:r>
              <a:rPr lang="en-US" dirty="0">
                <a:cs typeface="Calibri" panose="020F0502020204030204" pitchFamily="34" charset="0"/>
              </a:rPr>
              <a:t> - </a:t>
            </a:r>
            <a:r>
              <a:rPr lang="en-US" sz="1400" dirty="0"/>
              <a:t>The International Organization for Standardization (ISO) is an independent, non-governmental organization with a membership of 164 national standards bodies. ISO develops international standards that are voluntary, consensus-based, and market relevant. The goal: to ensure that products and services are safe, reliable and of good quality.</a:t>
            </a:r>
            <a:endParaRPr lang="en-US" sz="1400" dirty="0">
              <a:cs typeface="Calibri" panose="020F0502020204030204" pitchFamily="34" charset="0"/>
            </a:endParaRPr>
          </a:p>
          <a:p>
            <a:pPr lvl="1"/>
            <a:endParaRPr lang="en-US" b="1" dirty="0">
              <a:cs typeface="Calibri" panose="020F0502020204030204" pitchFamily="34" charset="0"/>
            </a:endParaRPr>
          </a:p>
          <a:p>
            <a:pPr lvl="1"/>
            <a:r>
              <a:rPr lang="en-US" b="1" dirty="0">
                <a:cs typeface="Calibri" panose="020F0502020204030204" pitchFamily="34" charset="0"/>
              </a:rPr>
              <a:t>SOC - </a:t>
            </a:r>
            <a:r>
              <a:rPr lang="en-US" sz="1400" dirty="0"/>
              <a:t>The System and Organization Controls (SOC) framework, developed by the American Institute of Certified Public Accountants (AICPA), is a standard for controls that protect information stored in the cloud. Certified Public Accountants (CPAs) audit cloud service providers (CSPs), resulting in internal control reports on the services provided by a service organization. SOC reports can help users assess and address the risks associated with an outsourced service.</a:t>
            </a:r>
            <a:endParaRPr lang="en-US" sz="1200" b="1" dirty="0">
              <a:cs typeface="Calibri" panose="020F0502020204030204" pitchFamily="34" charset="0"/>
            </a:endParaRPr>
          </a:p>
          <a:p>
            <a:pPr marL="342900" indent="-342900">
              <a:buFont typeface="+mj-lt"/>
              <a:buAutoNum type="arabicPeriod"/>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36</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4021316" y="6231523"/>
            <a:ext cx="4310667" cy="338554"/>
          </a:xfrm>
          <a:prstGeom prst="rect">
            <a:avLst/>
          </a:prstGeom>
        </p:spPr>
        <p:txBody>
          <a:bodyPr wrap="none">
            <a:spAutoFit/>
          </a:bodyPr>
          <a:lstStyle/>
          <a:p>
            <a:r>
              <a:rPr lang="en-US" sz="1600" dirty="0">
                <a:hlinkClick r:id="rId2"/>
              </a:rPr>
              <a:t>https://www.ibm.com/cloud/compliance/global</a:t>
            </a:r>
            <a:endParaRPr lang="en-US" sz="1600" dirty="0"/>
          </a:p>
        </p:txBody>
      </p:sp>
    </p:spTree>
    <p:extLst>
      <p:ext uri="{BB962C8B-B14F-4D97-AF65-F5344CB8AC3E}">
        <p14:creationId xmlns:p14="http://schemas.microsoft.com/office/powerpoint/2010/main" val="206643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1.8 – Understand the international compliance standards used by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4" y="1258503"/>
            <a:ext cx="10952596" cy="4340993"/>
          </a:xfrm>
        </p:spPr>
        <p:txBody>
          <a:bodyPr/>
          <a:lstStyle/>
          <a:p>
            <a:pPr marL="342900" indent="-342900">
              <a:buFont typeface="+mj-lt"/>
              <a:buAutoNum type="arabicPeriod" startAt="2"/>
            </a:pPr>
            <a:r>
              <a:rPr lang="en-US" dirty="0">
                <a:cs typeface="Calibri" panose="020F0502020204030204" pitchFamily="34" charset="0"/>
              </a:rPr>
              <a:t>US Federal Government standards</a:t>
            </a:r>
          </a:p>
          <a:p>
            <a:pPr marL="342900" indent="-342900">
              <a:buFont typeface="+mj-lt"/>
              <a:buAutoNum type="arabicPeriod" startAt="2"/>
            </a:pPr>
            <a:endParaRPr lang="en-US" dirty="0">
              <a:cs typeface="Calibri" panose="020F0502020204030204" pitchFamily="34" charset="0"/>
            </a:endParaRPr>
          </a:p>
          <a:p>
            <a:pPr lvl="1"/>
            <a:r>
              <a:rPr lang="en-US" b="1" dirty="0"/>
              <a:t>FedRAMP </a:t>
            </a:r>
            <a:r>
              <a:rPr lang="en-US" dirty="0"/>
              <a:t>- </a:t>
            </a:r>
            <a:r>
              <a:rPr lang="en-US" sz="1400" dirty="0"/>
              <a:t>FedRAMP (the Federal Risk and Authorization Management Program) is a government-wide program that provides a standardized approach to security assessment, authorization and continuous monitoring for cloud products and services.</a:t>
            </a:r>
            <a:endParaRPr lang="en-US" sz="1200" b="1" dirty="0"/>
          </a:p>
          <a:p>
            <a:pPr lvl="1"/>
            <a:endParaRPr lang="en-US" b="1" dirty="0">
              <a:cs typeface="Calibri" panose="020F0502020204030204" pitchFamily="34" charset="0"/>
            </a:endParaRPr>
          </a:p>
          <a:p>
            <a:pPr lvl="1"/>
            <a:r>
              <a:rPr lang="en-US" b="1" dirty="0">
                <a:cs typeface="Calibri" panose="020F0502020204030204" pitchFamily="34" charset="0"/>
              </a:rPr>
              <a:t>ITAR</a:t>
            </a:r>
            <a:r>
              <a:rPr lang="en-US" dirty="0">
                <a:cs typeface="Calibri" panose="020F0502020204030204" pitchFamily="34" charset="0"/>
              </a:rPr>
              <a:t> - </a:t>
            </a:r>
            <a:r>
              <a:rPr lang="en-US" sz="1400" dirty="0"/>
              <a:t>United States International Traffic in Arms Regulations (ITAR) controls the export of defense-related articles from the US. ITAR requires that no non-US person can have physical or logical access to the data stored in ITAR-compliant environments. </a:t>
            </a:r>
            <a:r>
              <a:rPr lang="en-US" sz="1400" i="1" dirty="0"/>
              <a:t>IBM Cloud platform provides both federal and commercial offerings that support ITAR.</a:t>
            </a:r>
          </a:p>
          <a:p>
            <a:pPr lvl="1"/>
            <a:endParaRPr lang="en-US" sz="1400" b="1" i="1" dirty="0">
              <a:cs typeface="Calibri" panose="020F0502020204030204" pitchFamily="34" charset="0"/>
            </a:endParaRPr>
          </a:p>
          <a:p>
            <a:pPr lvl="1"/>
            <a:r>
              <a:rPr lang="en-US" b="1" dirty="0">
                <a:cs typeface="Calibri" panose="020F0502020204030204" pitchFamily="34" charset="0"/>
              </a:rPr>
              <a:t>CJIS, DoD DISA, FISMA, etc.</a:t>
            </a:r>
            <a:endParaRPr lang="en-US" sz="1100" b="1"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37</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752012" y="6231523"/>
            <a:ext cx="4849276" cy="338554"/>
          </a:xfrm>
          <a:prstGeom prst="rect">
            <a:avLst/>
          </a:prstGeom>
        </p:spPr>
        <p:txBody>
          <a:bodyPr wrap="none">
            <a:spAutoFit/>
          </a:bodyPr>
          <a:lstStyle/>
          <a:p>
            <a:r>
              <a:rPr lang="en-US" sz="1600" dirty="0">
                <a:hlinkClick r:id="rId2"/>
              </a:rPr>
              <a:t>https://www.ibm.com/cloud/compliance/government</a:t>
            </a:r>
            <a:endParaRPr lang="en-US" sz="1600" dirty="0"/>
          </a:p>
        </p:txBody>
      </p:sp>
    </p:spTree>
    <p:extLst>
      <p:ext uri="{BB962C8B-B14F-4D97-AF65-F5344CB8AC3E}">
        <p14:creationId xmlns:p14="http://schemas.microsoft.com/office/powerpoint/2010/main" val="3997157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1.8 – Understand the international compliance standards used by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1" y="1054769"/>
            <a:ext cx="11619879" cy="4989896"/>
          </a:xfrm>
        </p:spPr>
        <p:txBody>
          <a:bodyPr/>
          <a:lstStyle/>
          <a:p>
            <a:pPr marL="342900" indent="-342900">
              <a:buFont typeface="+mj-lt"/>
              <a:buAutoNum type="arabicPeriod" startAt="3"/>
            </a:pPr>
            <a:r>
              <a:rPr lang="en-US" dirty="0">
                <a:cs typeface="Calibri" panose="020F0502020204030204" pitchFamily="34" charset="0"/>
              </a:rPr>
              <a:t>Industry standards</a:t>
            </a:r>
          </a:p>
          <a:p>
            <a:pPr marL="342900" indent="-342900">
              <a:buFont typeface="+mj-lt"/>
              <a:buAutoNum type="arabicPeriod" startAt="3"/>
            </a:pPr>
            <a:endParaRPr lang="en-US" dirty="0">
              <a:cs typeface="Calibri" panose="020F0502020204030204" pitchFamily="34" charset="0"/>
            </a:endParaRPr>
          </a:p>
          <a:p>
            <a:pPr lvl="1"/>
            <a:r>
              <a:rPr lang="en-US" b="1" dirty="0">
                <a:cs typeface="Calibri" panose="020F0502020204030204" pitchFamily="34" charset="0"/>
              </a:rPr>
              <a:t>HIPPA </a:t>
            </a:r>
            <a:r>
              <a:rPr lang="en-US" dirty="0">
                <a:cs typeface="Calibri" panose="020F0502020204030204" pitchFamily="34" charset="0"/>
              </a:rPr>
              <a:t> - </a:t>
            </a:r>
            <a:r>
              <a:rPr lang="en-US" sz="1400" dirty="0"/>
              <a:t>The US Health Insurance Portability and Accountability Act of 1996 (HIPAA) established data security and privacy requirements for the storing and processing of protected health information (PHI and e-PHI). Entities that are subject to HIPAA must implement a set of technical, administrative and physical controls which are designed to secure this protected health information. </a:t>
            </a:r>
          </a:p>
          <a:p>
            <a:pPr lvl="1"/>
            <a:endParaRPr lang="en-US" sz="1400" b="1" dirty="0">
              <a:cs typeface="Calibri" panose="020F0502020204030204" pitchFamily="34" charset="0"/>
            </a:endParaRPr>
          </a:p>
          <a:p>
            <a:pPr lvl="1"/>
            <a:r>
              <a:rPr lang="en-US" b="1" dirty="0">
                <a:cs typeface="Calibri" panose="020F0502020204030204" pitchFamily="34" charset="0"/>
              </a:rPr>
              <a:t>PCI </a:t>
            </a:r>
            <a:r>
              <a:rPr lang="en-US" dirty="0">
                <a:cs typeface="Calibri" panose="020F0502020204030204" pitchFamily="34" charset="0"/>
              </a:rPr>
              <a:t>- </a:t>
            </a:r>
            <a:r>
              <a:rPr lang="en-US" sz="1400" dirty="0"/>
              <a:t>To ensure consistent standards for merchants, the Payment Card Industry Security Standards Council established the Payment Card Industry (PCI) data security standards. These standards incorporate best practices to protect cardholder data, and they often require validation from a third-party Qualified Service Assessor (QSA). IBM is a Level 1 Service Provider for PCI DSS.</a:t>
            </a:r>
          </a:p>
          <a:p>
            <a:pPr lvl="1"/>
            <a:endParaRPr lang="en-US" sz="1400" b="1" dirty="0">
              <a:cs typeface="Calibri" panose="020F0502020204030204" pitchFamily="34" charset="0"/>
            </a:endParaRPr>
          </a:p>
          <a:p>
            <a:pPr lvl="1"/>
            <a:r>
              <a:rPr lang="en-US" b="1" dirty="0">
                <a:cs typeface="Calibri" panose="020F0502020204030204" pitchFamily="34" charset="0"/>
              </a:rPr>
              <a:t>FFIEC, FISC, HITRUST, ITAR, etc.</a:t>
            </a:r>
            <a:endParaRPr lang="en-US" sz="1800" b="1"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38</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934754" y="6231523"/>
            <a:ext cx="4483792" cy="338554"/>
          </a:xfrm>
          <a:prstGeom prst="rect">
            <a:avLst/>
          </a:prstGeom>
        </p:spPr>
        <p:txBody>
          <a:bodyPr wrap="none">
            <a:spAutoFit/>
          </a:bodyPr>
          <a:lstStyle/>
          <a:p>
            <a:r>
              <a:rPr lang="en-US" sz="1600" dirty="0">
                <a:hlinkClick r:id="rId2"/>
              </a:rPr>
              <a:t>https://www.ibm.com/cloud/compliance/industry</a:t>
            </a:r>
            <a:endParaRPr lang="en-US" sz="1600" dirty="0"/>
          </a:p>
        </p:txBody>
      </p:sp>
    </p:spTree>
    <p:extLst>
      <p:ext uri="{BB962C8B-B14F-4D97-AF65-F5344CB8AC3E}">
        <p14:creationId xmlns:p14="http://schemas.microsoft.com/office/powerpoint/2010/main" val="1762310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1.8 – Understand the international compliance standards used by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1" y="1054769"/>
            <a:ext cx="11619879" cy="4989896"/>
          </a:xfrm>
        </p:spPr>
        <p:txBody>
          <a:bodyPr/>
          <a:lstStyle/>
          <a:p>
            <a:pPr marL="342900" indent="-342900">
              <a:buFont typeface="+mj-lt"/>
              <a:buAutoNum type="arabicPeriod" startAt="4"/>
            </a:pPr>
            <a:r>
              <a:rPr lang="en-US" dirty="0">
                <a:cs typeface="Calibri" panose="020F0502020204030204" pitchFamily="34" charset="0"/>
              </a:rPr>
              <a:t>Regional standards</a:t>
            </a:r>
          </a:p>
          <a:p>
            <a:pPr marL="342900" indent="-342900">
              <a:buFont typeface="+mj-lt"/>
              <a:buAutoNum type="arabicPeriod" startAt="4"/>
            </a:pPr>
            <a:endParaRPr lang="en-US" dirty="0">
              <a:cs typeface="Calibri" panose="020F0502020204030204" pitchFamily="34" charset="0"/>
            </a:endParaRPr>
          </a:p>
          <a:p>
            <a:pPr lvl="1"/>
            <a:r>
              <a:rPr lang="en-US" b="1" dirty="0">
                <a:cs typeface="Calibri" panose="020F0502020204030204" pitchFamily="34" charset="0"/>
              </a:rPr>
              <a:t>GDPR </a:t>
            </a:r>
            <a:r>
              <a:rPr lang="en-US" dirty="0">
                <a:cs typeface="Calibri" panose="020F0502020204030204" pitchFamily="34" charset="0"/>
              </a:rPr>
              <a:t> - </a:t>
            </a:r>
            <a:r>
              <a:rPr lang="en-US" sz="1400" dirty="0"/>
              <a:t>As part of the European Union's General Data Protection Regulation (GDPR), IBM is enhancing its ongoing commitment to privacy by design. IBM is working to embed data protection principles even more deeply into its business processes. This work also strengthens existing controls to limit access to personal data, including mobile applications that rely on default settings to prevent sharing of personal data.</a:t>
            </a:r>
            <a:endParaRPr lang="en-US" sz="1200" b="1" dirty="0">
              <a:cs typeface="Calibri" panose="020F0502020204030204" pitchFamily="34" charset="0"/>
            </a:endParaRPr>
          </a:p>
          <a:p>
            <a:pPr lvl="1"/>
            <a:endParaRPr lang="en-US" sz="1400" b="1" dirty="0">
              <a:cs typeface="Calibri" panose="020F0502020204030204" pitchFamily="34" charset="0"/>
            </a:endParaRPr>
          </a:p>
          <a:p>
            <a:pPr lvl="1"/>
            <a:r>
              <a:rPr lang="en-US" sz="1400" b="1" dirty="0">
                <a:cs typeface="Calibri" panose="020F0502020204030204" pitchFamily="34" charset="0"/>
              </a:rPr>
              <a:t>FISC (Japan), IRAP (Australia), K-ISMS (South Korea), MTCS (Singapore), My Number Act (Japan), </a:t>
            </a:r>
            <a:r>
              <a:rPr lang="en-US" sz="1400" b="1" dirty="0" err="1">
                <a:cs typeface="Calibri" panose="020F0502020204030204" pitchFamily="34" charset="0"/>
              </a:rPr>
              <a:t>BaFin</a:t>
            </a:r>
            <a:r>
              <a:rPr lang="en-US" sz="1400" b="1" dirty="0">
                <a:cs typeface="Calibri" panose="020F0502020204030204" pitchFamily="34" charset="0"/>
              </a:rPr>
              <a:t> (Germany), C5 (Germany), EBA (EU), ENISA IAF (EU), ENS (Spain), EU Model Clauses, EU-US Privacy Shield, G-Cloud (UK), HDS (France), IT-</a:t>
            </a:r>
            <a:r>
              <a:rPr lang="en-US" sz="1400" b="1" dirty="0" err="1">
                <a:cs typeface="Calibri" panose="020F0502020204030204" pitchFamily="34" charset="0"/>
              </a:rPr>
              <a:t>Grundschutz</a:t>
            </a:r>
            <a:r>
              <a:rPr lang="en-US" sz="1400" b="1" dirty="0">
                <a:cs typeface="Calibri" panose="020F0502020204030204" pitchFamily="34" charset="0"/>
              </a:rPr>
              <a:t> (Germany), NIS </a:t>
            </a:r>
            <a:r>
              <a:rPr lang="en-US" sz="1400" b="1" dirty="0" err="1">
                <a:cs typeface="Calibri" panose="020F0502020204030204" pitchFamily="34" charset="0"/>
              </a:rPr>
              <a:t>Direrctive</a:t>
            </a:r>
            <a:r>
              <a:rPr lang="en-US" sz="1400" b="1" dirty="0">
                <a:cs typeface="Calibri" panose="020F0502020204030204" pitchFamily="34" charset="0"/>
              </a:rPr>
              <a:t> (EU), FERPA (US), etc.</a:t>
            </a:r>
            <a:endParaRPr lang="en-US" b="1"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39</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934754" y="6231523"/>
            <a:ext cx="4493410" cy="338554"/>
          </a:xfrm>
          <a:prstGeom prst="rect">
            <a:avLst/>
          </a:prstGeom>
        </p:spPr>
        <p:txBody>
          <a:bodyPr wrap="none">
            <a:spAutoFit/>
          </a:bodyPr>
          <a:lstStyle/>
          <a:p>
            <a:r>
              <a:rPr lang="en-US" sz="1600" dirty="0">
                <a:hlinkClick r:id="rId2"/>
              </a:rPr>
              <a:t>https://www.ibm.com/cloud/compliance/regional</a:t>
            </a:r>
            <a:endParaRPr lang="en-US" sz="1600" dirty="0"/>
          </a:p>
        </p:txBody>
      </p:sp>
    </p:spTree>
    <p:extLst>
      <p:ext uri="{BB962C8B-B14F-4D97-AF65-F5344CB8AC3E}">
        <p14:creationId xmlns:p14="http://schemas.microsoft.com/office/powerpoint/2010/main" val="301877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 y="-23680"/>
            <a:ext cx="12190991" cy="6881680"/>
          </a:xfrm>
          <a:prstGeom prst="rect">
            <a:avLst/>
          </a:prstGeom>
        </p:spPr>
      </p:pic>
      <p:grpSp>
        <p:nvGrpSpPr>
          <p:cNvPr id="32" name="Group 31"/>
          <p:cNvGrpSpPr/>
          <p:nvPr/>
        </p:nvGrpSpPr>
        <p:grpSpPr>
          <a:xfrm>
            <a:off x="1458414" y="-71667"/>
            <a:ext cx="9275173" cy="5699425"/>
            <a:chOff x="1271579" y="0"/>
            <a:chExt cx="9243391" cy="5307496"/>
          </a:xfrm>
          <a:effectLst>
            <a:glow rad="876300">
              <a:schemeClr val="bg2">
                <a:alpha val="75000"/>
              </a:schemeClr>
            </a:glow>
          </a:effectLst>
        </p:grpSpPr>
        <p:pic>
          <p:nvPicPr>
            <p:cNvPr id="33" name="Picture 32"/>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0" b="100000" l="0" r="100000">
                          <a14:foregroundMark x1="36138" y1="64807" x2="64731" y2="64807"/>
                          <a14:foregroundMark x1="58922" y1="68509" x2="65808" y2="68509"/>
                          <a14:backgroundMark x1="72246" y1="83525" x2="86228" y2="67414"/>
                          <a14:backgroundMark x1="24940" y1="84254" x2="10120" y2="65902"/>
                        </a14:backgroundRemoval>
                      </a14:imgEffect>
                    </a14:imgLayer>
                  </a14:imgProps>
                </a:ext>
                <a:ext uri="{28A0092B-C50C-407E-A947-70E740481C1C}">
                  <a14:useLocalDpi xmlns:a14="http://schemas.microsoft.com/office/drawing/2010/main"/>
                </a:ext>
              </a:extLst>
            </a:blip>
            <a:srcRect/>
            <a:stretch/>
          </p:blipFill>
          <p:spPr>
            <a:xfrm>
              <a:off x="1271579" y="0"/>
              <a:ext cx="9243391" cy="5307496"/>
            </a:xfrm>
            <a:prstGeom prst="rect">
              <a:avLst/>
            </a:prstGeom>
          </p:spPr>
        </p:pic>
        <p:sp>
          <p:nvSpPr>
            <p:cNvPr id="34" name="TextBox 33"/>
            <p:cNvSpPr txBox="1"/>
            <p:nvPr/>
          </p:nvSpPr>
          <p:spPr>
            <a:xfrm>
              <a:off x="2772388" y="201354"/>
              <a:ext cx="6241774" cy="2149589"/>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4266"/>
                  </a:solidFill>
                  <a:effectLst>
                    <a:glow rad="1905000">
                      <a:srgbClr val="FFFFFF">
                        <a:satMod val="175000"/>
                        <a:alpha val="40000"/>
                      </a:srgbClr>
                    </a:glow>
                  </a:effectLst>
                  <a:uLnTx/>
                  <a:uFillTx/>
                  <a:latin typeface="Calibri" panose="020F0502020204030204"/>
                  <a:ea typeface="IBM Plex Sans" charset="0"/>
                  <a:cs typeface="+mn-cs"/>
                </a:rPr>
                <a:t>cloud is a </a:t>
              </a:r>
              <a:br>
                <a:rPr kumimoji="0" lang="en-US" sz="4800" b="1" i="0" u="none" strike="noStrike" kern="1200" cap="none" spc="0" normalizeH="0" baseline="0" noProof="0" dirty="0">
                  <a:ln>
                    <a:noFill/>
                  </a:ln>
                  <a:solidFill>
                    <a:srgbClr val="004266"/>
                  </a:solidFill>
                  <a:effectLst>
                    <a:glow rad="1905000">
                      <a:srgbClr val="FFFFFF">
                        <a:satMod val="175000"/>
                        <a:alpha val="40000"/>
                      </a:srgbClr>
                    </a:glow>
                  </a:effectLst>
                  <a:uLnTx/>
                  <a:uFillTx/>
                  <a:latin typeface="Calibri" panose="020F0502020204030204"/>
                  <a:ea typeface="IBM Plex Sans" charset="0"/>
                  <a:cs typeface="+mn-cs"/>
                </a:rPr>
              </a:br>
              <a:r>
                <a:rPr kumimoji="0" lang="en-US" sz="4800" b="1" i="0" u="none" strike="noStrike" kern="1200" cap="none" spc="0" normalizeH="0" baseline="0" noProof="0" dirty="0">
                  <a:ln>
                    <a:noFill/>
                  </a:ln>
                  <a:solidFill>
                    <a:srgbClr val="C00000"/>
                  </a:solidFill>
                  <a:effectLst>
                    <a:glow rad="1905000">
                      <a:srgbClr val="FFFFFF">
                        <a:satMod val="175000"/>
                        <a:alpha val="40000"/>
                      </a:srgbClr>
                    </a:glow>
                  </a:effectLst>
                  <a:uLnTx/>
                  <a:uFillTx/>
                  <a:latin typeface="Calibri" panose="020F0502020204030204"/>
                  <a:ea typeface="IBM Plex Sans" charset="0"/>
                  <a:cs typeface="+mn-cs"/>
                </a:rPr>
                <a:t>set of capabilities </a:t>
              </a:r>
              <a:br>
                <a:rPr kumimoji="0" lang="en-US" sz="4800" b="1" i="0" u="none" strike="noStrike" kern="1200" cap="none" spc="0" normalizeH="0" baseline="0" noProof="0" dirty="0">
                  <a:ln>
                    <a:noFill/>
                  </a:ln>
                  <a:solidFill>
                    <a:srgbClr val="C00000"/>
                  </a:solidFill>
                  <a:effectLst>
                    <a:glow rad="1905000">
                      <a:srgbClr val="FFFFFF">
                        <a:satMod val="175000"/>
                        <a:alpha val="40000"/>
                      </a:srgbClr>
                    </a:glow>
                  </a:effectLst>
                  <a:uLnTx/>
                  <a:uFillTx/>
                  <a:latin typeface="Calibri" panose="020F0502020204030204"/>
                  <a:ea typeface="IBM Plex Sans" charset="0"/>
                  <a:cs typeface="+mn-cs"/>
                </a:rPr>
              </a:br>
              <a:r>
                <a:rPr kumimoji="0" lang="en-US" sz="4800" b="1" i="0" u="none" strike="noStrike" kern="1200" cap="none" spc="0" normalizeH="0" baseline="0" noProof="0" dirty="0">
                  <a:ln>
                    <a:noFill/>
                  </a:ln>
                  <a:solidFill>
                    <a:srgbClr val="004266"/>
                  </a:solidFill>
                  <a:effectLst>
                    <a:glow rad="1905000">
                      <a:srgbClr val="FFFFFF">
                        <a:satMod val="175000"/>
                        <a:alpha val="40000"/>
                      </a:srgbClr>
                    </a:glow>
                  </a:effectLst>
                  <a:uLnTx/>
                  <a:uFillTx/>
                  <a:latin typeface="Calibri" panose="020F0502020204030204"/>
                  <a:ea typeface="IBM Plex Sans" charset="0"/>
                  <a:cs typeface="+mn-cs"/>
                </a:rPr>
                <a:t>not a place</a:t>
              </a:r>
            </a:p>
          </p:txBody>
        </p:sp>
      </p:grpSp>
      <p:grpSp>
        <p:nvGrpSpPr>
          <p:cNvPr id="17" name="Group 16"/>
          <p:cNvGrpSpPr/>
          <p:nvPr/>
        </p:nvGrpSpPr>
        <p:grpSpPr>
          <a:xfrm>
            <a:off x="2614285" y="5085757"/>
            <a:ext cx="6963439" cy="1660857"/>
            <a:chOff x="2006789" y="3814315"/>
            <a:chExt cx="5222579" cy="1245643"/>
          </a:xfrm>
        </p:grpSpPr>
        <p:grpSp>
          <p:nvGrpSpPr>
            <p:cNvPr id="16" name="Group 15"/>
            <p:cNvGrpSpPr/>
            <p:nvPr/>
          </p:nvGrpSpPr>
          <p:grpSpPr>
            <a:xfrm>
              <a:off x="5753862" y="3814395"/>
              <a:ext cx="1475506" cy="1245563"/>
              <a:chOff x="604847" y="3721253"/>
              <a:chExt cx="1475506" cy="1245563"/>
            </a:xfrm>
          </p:grpSpPr>
          <p:sp>
            <p:nvSpPr>
              <p:cNvPr id="7" name="Oval 6"/>
              <p:cNvSpPr/>
              <p:nvPr/>
            </p:nvSpPr>
            <p:spPr>
              <a:xfrm>
                <a:off x="899991" y="3721253"/>
                <a:ext cx="885218" cy="885218"/>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 Placeholder 2"/>
              <p:cNvSpPr txBox="1">
                <a:spLocks/>
              </p:cNvSpPr>
              <p:nvPr/>
            </p:nvSpPr>
            <p:spPr>
              <a:xfrm>
                <a:off x="604847" y="4654596"/>
                <a:ext cx="1475506" cy="312220"/>
              </a:xfrm>
              <a:prstGeom prst="rect">
                <a:avLst/>
              </a:prstGeom>
            </p:spPr>
            <p:txBody>
              <a:bodyPr vert="horz" lIns="91440" tIns="45720" rIns="91440" bIns="45720" rtlCol="0">
                <a:noAutofit/>
              </a:bodyPr>
              <a:lstStyle>
                <a:lvl1pPr marL="0" indent="0" algn="l" defTabSz="914400" rtl="0" eaLnBrk="1" fontAlgn="t" latinLnBrk="0" hangingPunct="1">
                  <a:lnSpc>
                    <a:spcPct val="90000"/>
                  </a:lnSpc>
                  <a:spcBef>
                    <a:spcPts val="0"/>
                  </a:spcBef>
                  <a:spcAft>
                    <a:spcPts val="1200"/>
                  </a:spcAft>
                  <a:buFontTx/>
                  <a:buNone/>
                  <a:defRPr sz="26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t"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charset="0"/>
                    <a:ea typeface="+mn-ea"/>
                    <a:cs typeface="+mn-cs"/>
                  </a:rPr>
                  <a:t>Private</a:t>
                </a: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5648" y="3921720"/>
                <a:ext cx="513902" cy="513902"/>
              </a:xfrm>
              <a:prstGeom prst="rect">
                <a:avLst/>
              </a:prstGeom>
            </p:spPr>
          </p:pic>
        </p:grpSp>
        <p:grpSp>
          <p:nvGrpSpPr>
            <p:cNvPr id="8" name="Group 7"/>
            <p:cNvGrpSpPr/>
            <p:nvPr/>
          </p:nvGrpSpPr>
          <p:grpSpPr>
            <a:xfrm>
              <a:off x="2006789" y="3827152"/>
              <a:ext cx="1475506" cy="1220048"/>
              <a:chOff x="604847" y="846730"/>
              <a:chExt cx="1475506" cy="1220048"/>
            </a:xfrm>
          </p:grpSpPr>
          <p:sp>
            <p:nvSpPr>
              <p:cNvPr id="12" name="Oval 11"/>
              <p:cNvSpPr/>
              <p:nvPr/>
            </p:nvSpPr>
            <p:spPr>
              <a:xfrm>
                <a:off x="899991" y="846730"/>
                <a:ext cx="885218" cy="885218"/>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2D050"/>
                  </a:solidFill>
                  <a:effectLst/>
                  <a:uLnTx/>
                  <a:uFillTx/>
                  <a:latin typeface="Arial"/>
                  <a:ea typeface="+mn-ea"/>
                  <a:cs typeface="+mn-cs"/>
                </a:endParaRPr>
              </a:p>
            </p:txBody>
          </p:sp>
          <p:sp>
            <p:nvSpPr>
              <p:cNvPr id="15" name="Text Placeholder 2"/>
              <p:cNvSpPr txBox="1">
                <a:spLocks/>
              </p:cNvSpPr>
              <p:nvPr/>
            </p:nvSpPr>
            <p:spPr>
              <a:xfrm>
                <a:off x="604847" y="1754558"/>
                <a:ext cx="1475506" cy="312220"/>
              </a:xfrm>
              <a:prstGeom prst="rect">
                <a:avLst/>
              </a:prstGeom>
            </p:spPr>
            <p:txBody>
              <a:bodyPr vert="horz" lIns="91440" tIns="45720" rIns="91440" bIns="45720" rtlCol="0">
                <a:noAutofit/>
              </a:bodyPr>
              <a:lstStyle>
                <a:lvl1pPr marL="0" indent="0" algn="l" defTabSz="914400" rtl="0" eaLnBrk="1" fontAlgn="t" latinLnBrk="0" hangingPunct="1">
                  <a:lnSpc>
                    <a:spcPct val="90000"/>
                  </a:lnSpc>
                  <a:spcBef>
                    <a:spcPts val="0"/>
                  </a:spcBef>
                  <a:spcAft>
                    <a:spcPts val="1200"/>
                  </a:spcAft>
                  <a:buFontTx/>
                  <a:buNone/>
                  <a:defRPr sz="26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t"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charset="0"/>
                    <a:ea typeface="+mn-ea"/>
                    <a:cs typeface="+mn-cs"/>
                  </a:rPr>
                  <a:t>Public</a:t>
                </a:r>
              </a:p>
            </p:txBody>
          </p:sp>
          <p:pic>
            <p:nvPicPr>
              <p:cNvPr id="28" name="image17.png"/>
              <p:cNvPicPr>
                <a:picLocks noChangeAspect="1"/>
              </p:cNvPicPr>
              <p:nvPr/>
            </p:nvPicPr>
            <p:blipFill>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014240" y="1050176"/>
                <a:ext cx="656717" cy="404306"/>
              </a:xfrm>
              <a:prstGeom prst="rect">
                <a:avLst/>
              </a:prstGeom>
              <a:ln w="12700">
                <a:miter lim="400000"/>
              </a:ln>
            </p:spPr>
          </p:pic>
        </p:grpSp>
        <p:grpSp>
          <p:nvGrpSpPr>
            <p:cNvPr id="9" name="Group 8"/>
            <p:cNvGrpSpPr/>
            <p:nvPr/>
          </p:nvGrpSpPr>
          <p:grpSpPr>
            <a:xfrm>
              <a:off x="3795588" y="3823285"/>
              <a:ext cx="1475506" cy="1227782"/>
              <a:chOff x="604847" y="2289613"/>
              <a:chExt cx="1475506" cy="1227782"/>
            </a:xfrm>
          </p:grpSpPr>
          <p:sp>
            <p:nvSpPr>
              <p:cNvPr id="11" name="Oval 10"/>
              <p:cNvSpPr/>
              <p:nvPr/>
            </p:nvSpPr>
            <p:spPr>
              <a:xfrm>
                <a:off x="899991" y="2289613"/>
                <a:ext cx="885218" cy="885218"/>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 Placeholder 2"/>
              <p:cNvSpPr txBox="1">
                <a:spLocks/>
              </p:cNvSpPr>
              <p:nvPr/>
            </p:nvSpPr>
            <p:spPr>
              <a:xfrm>
                <a:off x="604847" y="3205175"/>
                <a:ext cx="1475506" cy="312220"/>
              </a:xfrm>
              <a:prstGeom prst="rect">
                <a:avLst/>
              </a:prstGeom>
            </p:spPr>
            <p:txBody>
              <a:bodyPr vert="horz" lIns="91440" tIns="45720" rIns="91440" bIns="45720" rtlCol="0">
                <a:noAutofit/>
              </a:bodyPr>
              <a:lstStyle>
                <a:lvl1pPr marL="0" indent="0" algn="l" defTabSz="914400" rtl="0" eaLnBrk="1" fontAlgn="t" latinLnBrk="0" hangingPunct="1">
                  <a:lnSpc>
                    <a:spcPct val="90000"/>
                  </a:lnSpc>
                  <a:spcBef>
                    <a:spcPts val="0"/>
                  </a:spcBef>
                  <a:spcAft>
                    <a:spcPts val="1200"/>
                  </a:spcAft>
                  <a:buFontTx/>
                  <a:buNone/>
                  <a:defRPr sz="2600" kern="1200" baseline="0">
                    <a:solidFill>
                      <a:srgbClr val="323232"/>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t"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charset="0"/>
                    <a:ea typeface="+mn-ea"/>
                    <a:cs typeface="+mn-cs"/>
                  </a:rPr>
                  <a:t>Hybrid</a:t>
                </a:r>
              </a:p>
            </p:txBody>
          </p:sp>
          <p:pic>
            <p:nvPicPr>
              <p:cNvPr id="29" name="image17.png"/>
              <p:cNvPicPr>
                <a:picLocks noChangeAspect="1"/>
              </p:cNvPicPr>
              <p:nvPr/>
            </p:nvPicPr>
            <p:blipFill>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014240" y="2494734"/>
                <a:ext cx="656717" cy="404306"/>
              </a:xfrm>
              <a:prstGeom prst="rect">
                <a:avLst/>
              </a:prstGeom>
              <a:ln w="12700">
                <a:miter lim="400000"/>
              </a:ln>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82075" y="2562708"/>
                <a:ext cx="277259" cy="277259"/>
              </a:xfrm>
              <a:prstGeom prst="rect">
                <a:avLst/>
              </a:prstGeom>
            </p:spPr>
          </p:pic>
        </p:grpSp>
        <p:cxnSp>
          <p:nvCxnSpPr>
            <p:cNvPr id="4" name="Straight Arrow Connector 3"/>
            <p:cNvCxnSpPr>
              <a:cxnSpLocks/>
            </p:cNvCxnSpPr>
            <p:nvPr/>
          </p:nvCxnSpPr>
          <p:spPr>
            <a:xfrm flipH="1" flipV="1">
              <a:off x="3262844" y="4258322"/>
              <a:ext cx="737753" cy="0"/>
            </a:xfrm>
            <a:prstGeom prst="straightConnector1">
              <a:avLst/>
            </a:prstGeom>
            <a:ln w="28575">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cxnSpLocks/>
            </p:cNvCxnSpPr>
            <p:nvPr/>
          </p:nvCxnSpPr>
          <p:spPr>
            <a:xfrm flipH="1" flipV="1">
              <a:off x="5141781" y="4258322"/>
              <a:ext cx="737752" cy="0"/>
            </a:xfrm>
            <a:prstGeom prst="straightConnector1">
              <a:avLst/>
            </a:prstGeom>
            <a:ln w="28575">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2301932" y="3836043"/>
              <a:ext cx="885218" cy="8724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4" name="Oval 23"/>
            <p:cNvSpPr/>
            <p:nvPr/>
          </p:nvSpPr>
          <p:spPr>
            <a:xfrm>
              <a:off x="4097243" y="3814315"/>
              <a:ext cx="885218" cy="894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p:cNvSpPr/>
            <p:nvPr/>
          </p:nvSpPr>
          <p:spPr>
            <a:xfrm>
              <a:off x="6049120" y="3823285"/>
              <a:ext cx="885218" cy="885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51472994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1.9 – Identity and Access Management (IAM)</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1" y="1054769"/>
            <a:ext cx="10211453" cy="4989896"/>
          </a:xfrm>
        </p:spPr>
        <p:txBody>
          <a:bodyPr/>
          <a:lstStyle/>
          <a:p>
            <a:pPr marL="342900" indent="-342900">
              <a:buFont typeface="+mj-lt"/>
              <a:buAutoNum type="arabicPeriod"/>
            </a:pPr>
            <a:r>
              <a:rPr lang="en-US" dirty="0">
                <a:cs typeface="Calibri" panose="020F0502020204030204" pitchFamily="34" charset="0"/>
              </a:rPr>
              <a:t>Managing access in the IBM Cloud</a:t>
            </a:r>
          </a:p>
          <a:p>
            <a:pPr marL="342900" indent="-342900">
              <a:buFont typeface="+mj-lt"/>
              <a:buAutoNum type="arabicPeriod"/>
            </a:pPr>
            <a:endParaRPr lang="en-US" dirty="0">
              <a:cs typeface="Calibri" panose="020F0502020204030204" pitchFamily="34" charset="0"/>
            </a:endParaRPr>
          </a:p>
          <a:p>
            <a:pPr marL="342900" indent="-342900">
              <a:buFont typeface="+mj-lt"/>
              <a:buAutoNum type="arabicPeriod"/>
            </a:pPr>
            <a:r>
              <a:rPr lang="en-US" dirty="0">
                <a:cs typeface="Calibri" panose="020F0502020204030204" pitchFamily="34" charset="0"/>
              </a:rPr>
              <a:t>IBM Cloud Identity and Access Management (IAM)</a:t>
            </a:r>
          </a:p>
          <a:p>
            <a:pPr lvl="1"/>
            <a:r>
              <a:rPr lang="en-US" dirty="0">
                <a:cs typeface="Calibri" panose="020F0502020204030204" pitchFamily="34" charset="0"/>
              </a:rPr>
              <a:t>Users, Services, Accounts</a:t>
            </a:r>
          </a:p>
          <a:p>
            <a:pPr lvl="1"/>
            <a:r>
              <a:rPr lang="en-US" dirty="0">
                <a:cs typeface="Calibri" panose="020F0502020204030204" pitchFamily="34" charset="0"/>
              </a:rPr>
              <a:t>Access Groups</a:t>
            </a:r>
          </a:p>
          <a:p>
            <a:pPr lvl="1"/>
            <a:r>
              <a:rPr lang="en-US" dirty="0">
                <a:cs typeface="Calibri" panose="020F0502020204030204" pitchFamily="34" charset="0"/>
              </a:rPr>
              <a:t>Resource Groups</a:t>
            </a:r>
          </a:p>
          <a:p>
            <a:pPr lvl="1"/>
            <a:r>
              <a:rPr lang="en-US" dirty="0">
                <a:cs typeface="Calibri" panose="020F0502020204030204" pitchFamily="34" charset="0"/>
              </a:rPr>
              <a:t>Roles</a:t>
            </a:r>
          </a:p>
          <a:p>
            <a:pPr lvl="1"/>
            <a:r>
              <a:rPr lang="en-US" dirty="0">
                <a:cs typeface="Calibri" panose="020F0502020204030204" pitchFamily="34" charset="0"/>
              </a:rPr>
              <a:t>Actions</a:t>
            </a:r>
          </a:p>
          <a:p>
            <a:pPr lvl="1"/>
            <a:r>
              <a:rPr lang="en-US" dirty="0">
                <a:cs typeface="Calibri" panose="020F0502020204030204" pitchFamily="34" charset="0"/>
              </a:rPr>
              <a:t>Policies</a:t>
            </a:r>
          </a:p>
          <a:p>
            <a:pPr lvl="1"/>
            <a:endParaRPr lang="en-US" dirty="0">
              <a:cs typeface="Calibri" panose="020F0502020204030204" pitchFamily="34" charset="0"/>
            </a:endParaRPr>
          </a:p>
          <a:p>
            <a:pPr marL="342900" indent="-342900">
              <a:buFont typeface="+mj-lt"/>
              <a:buAutoNum type="arabicPeriod"/>
            </a:pPr>
            <a:r>
              <a:rPr lang="en-US" dirty="0">
                <a:cs typeface="Calibri" panose="020F0502020204030204" pitchFamily="34" charset="0"/>
              </a:rPr>
              <a:t>Classic Infrastructure Permissions</a:t>
            </a:r>
          </a:p>
          <a:p>
            <a:pPr marL="342900" indent="-342900">
              <a:buFont typeface="+mj-lt"/>
              <a:buAutoNum type="arabicPeriod"/>
            </a:pPr>
            <a:endParaRPr lang="en-US" dirty="0">
              <a:cs typeface="Calibri" panose="020F0502020204030204" pitchFamily="34" charset="0"/>
            </a:endParaRPr>
          </a:p>
          <a:p>
            <a:pPr marL="342900" indent="-342900">
              <a:buFont typeface="+mj-lt"/>
              <a:buAutoNum type="arabicPeriod"/>
            </a:pPr>
            <a:r>
              <a:rPr lang="en-US" dirty="0">
                <a:cs typeface="Calibri" panose="020F0502020204030204" pitchFamily="34" charset="0"/>
              </a:rPr>
              <a:t>IAM Best Practices</a:t>
            </a:r>
          </a:p>
          <a:p>
            <a:pPr marL="342900" indent="-342900">
              <a:buFont typeface="+mj-lt"/>
              <a:buAutoNum type="arabicPeriod"/>
            </a:pPr>
            <a:endParaRPr lang="en-US" dirty="0">
              <a:cs typeface="Calibri" panose="020F0502020204030204" pitchFamily="34" charset="0"/>
            </a:endParaRP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40</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578021" y="6231523"/>
            <a:ext cx="5197257" cy="338554"/>
          </a:xfrm>
          <a:prstGeom prst="rect">
            <a:avLst/>
          </a:prstGeom>
        </p:spPr>
        <p:txBody>
          <a:bodyPr wrap="none">
            <a:spAutoFit/>
          </a:bodyPr>
          <a:lstStyle/>
          <a:p>
            <a:r>
              <a:rPr lang="en-US" sz="1600" dirty="0">
                <a:hlinkClick r:id="rId2"/>
              </a:rPr>
              <a:t>https://cloud.ibm.com/docs/iam?topic=iam-cloudaccess</a:t>
            </a:r>
            <a:endParaRPr lang="en-US" sz="1600" dirty="0"/>
          </a:p>
        </p:txBody>
      </p:sp>
    </p:spTree>
    <p:extLst>
      <p:ext uri="{BB962C8B-B14F-4D97-AF65-F5344CB8AC3E}">
        <p14:creationId xmlns:p14="http://schemas.microsoft.com/office/powerpoint/2010/main" val="1682662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sz="7200" dirty="0"/>
              <a:t>Identity and Access Management (IAM)</a:t>
            </a:r>
            <a:endParaRPr lang="en-US" sz="7200" dirty="0">
              <a:solidFill>
                <a:schemeClr val="accent2"/>
              </a:solidFill>
            </a:endParaRPr>
          </a:p>
        </p:txBody>
      </p:sp>
    </p:spTree>
    <p:extLst>
      <p:ext uri="{BB962C8B-B14F-4D97-AF65-F5344CB8AC3E}">
        <p14:creationId xmlns:p14="http://schemas.microsoft.com/office/powerpoint/2010/main" val="2676333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dirty="0">
                <a:solidFill>
                  <a:srgbClr val="FFFFFF"/>
                </a:solidFill>
                <a:latin typeface="IBM Plex Sans"/>
              </a:rPr>
              <a:t>IBM Cloud / </a:t>
            </a:r>
            <a:r>
              <a:rPr lang="de-DE" dirty="0" err="1">
                <a:solidFill>
                  <a:srgbClr val="FFFFFF"/>
                </a:solidFill>
                <a:latin typeface="IBM Plex Sans"/>
              </a:rPr>
              <a:t>CreatingAccount</a:t>
            </a:r>
            <a:r>
              <a:rPr lang="de-DE" dirty="0">
                <a:solidFill>
                  <a:srgbClr val="FFFFFF"/>
                </a:solidFill>
                <a:latin typeface="IBM Plex Sans"/>
              </a:rPr>
              <a:t> / November 2018 / © 2018 IBM Corporation</a:t>
            </a:r>
            <a:endParaRPr lang="en-US" dirty="0">
              <a:solidFill>
                <a:srgbClr val="FFFFFF"/>
              </a:solidFill>
              <a:latin typeface="IBM Plex Sans"/>
            </a:endParaRPr>
          </a:p>
        </p:txBody>
      </p:sp>
      <p:sp>
        <p:nvSpPr>
          <p:cNvPr id="4" name="Title 3"/>
          <p:cNvSpPr>
            <a:spLocks noGrp="1"/>
          </p:cNvSpPr>
          <p:nvPr>
            <p:ph type="title"/>
          </p:nvPr>
        </p:nvSpPr>
        <p:spPr>
          <a:xfrm>
            <a:off x="304799" y="1557097"/>
            <a:ext cx="10691223" cy="3853833"/>
          </a:xfrm>
        </p:spPr>
        <p:txBody>
          <a:bodyPr/>
          <a:lstStyle/>
          <a:p>
            <a:r>
              <a:rPr lang="en-US" sz="4267" dirty="0"/>
              <a:t>A Beginners Guide to Identity and Access Management</a:t>
            </a:r>
            <a:br>
              <a:rPr lang="en-US" sz="4267" dirty="0">
                <a:solidFill>
                  <a:schemeClr val="accent2"/>
                </a:solidFill>
              </a:rPr>
            </a:br>
            <a:br>
              <a:rPr lang="en-US" sz="4267" dirty="0">
                <a:solidFill>
                  <a:schemeClr val="accent2"/>
                </a:solidFill>
              </a:rPr>
            </a:br>
            <a:r>
              <a:rPr lang="en-US" dirty="0">
                <a:hlinkClick r:id="rId2">
                  <a:extLst>
                    <a:ext uri="{A12FA001-AC4F-418D-AE19-62706E023703}">
                      <ahyp:hlinkClr xmlns:ahyp="http://schemas.microsoft.com/office/drawing/2018/hyperlinkcolor" val="tx"/>
                    </a:ext>
                  </a:extLst>
                </a:hlinkClick>
              </a:rPr>
              <a:t>https://github.com/jamesbeltonIBM/IBMCloudIAM</a:t>
            </a:r>
            <a:br>
              <a:rPr lang="en-US" dirty="0"/>
            </a:br>
            <a:br>
              <a:rPr lang="en-US" dirty="0"/>
            </a:br>
            <a:br>
              <a:rPr lang="en-US" dirty="0"/>
            </a:br>
            <a:r>
              <a:rPr lang="en-US" dirty="0"/>
              <a:t>Search: James Belton IAM </a:t>
            </a:r>
            <a:r>
              <a:rPr lang="en-US" dirty="0" err="1"/>
              <a:t>Github</a:t>
            </a:r>
            <a:endParaRPr lang="en-US" dirty="0"/>
          </a:p>
        </p:txBody>
      </p:sp>
    </p:spTree>
    <p:extLst>
      <p:ext uri="{BB962C8B-B14F-4D97-AF65-F5344CB8AC3E}">
        <p14:creationId xmlns:p14="http://schemas.microsoft.com/office/powerpoint/2010/main" val="600653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dirty="0">
                <a:solidFill>
                  <a:srgbClr val="FFFFFF"/>
                </a:solidFill>
                <a:latin typeface="IBM Plex Sans"/>
              </a:rPr>
              <a:t>IBM Cloud / </a:t>
            </a:r>
            <a:r>
              <a:rPr lang="de-DE" dirty="0" err="1">
                <a:solidFill>
                  <a:srgbClr val="FFFFFF"/>
                </a:solidFill>
                <a:latin typeface="IBM Plex Sans"/>
              </a:rPr>
              <a:t>CreatingAccount</a:t>
            </a:r>
            <a:r>
              <a:rPr lang="de-DE" dirty="0">
                <a:solidFill>
                  <a:srgbClr val="FFFFFF"/>
                </a:solidFill>
                <a:latin typeface="IBM Plex Sans"/>
              </a:rPr>
              <a:t> / November 2018 / © 2018 IBM Corporation</a:t>
            </a:r>
            <a:endParaRPr lang="en-US" dirty="0">
              <a:solidFill>
                <a:srgbClr val="FFFFFF"/>
              </a:solidFill>
              <a:latin typeface="IBM Plex Sans"/>
            </a:endParaRPr>
          </a:p>
        </p:txBody>
      </p:sp>
      <p:sp>
        <p:nvSpPr>
          <p:cNvPr id="4" name="Title 3"/>
          <p:cNvSpPr>
            <a:spLocks noGrp="1"/>
          </p:cNvSpPr>
          <p:nvPr>
            <p:ph type="title"/>
          </p:nvPr>
        </p:nvSpPr>
        <p:spPr>
          <a:xfrm>
            <a:off x="304799" y="1557097"/>
            <a:ext cx="10691223" cy="3853833"/>
          </a:xfrm>
        </p:spPr>
        <p:txBody>
          <a:bodyPr/>
          <a:lstStyle/>
          <a:p>
            <a:r>
              <a:rPr lang="en-US" sz="4267" dirty="0"/>
              <a:t>The account owner is the master administrator – they can see and change everything.</a:t>
            </a:r>
            <a:br>
              <a:rPr lang="en-US" sz="4267" dirty="0"/>
            </a:br>
            <a:br>
              <a:rPr lang="en-US" sz="4267" dirty="0"/>
            </a:br>
            <a:r>
              <a:rPr lang="en-US" sz="4267" dirty="0"/>
              <a:t>Anyone else in the account has to be granted access and privileges through IAM</a:t>
            </a:r>
            <a:endParaRPr lang="en-US" sz="4267" dirty="0">
              <a:solidFill>
                <a:schemeClr val="accent2"/>
              </a:solidFill>
            </a:endParaRPr>
          </a:p>
        </p:txBody>
      </p:sp>
    </p:spTree>
    <p:extLst>
      <p:ext uri="{BB962C8B-B14F-4D97-AF65-F5344CB8AC3E}">
        <p14:creationId xmlns:p14="http://schemas.microsoft.com/office/powerpoint/2010/main" val="633751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29AB33-3C62-094A-BE24-10AFFC8682E6}"/>
              </a:ext>
            </a:extLst>
          </p:cNvPr>
          <p:cNvSpPr>
            <a:spLocks noGrp="1"/>
          </p:cNvSpPr>
          <p:nvPr>
            <p:ph type="ftr" sz="quarter" idx="10"/>
          </p:nvPr>
        </p:nvSpPr>
        <p:spPr/>
        <p:txBody>
          <a:bodyPr/>
          <a:lstStyle/>
          <a:p>
            <a:pPr defTabSz="914377"/>
            <a:r>
              <a:rPr lang="en-US">
                <a:solidFill>
                  <a:srgbClr val="FFFFFF"/>
                </a:solidFill>
                <a:latin typeface="IBM Plex Sans"/>
              </a:rPr>
              <a:t>IBM Cloud / CreatingAccount / November 2018 / © 2018 IBM Corporation</a:t>
            </a:r>
          </a:p>
        </p:txBody>
      </p:sp>
      <p:sp>
        <p:nvSpPr>
          <p:cNvPr id="3" name="Title 2">
            <a:extLst>
              <a:ext uri="{FF2B5EF4-FFF2-40B4-BE49-F238E27FC236}">
                <a16:creationId xmlns:a16="http://schemas.microsoft.com/office/drawing/2014/main" id="{C42E5C72-7BC4-F84C-ACEF-709C0CE6A356}"/>
              </a:ext>
            </a:extLst>
          </p:cNvPr>
          <p:cNvSpPr>
            <a:spLocks noGrp="1"/>
          </p:cNvSpPr>
          <p:nvPr>
            <p:ph type="title"/>
          </p:nvPr>
        </p:nvSpPr>
        <p:spPr/>
        <p:txBody>
          <a:bodyPr/>
          <a:lstStyle/>
          <a:p>
            <a:r>
              <a:rPr lang="en-US" dirty="0"/>
              <a:t>Identity &amp; Access Management (IAM)</a:t>
            </a:r>
            <a:br>
              <a:rPr lang="en-US" dirty="0"/>
            </a:br>
            <a:r>
              <a:rPr lang="en-US" dirty="0" err="1">
                <a:solidFill>
                  <a:schemeClr val="accent2"/>
                </a:solidFill>
              </a:rPr>
              <a:t>visualisation</a:t>
            </a:r>
            <a:endParaRPr lang="en-US" dirty="0"/>
          </a:p>
        </p:txBody>
      </p:sp>
      <p:sp>
        <p:nvSpPr>
          <p:cNvPr id="4" name="Oval 3">
            <a:extLst>
              <a:ext uri="{FF2B5EF4-FFF2-40B4-BE49-F238E27FC236}">
                <a16:creationId xmlns:a16="http://schemas.microsoft.com/office/drawing/2014/main" id="{4F0D5388-DCF2-5B4D-BE22-D9D814CF7089}"/>
              </a:ext>
            </a:extLst>
          </p:cNvPr>
          <p:cNvSpPr/>
          <p:nvPr/>
        </p:nvSpPr>
        <p:spPr>
          <a:xfrm>
            <a:off x="1526909" y="2833190"/>
            <a:ext cx="3602447" cy="3390537"/>
          </a:xfrm>
          <a:prstGeom prst="ellipse">
            <a:avLst/>
          </a:prstGeom>
          <a:solidFill>
            <a:schemeClr val="bg2"/>
          </a:solidFill>
        </p:spPr>
        <p:txBody>
          <a:bodyPr wrap="square" lIns="0" tIns="0" rIns="0" bIns="0" rtlCol="0" anchor="ctr">
            <a:noAutofit/>
          </a:bodyPr>
          <a:lstStyle/>
          <a:p>
            <a:pPr algn="ctr" defTabSz="914377"/>
            <a:r>
              <a:rPr lang="en-US" sz="2133" dirty="0">
                <a:solidFill>
                  <a:srgbClr val="000000"/>
                </a:solidFill>
                <a:latin typeface="Arial"/>
                <a:cs typeface="Arial"/>
              </a:rPr>
              <a:t>Resource Group A</a:t>
            </a:r>
          </a:p>
        </p:txBody>
      </p:sp>
      <p:sp>
        <p:nvSpPr>
          <p:cNvPr id="5" name="Oval 4">
            <a:extLst>
              <a:ext uri="{FF2B5EF4-FFF2-40B4-BE49-F238E27FC236}">
                <a16:creationId xmlns:a16="http://schemas.microsoft.com/office/drawing/2014/main" id="{5FA2FC3B-9191-A546-AA95-A5FD1B0FBF18}"/>
              </a:ext>
            </a:extLst>
          </p:cNvPr>
          <p:cNvSpPr/>
          <p:nvPr/>
        </p:nvSpPr>
        <p:spPr>
          <a:xfrm>
            <a:off x="7265846" y="2833190"/>
            <a:ext cx="3602447" cy="3390537"/>
          </a:xfrm>
          <a:prstGeom prst="ellipse">
            <a:avLst/>
          </a:prstGeom>
          <a:solidFill>
            <a:schemeClr val="bg2"/>
          </a:solidFill>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6" name="TextBox 5">
            <a:extLst>
              <a:ext uri="{FF2B5EF4-FFF2-40B4-BE49-F238E27FC236}">
                <a16:creationId xmlns:a16="http://schemas.microsoft.com/office/drawing/2014/main" id="{8100AFB1-7104-514C-8B97-DBA49CFDE872}"/>
              </a:ext>
            </a:extLst>
          </p:cNvPr>
          <p:cNvSpPr txBox="1"/>
          <p:nvPr/>
        </p:nvSpPr>
        <p:spPr>
          <a:xfrm>
            <a:off x="4499431" y="1688700"/>
            <a:ext cx="2534092" cy="502766"/>
          </a:xfrm>
          <a:prstGeom prst="rect">
            <a:avLst/>
          </a:prstGeom>
          <a:noFill/>
        </p:spPr>
        <p:txBody>
          <a:bodyPr wrap="none" rtlCol="0">
            <a:spAutoFit/>
          </a:bodyPr>
          <a:lstStyle/>
          <a:p>
            <a:pPr defTabSz="914377"/>
            <a:r>
              <a:rPr lang="en-US" sz="2667" dirty="0">
                <a:solidFill>
                  <a:srgbClr val="FFFFFF"/>
                </a:solidFill>
                <a:latin typeface="IBM Plex Sans"/>
              </a:rPr>
              <a:t>Resource Groups</a:t>
            </a:r>
          </a:p>
        </p:txBody>
      </p:sp>
      <p:sp>
        <p:nvSpPr>
          <p:cNvPr id="7" name="TextBox 6">
            <a:extLst>
              <a:ext uri="{FF2B5EF4-FFF2-40B4-BE49-F238E27FC236}">
                <a16:creationId xmlns:a16="http://schemas.microsoft.com/office/drawing/2014/main" id="{6A85E2F4-C5C4-1E47-A59C-807C4CF7183F}"/>
              </a:ext>
            </a:extLst>
          </p:cNvPr>
          <p:cNvSpPr txBox="1"/>
          <p:nvPr/>
        </p:nvSpPr>
        <p:spPr>
          <a:xfrm>
            <a:off x="2553797" y="2222180"/>
            <a:ext cx="6973832" cy="420564"/>
          </a:xfrm>
          <a:prstGeom prst="rect">
            <a:avLst/>
          </a:prstGeom>
          <a:noFill/>
        </p:spPr>
        <p:txBody>
          <a:bodyPr wrap="none" rtlCol="0">
            <a:spAutoFit/>
          </a:bodyPr>
          <a:lstStyle/>
          <a:p>
            <a:pPr defTabSz="914377"/>
            <a:r>
              <a:rPr lang="en-US" sz="2133" dirty="0">
                <a:solidFill>
                  <a:srgbClr val="FFFFFF"/>
                </a:solidFill>
                <a:latin typeface="IBM Plex Sans"/>
              </a:rPr>
              <a:t>IAM managed ‘resources’ are deployed into Resource Groups</a:t>
            </a:r>
          </a:p>
        </p:txBody>
      </p:sp>
    </p:spTree>
    <p:extLst>
      <p:ext uri="{BB962C8B-B14F-4D97-AF65-F5344CB8AC3E}">
        <p14:creationId xmlns:p14="http://schemas.microsoft.com/office/powerpoint/2010/main" val="411924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800" y="268224"/>
            <a:ext cx="5486400" cy="5991669"/>
          </a:xfrm>
        </p:spPr>
        <p:txBody>
          <a:bodyPr/>
          <a:lstStyle/>
          <a:p>
            <a:r>
              <a:rPr lang="en-US" dirty="0"/>
              <a:t>IAM</a:t>
            </a:r>
            <a:br>
              <a:rPr lang="en-US" dirty="0"/>
            </a:br>
            <a:r>
              <a:rPr lang="en-US" dirty="0">
                <a:solidFill>
                  <a:schemeClr val="accent2"/>
                </a:solidFill>
              </a:rPr>
              <a:t>access groups</a:t>
            </a:r>
          </a:p>
        </p:txBody>
      </p:sp>
      <p:sp>
        <p:nvSpPr>
          <p:cNvPr id="11" name="Oval 10">
            <a:extLst>
              <a:ext uri="{FF2B5EF4-FFF2-40B4-BE49-F238E27FC236}">
                <a16:creationId xmlns:a16="http://schemas.microsoft.com/office/drawing/2014/main" id="{3210F57D-D42A-EF4C-B29F-9993466569E5}"/>
              </a:ext>
            </a:extLst>
          </p:cNvPr>
          <p:cNvSpPr/>
          <p:nvPr/>
        </p:nvSpPr>
        <p:spPr>
          <a:xfrm>
            <a:off x="9559106" y="162561"/>
            <a:ext cx="2444212" cy="2287225"/>
          </a:xfrm>
          <a:prstGeom prst="ellipse">
            <a:avLst/>
          </a:prstGeom>
          <a:solidFill>
            <a:schemeClr val="bg2"/>
          </a:solidFill>
        </p:spPr>
        <p:txBody>
          <a:bodyPr wrap="square" lIns="0" tIns="0" rIns="0" bIns="0" rtlCol="0" anchor="ctr">
            <a:noAutofit/>
          </a:bodyPr>
          <a:lstStyle/>
          <a:p>
            <a:pPr algn="ctr" defTabSz="914377"/>
            <a:r>
              <a:rPr lang="en-US" sz="1600" dirty="0">
                <a:solidFill>
                  <a:srgbClr val="000000"/>
                </a:solidFill>
                <a:latin typeface="Arial"/>
                <a:cs typeface="Arial"/>
              </a:rPr>
              <a:t>Rules-Dev-RG</a:t>
            </a:r>
          </a:p>
        </p:txBody>
      </p:sp>
      <p:sp>
        <p:nvSpPr>
          <p:cNvPr id="2" name="TextBox 1">
            <a:extLst>
              <a:ext uri="{FF2B5EF4-FFF2-40B4-BE49-F238E27FC236}">
                <a16:creationId xmlns:a16="http://schemas.microsoft.com/office/drawing/2014/main" id="{75B57EC8-8B27-D142-AA55-5B375E0244D9}"/>
              </a:ext>
            </a:extLst>
          </p:cNvPr>
          <p:cNvSpPr txBox="1"/>
          <p:nvPr/>
        </p:nvSpPr>
        <p:spPr>
          <a:xfrm>
            <a:off x="304801" y="2998113"/>
            <a:ext cx="10041595" cy="748795"/>
          </a:xfrm>
          <a:prstGeom prst="rect">
            <a:avLst/>
          </a:prstGeom>
          <a:noFill/>
        </p:spPr>
        <p:txBody>
          <a:bodyPr wrap="none" rtlCol="0">
            <a:spAutoFit/>
          </a:bodyPr>
          <a:lstStyle/>
          <a:p>
            <a:pPr marL="380990" indent="-380990" defTabSz="914377">
              <a:buFont typeface="Arial" panose="020B0604020202020204" pitchFamily="34" charset="0"/>
              <a:buChar char="•"/>
            </a:pPr>
            <a:r>
              <a:rPr lang="en-US" sz="2133" dirty="0">
                <a:solidFill>
                  <a:srgbClr val="FFFFFF"/>
                </a:solidFill>
                <a:latin typeface="IBM Plex Sans"/>
              </a:rPr>
              <a:t>Provides a way to group users and / or </a:t>
            </a:r>
            <a:r>
              <a:rPr lang="en-US" sz="2133" dirty="0" err="1">
                <a:solidFill>
                  <a:srgbClr val="FFFFFF"/>
                </a:solidFill>
                <a:latin typeface="IBM Plex Sans"/>
              </a:rPr>
              <a:t>serviceIDs</a:t>
            </a:r>
            <a:r>
              <a:rPr lang="en-US" sz="2133" dirty="0">
                <a:solidFill>
                  <a:srgbClr val="FFFFFF"/>
                </a:solidFill>
                <a:latin typeface="IBM Plex Sans"/>
              </a:rPr>
              <a:t> together that need the same access</a:t>
            </a:r>
          </a:p>
          <a:p>
            <a:pPr marL="380990" indent="-380990" defTabSz="914377">
              <a:buFont typeface="Arial" panose="020B0604020202020204" pitchFamily="34" charset="0"/>
              <a:buChar char="•"/>
            </a:pPr>
            <a:r>
              <a:rPr lang="en-US" sz="2133" dirty="0">
                <a:solidFill>
                  <a:srgbClr val="FFFFFF"/>
                </a:solidFill>
                <a:latin typeface="IBM Plex Sans"/>
              </a:rPr>
              <a:t>Grant permissions to the group rather than individual users or service IDs</a:t>
            </a:r>
          </a:p>
        </p:txBody>
      </p:sp>
    </p:spTree>
    <p:extLst>
      <p:ext uri="{BB962C8B-B14F-4D97-AF65-F5344CB8AC3E}">
        <p14:creationId xmlns:p14="http://schemas.microsoft.com/office/powerpoint/2010/main" val="2575612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800" y="268224"/>
            <a:ext cx="5486400" cy="5991669"/>
          </a:xfrm>
        </p:spPr>
        <p:txBody>
          <a:bodyPr/>
          <a:lstStyle/>
          <a:p>
            <a:r>
              <a:rPr lang="en-US" dirty="0"/>
              <a:t>IAM</a:t>
            </a:r>
            <a:br>
              <a:rPr lang="en-US" dirty="0"/>
            </a:br>
            <a:r>
              <a:rPr lang="en-US" dirty="0">
                <a:solidFill>
                  <a:schemeClr val="accent2"/>
                </a:solidFill>
              </a:rPr>
              <a:t>configuration</a:t>
            </a:r>
          </a:p>
        </p:txBody>
      </p:sp>
      <p:sp>
        <p:nvSpPr>
          <p:cNvPr id="17" name="TextBox 16">
            <a:extLst>
              <a:ext uri="{FF2B5EF4-FFF2-40B4-BE49-F238E27FC236}">
                <a16:creationId xmlns:a16="http://schemas.microsoft.com/office/drawing/2014/main" id="{B4E90C65-5D98-DA4E-BE04-B15C5954F60D}"/>
              </a:ext>
            </a:extLst>
          </p:cNvPr>
          <p:cNvSpPr txBox="1"/>
          <p:nvPr/>
        </p:nvSpPr>
        <p:spPr>
          <a:xfrm>
            <a:off x="261256" y="1949310"/>
            <a:ext cx="9753600" cy="2678234"/>
          </a:xfrm>
          <a:prstGeom prst="rect">
            <a:avLst/>
          </a:prstGeom>
          <a:noFill/>
        </p:spPr>
        <p:txBody>
          <a:bodyPr wrap="square" rtlCol="0">
            <a:spAutoFit/>
          </a:bodyPr>
          <a:lstStyle/>
          <a:p>
            <a:pPr marL="380990" indent="-380990" defTabSz="914377">
              <a:buFont typeface="Arial" panose="020B0604020202020204" pitchFamily="34" charset="0"/>
              <a:buChar char="•"/>
            </a:pPr>
            <a:r>
              <a:rPr lang="en-US" sz="1867" dirty="0">
                <a:solidFill>
                  <a:srgbClr val="FFFFFF"/>
                </a:solidFill>
                <a:latin typeface="IBM Plex Sans"/>
              </a:rPr>
              <a:t>Resource Groups are logical constructs</a:t>
            </a:r>
          </a:p>
          <a:p>
            <a:pPr marL="380990" indent="-380990" defTabSz="914377">
              <a:buFont typeface="Arial" panose="020B0604020202020204" pitchFamily="34" charset="0"/>
              <a:buChar char="•"/>
            </a:pPr>
            <a:r>
              <a:rPr lang="en-US" sz="1867" dirty="0">
                <a:solidFill>
                  <a:srgbClr val="FFFFFF"/>
                </a:solidFill>
                <a:latin typeface="IBM Plex Sans"/>
              </a:rPr>
              <a:t>IAM managed resources are deployed into a Resource Group</a:t>
            </a:r>
          </a:p>
          <a:p>
            <a:pPr marL="380990" indent="-380990" defTabSz="914377">
              <a:buFont typeface="Arial" panose="020B0604020202020204" pitchFamily="34" charset="0"/>
              <a:buChar char="•"/>
            </a:pPr>
            <a:r>
              <a:rPr lang="en-US" sz="1867" dirty="0">
                <a:solidFill>
                  <a:srgbClr val="FFFFFF"/>
                </a:solidFill>
                <a:latin typeface="IBM Plex Sans"/>
              </a:rPr>
              <a:t>Resources from multiple regions can be deployed into the same Resource Group</a:t>
            </a:r>
          </a:p>
          <a:p>
            <a:pPr defTabSz="914377"/>
            <a:endParaRPr lang="en-US" sz="1867" dirty="0">
              <a:solidFill>
                <a:srgbClr val="FFFFFF"/>
              </a:solidFill>
              <a:latin typeface="IBM Plex Sans"/>
            </a:endParaRPr>
          </a:p>
          <a:p>
            <a:pPr marL="380990" indent="-380990" defTabSz="914377">
              <a:buFont typeface="Arial" panose="020B0604020202020204" pitchFamily="34" charset="0"/>
              <a:buChar char="•"/>
            </a:pPr>
            <a:r>
              <a:rPr lang="en-US" sz="1867" dirty="0">
                <a:solidFill>
                  <a:srgbClr val="FFFFFF"/>
                </a:solidFill>
                <a:latin typeface="IBM Plex Sans"/>
              </a:rPr>
              <a:t>Access to IAM managed resources can be controlled at a very granular level and to services as well as users</a:t>
            </a:r>
          </a:p>
          <a:p>
            <a:pPr marL="380990" indent="-380990" defTabSz="914377">
              <a:buFont typeface="Arial" panose="020B0604020202020204" pitchFamily="34" charset="0"/>
              <a:buChar char="•"/>
            </a:pPr>
            <a:endParaRPr lang="en-US" sz="1867" dirty="0">
              <a:solidFill>
                <a:srgbClr val="FFFFFF"/>
              </a:solidFill>
              <a:latin typeface="IBM Plex Sans"/>
            </a:endParaRPr>
          </a:p>
          <a:p>
            <a:pPr marL="380990" indent="-380990" defTabSz="914377">
              <a:buFont typeface="Arial" panose="020B0604020202020204" pitchFamily="34" charset="0"/>
              <a:buChar char="•"/>
            </a:pPr>
            <a:r>
              <a:rPr lang="en-US" sz="1867" dirty="0">
                <a:solidFill>
                  <a:srgbClr val="FFFFFF"/>
                </a:solidFill>
                <a:latin typeface="IBM Plex Sans"/>
              </a:rPr>
              <a:t>You can view billing information down to the resource group level</a:t>
            </a:r>
          </a:p>
          <a:p>
            <a:pPr defTabSz="914377"/>
            <a:endParaRPr lang="en-US" sz="1867" dirty="0">
              <a:solidFill>
                <a:srgbClr val="FFFFFF"/>
              </a:solidFill>
              <a:latin typeface="IBM Plex Sans"/>
            </a:endParaRPr>
          </a:p>
        </p:txBody>
      </p:sp>
      <p:sp>
        <p:nvSpPr>
          <p:cNvPr id="11" name="Oval 10">
            <a:extLst>
              <a:ext uri="{FF2B5EF4-FFF2-40B4-BE49-F238E27FC236}">
                <a16:creationId xmlns:a16="http://schemas.microsoft.com/office/drawing/2014/main" id="{3210F57D-D42A-EF4C-B29F-9993466569E5}"/>
              </a:ext>
            </a:extLst>
          </p:cNvPr>
          <p:cNvSpPr/>
          <p:nvPr/>
        </p:nvSpPr>
        <p:spPr>
          <a:xfrm>
            <a:off x="9559106" y="162561"/>
            <a:ext cx="2444212" cy="2287225"/>
          </a:xfrm>
          <a:prstGeom prst="ellipse">
            <a:avLst/>
          </a:prstGeom>
          <a:solidFill>
            <a:schemeClr val="bg2"/>
          </a:solidFill>
        </p:spPr>
        <p:txBody>
          <a:bodyPr wrap="square" lIns="0" tIns="0" rIns="0" bIns="0" rtlCol="0" anchor="ctr">
            <a:noAutofit/>
          </a:bodyPr>
          <a:lstStyle/>
          <a:p>
            <a:pPr algn="ctr" defTabSz="914377"/>
            <a:r>
              <a:rPr lang="en-US" sz="1600" dirty="0">
                <a:solidFill>
                  <a:srgbClr val="000000"/>
                </a:solidFill>
                <a:latin typeface="Arial"/>
                <a:cs typeface="Arial"/>
              </a:rPr>
              <a:t>Rules-Dev-RG</a:t>
            </a:r>
          </a:p>
        </p:txBody>
      </p:sp>
    </p:spTree>
    <p:extLst>
      <p:ext uri="{BB962C8B-B14F-4D97-AF65-F5344CB8AC3E}">
        <p14:creationId xmlns:p14="http://schemas.microsoft.com/office/powerpoint/2010/main" val="2983592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800" y="268224"/>
            <a:ext cx="5486400" cy="5991669"/>
          </a:xfrm>
        </p:spPr>
        <p:txBody>
          <a:bodyPr/>
          <a:lstStyle/>
          <a:p>
            <a:r>
              <a:rPr lang="en-US" dirty="0"/>
              <a:t>IAM</a:t>
            </a:r>
            <a:br>
              <a:rPr lang="en-US" dirty="0"/>
            </a:br>
            <a:r>
              <a:rPr lang="en-US" dirty="0">
                <a:solidFill>
                  <a:schemeClr val="accent2"/>
                </a:solidFill>
              </a:rPr>
              <a:t>security model</a:t>
            </a:r>
          </a:p>
        </p:txBody>
      </p:sp>
      <p:sp>
        <p:nvSpPr>
          <p:cNvPr id="11" name="Oval 10">
            <a:extLst>
              <a:ext uri="{FF2B5EF4-FFF2-40B4-BE49-F238E27FC236}">
                <a16:creationId xmlns:a16="http://schemas.microsoft.com/office/drawing/2014/main" id="{3210F57D-D42A-EF4C-B29F-9993466569E5}"/>
              </a:ext>
            </a:extLst>
          </p:cNvPr>
          <p:cNvSpPr/>
          <p:nvPr/>
        </p:nvSpPr>
        <p:spPr>
          <a:xfrm>
            <a:off x="9559106" y="162561"/>
            <a:ext cx="2444212" cy="2287225"/>
          </a:xfrm>
          <a:prstGeom prst="ellipse">
            <a:avLst/>
          </a:prstGeom>
          <a:solidFill>
            <a:schemeClr val="bg2"/>
          </a:solidFill>
        </p:spPr>
        <p:txBody>
          <a:bodyPr wrap="square" lIns="0" tIns="0" rIns="0" bIns="0" rtlCol="0" anchor="ctr">
            <a:noAutofit/>
          </a:bodyPr>
          <a:lstStyle/>
          <a:p>
            <a:pPr algn="ctr" defTabSz="914377"/>
            <a:r>
              <a:rPr lang="en-US" sz="1600" dirty="0">
                <a:solidFill>
                  <a:srgbClr val="000000"/>
                </a:solidFill>
                <a:latin typeface="Arial"/>
                <a:cs typeface="Arial"/>
              </a:rPr>
              <a:t>Rules-Dev-RG</a:t>
            </a:r>
          </a:p>
        </p:txBody>
      </p:sp>
      <p:sp>
        <p:nvSpPr>
          <p:cNvPr id="2" name="TextBox 1">
            <a:extLst>
              <a:ext uri="{FF2B5EF4-FFF2-40B4-BE49-F238E27FC236}">
                <a16:creationId xmlns:a16="http://schemas.microsoft.com/office/drawing/2014/main" id="{75B57EC8-8B27-D142-AA55-5B375E0244D9}"/>
              </a:ext>
            </a:extLst>
          </p:cNvPr>
          <p:cNvSpPr txBox="1"/>
          <p:nvPr/>
        </p:nvSpPr>
        <p:spPr>
          <a:xfrm>
            <a:off x="798286" y="2743200"/>
            <a:ext cx="4012060" cy="2862322"/>
          </a:xfrm>
          <a:prstGeom prst="rect">
            <a:avLst/>
          </a:prstGeom>
          <a:noFill/>
        </p:spPr>
        <p:txBody>
          <a:bodyPr wrap="none" rtlCol="0">
            <a:spAutoFit/>
          </a:bodyPr>
          <a:lstStyle/>
          <a:p>
            <a:pPr marL="380990" indent="-380990" defTabSz="914377">
              <a:buFont typeface="Arial" panose="020B0604020202020204" pitchFamily="34" charset="0"/>
              <a:buChar char="•"/>
            </a:pPr>
            <a:r>
              <a:rPr lang="en-US" dirty="0">
                <a:solidFill>
                  <a:srgbClr val="FFFFFF"/>
                </a:solidFill>
                <a:latin typeface="IBM Plex Sans"/>
              </a:rPr>
              <a:t>Assign Access to the Resource Group</a:t>
            </a:r>
          </a:p>
          <a:p>
            <a:pPr marL="838179" lvl="1" indent="-380990" defTabSz="914377">
              <a:buFont typeface="Arial" panose="020B0604020202020204" pitchFamily="34" charset="0"/>
              <a:buChar char="•"/>
            </a:pPr>
            <a:r>
              <a:rPr lang="en-US" dirty="0">
                <a:solidFill>
                  <a:srgbClr val="FFFFFF"/>
                </a:solidFill>
                <a:latin typeface="IBM Plex Sans"/>
              </a:rPr>
              <a:t>Administrator</a:t>
            </a:r>
          </a:p>
          <a:p>
            <a:pPr marL="838179" lvl="1" indent="-380990" defTabSz="914377">
              <a:buFont typeface="Arial" panose="020B0604020202020204" pitchFamily="34" charset="0"/>
              <a:buChar char="•"/>
            </a:pPr>
            <a:r>
              <a:rPr lang="en-US" dirty="0">
                <a:solidFill>
                  <a:srgbClr val="FFFFFF"/>
                </a:solidFill>
                <a:latin typeface="IBM Plex Sans"/>
              </a:rPr>
              <a:t>Editor</a:t>
            </a:r>
          </a:p>
          <a:p>
            <a:pPr marL="838179" lvl="1" indent="-380990" defTabSz="914377">
              <a:buFont typeface="Arial" panose="020B0604020202020204" pitchFamily="34" charset="0"/>
              <a:buChar char="•"/>
            </a:pPr>
            <a:r>
              <a:rPr lang="en-US" dirty="0">
                <a:solidFill>
                  <a:srgbClr val="FFFFFF"/>
                </a:solidFill>
                <a:latin typeface="IBM Plex Sans"/>
              </a:rPr>
              <a:t>Viewer</a:t>
            </a:r>
          </a:p>
          <a:p>
            <a:pPr marL="838179" lvl="1" indent="-380990" defTabSz="914377">
              <a:buFont typeface="Arial" panose="020B0604020202020204" pitchFamily="34" charset="0"/>
              <a:buChar char="•"/>
            </a:pPr>
            <a:endParaRPr lang="en-US" dirty="0">
              <a:solidFill>
                <a:srgbClr val="FFFFFF"/>
              </a:solidFill>
              <a:latin typeface="IBM Plex Sans"/>
            </a:endParaRPr>
          </a:p>
          <a:p>
            <a:pPr marL="380990" indent="-380990" defTabSz="914377">
              <a:buFont typeface="Arial" panose="020B0604020202020204" pitchFamily="34" charset="0"/>
              <a:buChar char="•"/>
            </a:pPr>
            <a:r>
              <a:rPr lang="en-US" dirty="0">
                <a:solidFill>
                  <a:srgbClr val="FFFFFF"/>
                </a:solidFill>
                <a:latin typeface="IBM Plex Sans"/>
              </a:rPr>
              <a:t>Service Access</a:t>
            </a:r>
          </a:p>
          <a:p>
            <a:pPr marL="838179" lvl="1" indent="-380990" defTabSz="914377">
              <a:buFont typeface="Arial" panose="020B0604020202020204" pitchFamily="34" charset="0"/>
              <a:buChar char="•"/>
            </a:pPr>
            <a:r>
              <a:rPr lang="en-US" dirty="0">
                <a:solidFill>
                  <a:srgbClr val="FFFFFF"/>
                </a:solidFill>
                <a:latin typeface="IBM Plex Sans"/>
              </a:rPr>
              <a:t>All IAM Managed Services</a:t>
            </a:r>
          </a:p>
          <a:p>
            <a:pPr marL="838179" lvl="1" indent="-380990" defTabSz="914377">
              <a:buFont typeface="Arial" panose="020B0604020202020204" pitchFamily="34" charset="0"/>
              <a:buChar char="•"/>
            </a:pPr>
            <a:r>
              <a:rPr lang="en-US" dirty="0">
                <a:solidFill>
                  <a:srgbClr val="FFFFFF"/>
                </a:solidFill>
                <a:latin typeface="IBM Plex Sans"/>
              </a:rPr>
              <a:t>Particular service types</a:t>
            </a:r>
          </a:p>
          <a:p>
            <a:pPr marL="1295368" lvl="2" indent="-380990" defTabSz="914377">
              <a:buFont typeface="Arial" panose="020B0604020202020204" pitchFamily="34" charset="0"/>
              <a:buChar char="•"/>
            </a:pPr>
            <a:r>
              <a:rPr lang="en-US" dirty="0">
                <a:solidFill>
                  <a:srgbClr val="FFFFFF"/>
                </a:solidFill>
                <a:latin typeface="IBM Plex Sans"/>
              </a:rPr>
              <a:t>Platform access roles</a:t>
            </a:r>
          </a:p>
          <a:p>
            <a:pPr marL="1295368" lvl="2" indent="-380990" defTabSz="914377">
              <a:buFont typeface="Arial" panose="020B0604020202020204" pitchFamily="34" charset="0"/>
              <a:buChar char="•"/>
            </a:pPr>
            <a:r>
              <a:rPr lang="en-US" dirty="0">
                <a:solidFill>
                  <a:srgbClr val="FFFFFF"/>
                </a:solidFill>
                <a:latin typeface="IBM Plex Sans"/>
              </a:rPr>
              <a:t>Service access roles</a:t>
            </a:r>
          </a:p>
        </p:txBody>
      </p:sp>
      <p:sp>
        <p:nvSpPr>
          <p:cNvPr id="3" name="TextBox 2">
            <a:extLst>
              <a:ext uri="{FF2B5EF4-FFF2-40B4-BE49-F238E27FC236}">
                <a16:creationId xmlns:a16="http://schemas.microsoft.com/office/drawing/2014/main" id="{BEB94315-6087-5C4C-95B1-47D4A8CB9A8E}"/>
              </a:ext>
            </a:extLst>
          </p:cNvPr>
          <p:cNvSpPr txBox="1"/>
          <p:nvPr/>
        </p:nvSpPr>
        <p:spPr>
          <a:xfrm>
            <a:off x="798286" y="1485945"/>
            <a:ext cx="1772601" cy="748795"/>
          </a:xfrm>
          <a:prstGeom prst="rect">
            <a:avLst/>
          </a:prstGeom>
          <a:noFill/>
        </p:spPr>
        <p:txBody>
          <a:bodyPr wrap="none" rtlCol="0">
            <a:spAutoFit/>
          </a:bodyPr>
          <a:lstStyle/>
          <a:p>
            <a:pPr marL="380990" indent="-380990" defTabSz="914377">
              <a:buFont typeface="Arial" panose="020B0604020202020204" pitchFamily="34" charset="0"/>
              <a:buChar char="•"/>
            </a:pPr>
            <a:r>
              <a:rPr lang="en-US" sz="2133" dirty="0">
                <a:solidFill>
                  <a:srgbClr val="FFFFFF"/>
                </a:solidFill>
                <a:latin typeface="IBM Plex Sans"/>
              </a:rPr>
              <a:t>Users</a:t>
            </a:r>
          </a:p>
          <a:p>
            <a:pPr marL="380990" indent="-380990" defTabSz="914377">
              <a:buFont typeface="Arial" panose="020B0604020202020204" pitchFamily="34" charset="0"/>
              <a:buChar char="•"/>
            </a:pPr>
            <a:r>
              <a:rPr lang="en-US" sz="2133" dirty="0">
                <a:solidFill>
                  <a:srgbClr val="FFFFFF"/>
                </a:solidFill>
                <a:latin typeface="IBM Plex Sans"/>
              </a:rPr>
              <a:t>Service IDs</a:t>
            </a:r>
          </a:p>
        </p:txBody>
      </p:sp>
    </p:spTree>
    <p:extLst>
      <p:ext uri="{BB962C8B-B14F-4D97-AF65-F5344CB8AC3E}">
        <p14:creationId xmlns:p14="http://schemas.microsoft.com/office/powerpoint/2010/main" val="127300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800" y="268224"/>
            <a:ext cx="5486400" cy="5991669"/>
          </a:xfrm>
        </p:spPr>
        <p:txBody>
          <a:bodyPr/>
          <a:lstStyle/>
          <a:p>
            <a:r>
              <a:rPr lang="en-US" dirty="0"/>
              <a:t>IAM</a:t>
            </a:r>
            <a:br>
              <a:rPr lang="en-US" dirty="0"/>
            </a:br>
            <a:r>
              <a:rPr lang="en-US" dirty="0">
                <a:solidFill>
                  <a:schemeClr val="accent2"/>
                </a:solidFill>
              </a:rPr>
              <a:t>platform and service access roles</a:t>
            </a:r>
          </a:p>
        </p:txBody>
      </p:sp>
      <p:sp>
        <p:nvSpPr>
          <p:cNvPr id="11" name="Oval 10">
            <a:extLst>
              <a:ext uri="{FF2B5EF4-FFF2-40B4-BE49-F238E27FC236}">
                <a16:creationId xmlns:a16="http://schemas.microsoft.com/office/drawing/2014/main" id="{3210F57D-D42A-EF4C-B29F-9993466569E5}"/>
              </a:ext>
            </a:extLst>
          </p:cNvPr>
          <p:cNvSpPr/>
          <p:nvPr/>
        </p:nvSpPr>
        <p:spPr>
          <a:xfrm>
            <a:off x="9559106" y="162561"/>
            <a:ext cx="2444212" cy="2287225"/>
          </a:xfrm>
          <a:prstGeom prst="ellipse">
            <a:avLst/>
          </a:prstGeom>
          <a:solidFill>
            <a:schemeClr val="bg2"/>
          </a:solidFill>
        </p:spPr>
        <p:txBody>
          <a:bodyPr wrap="square" lIns="0" tIns="0" rIns="0" bIns="0" rtlCol="0" anchor="ctr">
            <a:noAutofit/>
          </a:bodyPr>
          <a:lstStyle/>
          <a:p>
            <a:pPr algn="ctr" defTabSz="914377"/>
            <a:r>
              <a:rPr lang="en-US" sz="1600" dirty="0">
                <a:solidFill>
                  <a:srgbClr val="000000"/>
                </a:solidFill>
                <a:latin typeface="Arial"/>
                <a:cs typeface="Arial"/>
              </a:rPr>
              <a:t>Rules-Dev-RG</a:t>
            </a:r>
          </a:p>
        </p:txBody>
      </p:sp>
      <p:sp>
        <p:nvSpPr>
          <p:cNvPr id="2" name="TextBox 1">
            <a:extLst>
              <a:ext uri="{FF2B5EF4-FFF2-40B4-BE49-F238E27FC236}">
                <a16:creationId xmlns:a16="http://schemas.microsoft.com/office/drawing/2014/main" id="{75B57EC8-8B27-D142-AA55-5B375E0244D9}"/>
              </a:ext>
            </a:extLst>
          </p:cNvPr>
          <p:cNvSpPr txBox="1"/>
          <p:nvPr/>
        </p:nvSpPr>
        <p:spPr>
          <a:xfrm>
            <a:off x="798285" y="1915886"/>
            <a:ext cx="4184672" cy="2862322"/>
          </a:xfrm>
          <a:prstGeom prst="rect">
            <a:avLst/>
          </a:prstGeom>
          <a:noFill/>
        </p:spPr>
        <p:txBody>
          <a:bodyPr wrap="none" rtlCol="0">
            <a:spAutoFit/>
          </a:bodyPr>
          <a:lstStyle/>
          <a:p>
            <a:pPr marL="380990" indent="-380990" defTabSz="914377">
              <a:buFont typeface="Arial" panose="020B0604020202020204" pitchFamily="34" charset="0"/>
              <a:buChar char="•"/>
            </a:pPr>
            <a:r>
              <a:rPr lang="en-US" dirty="0">
                <a:solidFill>
                  <a:srgbClr val="FFFFFF"/>
                </a:solidFill>
                <a:latin typeface="IBM Plex Sans"/>
              </a:rPr>
              <a:t>Platform access roles</a:t>
            </a:r>
          </a:p>
          <a:p>
            <a:pPr marL="838179" lvl="1" indent="-380990" defTabSz="914377">
              <a:buFont typeface="Arial" panose="020B0604020202020204" pitchFamily="34" charset="0"/>
              <a:buChar char="•"/>
            </a:pPr>
            <a:r>
              <a:rPr lang="en-US" dirty="0">
                <a:solidFill>
                  <a:srgbClr val="FFFFFF"/>
                </a:solidFill>
                <a:latin typeface="IBM Plex Sans"/>
              </a:rPr>
              <a:t>Administrator</a:t>
            </a:r>
          </a:p>
          <a:p>
            <a:pPr marL="838179" lvl="1" indent="-380990" defTabSz="914377">
              <a:buFont typeface="Arial" panose="020B0604020202020204" pitchFamily="34" charset="0"/>
              <a:buChar char="•"/>
            </a:pPr>
            <a:r>
              <a:rPr lang="en-US" dirty="0">
                <a:solidFill>
                  <a:srgbClr val="FFFFFF"/>
                </a:solidFill>
                <a:latin typeface="IBM Plex Sans"/>
              </a:rPr>
              <a:t>Editor</a:t>
            </a:r>
          </a:p>
          <a:p>
            <a:pPr marL="838179" lvl="1" indent="-380990" defTabSz="914377">
              <a:buFont typeface="Arial" panose="020B0604020202020204" pitchFamily="34" charset="0"/>
              <a:buChar char="•"/>
            </a:pPr>
            <a:r>
              <a:rPr lang="en-US" dirty="0">
                <a:solidFill>
                  <a:srgbClr val="FFFFFF"/>
                </a:solidFill>
                <a:latin typeface="IBM Plex Sans"/>
              </a:rPr>
              <a:t>Operator</a:t>
            </a:r>
          </a:p>
          <a:p>
            <a:pPr marL="838179" lvl="1" indent="-380990" defTabSz="914377">
              <a:buFont typeface="Arial" panose="020B0604020202020204" pitchFamily="34" charset="0"/>
              <a:buChar char="•"/>
            </a:pPr>
            <a:r>
              <a:rPr lang="en-US" dirty="0">
                <a:solidFill>
                  <a:srgbClr val="FFFFFF"/>
                </a:solidFill>
                <a:latin typeface="IBM Plex Sans"/>
              </a:rPr>
              <a:t>Viewer</a:t>
            </a:r>
          </a:p>
          <a:p>
            <a:pPr marL="838179" lvl="1" indent="-380990" defTabSz="914377">
              <a:buFont typeface="Arial" panose="020B0604020202020204" pitchFamily="34" charset="0"/>
              <a:buChar char="•"/>
            </a:pPr>
            <a:endParaRPr lang="en-US" dirty="0">
              <a:solidFill>
                <a:srgbClr val="FFFFFF"/>
              </a:solidFill>
              <a:latin typeface="IBM Plex Sans"/>
            </a:endParaRPr>
          </a:p>
          <a:p>
            <a:pPr marL="380990" indent="-380990" defTabSz="914377">
              <a:buFont typeface="Arial" panose="020B0604020202020204" pitchFamily="34" charset="0"/>
              <a:buChar char="•"/>
            </a:pPr>
            <a:r>
              <a:rPr lang="en-US" dirty="0">
                <a:solidFill>
                  <a:srgbClr val="FFFFFF"/>
                </a:solidFill>
                <a:latin typeface="IBM Plex Sans"/>
              </a:rPr>
              <a:t>Service access roles (differ per service)</a:t>
            </a:r>
          </a:p>
          <a:p>
            <a:pPr marL="838179" lvl="1" indent="-380990" defTabSz="914377">
              <a:buFont typeface="Arial" panose="020B0604020202020204" pitchFamily="34" charset="0"/>
              <a:buChar char="•"/>
            </a:pPr>
            <a:r>
              <a:rPr lang="en-US" dirty="0">
                <a:solidFill>
                  <a:srgbClr val="FFFFFF"/>
                </a:solidFill>
                <a:latin typeface="IBM Plex Sans"/>
              </a:rPr>
              <a:t>Manager</a:t>
            </a:r>
          </a:p>
          <a:p>
            <a:pPr marL="838179" lvl="1" indent="-380990" defTabSz="914377">
              <a:buFont typeface="Arial" panose="020B0604020202020204" pitchFamily="34" charset="0"/>
              <a:buChar char="•"/>
            </a:pPr>
            <a:r>
              <a:rPr lang="en-US" dirty="0">
                <a:solidFill>
                  <a:srgbClr val="FFFFFF"/>
                </a:solidFill>
                <a:latin typeface="IBM Plex Sans"/>
              </a:rPr>
              <a:t>Writer</a:t>
            </a:r>
          </a:p>
          <a:p>
            <a:pPr marL="838179" lvl="1" indent="-380990" defTabSz="914377">
              <a:buFont typeface="Arial" panose="020B0604020202020204" pitchFamily="34" charset="0"/>
              <a:buChar char="•"/>
            </a:pPr>
            <a:r>
              <a:rPr lang="en-US" dirty="0">
                <a:solidFill>
                  <a:srgbClr val="FFFFFF"/>
                </a:solidFill>
                <a:latin typeface="IBM Plex Sans"/>
              </a:rPr>
              <a:t>Reader</a:t>
            </a:r>
          </a:p>
        </p:txBody>
      </p:sp>
    </p:spTree>
    <p:extLst>
      <p:ext uri="{BB962C8B-B14F-4D97-AF65-F5344CB8AC3E}">
        <p14:creationId xmlns:p14="http://schemas.microsoft.com/office/powerpoint/2010/main" val="1332578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a:xfrm>
            <a:off x="304800" y="268224"/>
            <a:ext cx="5486400" cy="5991669"/>
          </a:xfrm>
        </p:spPr>
        <p:txBody>
          <a:bodyPr/>
          <a:lstStyle/>
          <a:p>
            <a:r>
              <a:rPr lang="en-US" dirty="0"/>
              <a:t>IAM</a:t>
            </a:r>
            <a:br>
              <a:rPr lang="en-US" dirty="0"/>
            </a:br>
            <a:r>
              <a:rPr lang="en-US" dirty="0">
                <a:solidFill>
                  <a:schemeClr val="accent2"/>
                </a:solidFill>
              </a:rPr>
              <a:t>quick review</a:t>
            </a:r>
          </a:p>
        </p:txBody>
      </p:sp>
      <p:sp>
        <p:nvSpPr>
          <p:cNvPr id="11" name="Oval 10">
            <a:extLst>
              <a:ext uri="{FF2B5EF4-FFF2-40B4-BE49-F238E27FC236}">
                <a16:creationId xmlns:a16="http://schemas.microsoft.com/office/drawing/2014/main" id="{3210F57D-D42A-EF4C-B29F-9993466569E5}"/>
              </a:ext>
            </a:extLst>
          </p:cNvPr>
          <p:cNvSpPr/>
          <p:nvPr/>
        </p:nvSpPr>
        <p:spPr>
          <a:xfrm>
            <a:off x="9559106" y="162561"/>
            <a:ext cx="2444212" cy="2287225"/>
          </a:xfrm>
          <a:prstGeom prst="ellipse">
            <a:avLst/>
          </a:prstGeom>
          <a:solidFill>
            <a:schemeClr val="bg2"/>
          </a:solidFill>
        </p:spPr>
        <p:txBody>
          <a:bodyPr wrap="square" lIns="0" tIns="0" rIns="0" bIns="0" rtlCol="0" anchor="ctr">
            <a:noAutofit/>
          </a:bodyPr>
          <a:lstStyle/>
          <a:p>
            <a:pPr algn="ctr" defTabSz="914377"/>
            <a:r>
              <a:rPr lang="en-US" sz="1600" dirty="0">
                <a:solidFill>
                  <a:srgbClr val="000000"/>
                </a:solidFill>
                <a:latin typeface="Arial"/>
                <a:cs typeface="Arial"/>
              </a:rPr>
              <a:t>Rules-Dev-RG</a:t>
            </a:r>
          </a:p>
        </p:txBody>
      </p:sp>
      <p:sp>
        <p:nvSpPr>
          <p:cNvPr id="2" name="TextBox 1">
            <a:extLst>
              <a:ext uri="{FF2B5EF4-FFF2-40B4-BE49-F238E27FC236}">
                <a16:creationId xmlns:a16="http://schemas.microsoft.com/office/drawing/2014/main" id="{75B57EC8-8B27-D142-AA55-5B375E0244D9}"/>
              </a:ext>
            </a:extLst>
          </p:cNvPr>
          <p:cNvSpPr txBox="1"/>
          <p:nvPr/>
        </p:nvSpPr>
        <p:spPr>
          <a:xfrm>
            <a:off x="304800" y="1641677"/>
            <a:ext cx="11582400" cy="4031104"/>
          </a:xfrm>
          <a:prstGeom prst="rect">
            <a:avLst/>
          </a:prstGeom>
          <a:noFill/>
        </p:spPr>
        <p:txBody>
          <a:bodyPr wrap="square" rtlCol="0">
            <a:spAutoFit/>
          </a:bodyPr>
          <a:lstStyle/>
          <a:p>
            <a:pPr marL="380990" indent="-380990" defTabSz="914377">
              <a:buFont typeface="Arial" panose="020B0604020202020204" pitchFamily="34" charset="0"/>
              <a:buChar char="•"/>
            </a:pPr>
            <a:r>
              <a:rPr lang="en-US" sz="2133" dirty="0">
                <a:solidFill>
                  <a:srgbClr val="FFFFFF"/>
                </a:solidFill>
                <a:latin typeface="IBM Plex Sans"/>
              </a:rPr>
              <a:t>Provides a highly granular means to grant access to users</a:t>
            </a:r>
          </a:p>
          <a:p>
            <a:pPr marL="380990" indent="-380990" defTabSz="914377">
              <a:buFont typeface="Arial" panose="020B0604020202020204" pitchFamily="34" charset="0"/>
              <a:buChar char="•"/>
            </a:pPr>
            <a:r>
              <a:rPr lang="en-US" sz="2133" dirty="0">
                <a:solidFill>
                  <a:srgbClr val="FFFFFF"/>
                </a:solidFill>
                <a:latin typeface="IBM Plex Sans"/>
              </a:rPr>
              <a:t>Uses Resource Groups (RGs)</a:t>
            </a:r>
          </a:p>
          <a:p>
            <a:pPr marL="380990" indent="-380990" defTabSz="914377">
              <a:buFont typeface="Arial" panose="020B0604020202020204" pitchFamily="34" charset="0"/>
              <a:buChar char="•"/>
            </a:pPr>
            <a:r>
              <a:rPr lang="en-US" sz="2133" dirty="0">
                <a:solidFill>
                  <a:srgbClr val="FFFFFF"/>
                </a:solidFill>
                <a:latin typeface="IBM Plex Sans"/>
              </a:rPr>
              <a:t>Lite accounts are restricted to a single RG</a:t>
            </a:r>
          </a:p>
          <a:p>
            <a:pPr marL="380990" indent="-380990" defTabSz="914377">
              <a:buFont typeface="Arial" panose="020B0604020202020204" pitchFamily="34" charset="0"/>
              <a:buChar char="•"/>
            </a:pPr>
            <a:r>
              <a:rPr lang="en-US" sz="2133" dirty="0">
                <a:solidFill>
                  <a:srgbClr val="FFFFFF"/>
                </a:solidFill>
                <a:latin typeface="IBM Plex Sans"/>
              </a:rPr>
              <a:t>IAM managed resources are provisioned into RG</a:t>
            </a:r>
          </a:p>
          <a:p>
            <a:pPr marL="380990" indent="-380990" defTabSz="914377">
              <a:buFont typeface="Arial" panose="020B0604020202020204" pitchFamily="34" charset="0"/>
              <a:buChar char="•"/>
            </a:pPr>
            <a:r>
              <a:rPr lang="en-US" sz="2133" dirty="0">
                <a:solidFill>
                  <a:srgbClr val="FFFFFF"/>
                </a:solidFill>
                <a:latin typeface="IBM Plex Sans"/>
              </a:rPr>
              <a:t>A resource is an application, service instance, container cluster, storage volume or VM that can be managed using IAM</a:t>
            </a:r>
          </a:p>
          <a:p>
            <a:pPr marL="380990" indent="-380990" defTabSz="914377">
              <a:buFont typeface="Arial" panose="020B0604020202020204" pitchFamily="34" charset="0"/>
              <a:buChar char="•"/>
            </a:pPr>
            <a:r>
              <a:rPr lang="en-US" sz="2133" dirty="0">
                <a:solidFill>
                  <a:srgbClr val="FFFFFF"/>
                </a:solidFill>
                <a:latin typeface="IBM Plex Sans"/>
              </a:rPr>
              <a:t>Once provisioned, a resource cannot change RG</a:t>
            </a:r>
          </a:p>
          <a:p>
            <a:pPr marL="380990" indent="-380990" defTabSz="914377">
              <a:buFont typeface="Arial" panose="020B0604020202020204" pitchFamily="34" charset="0"/>
              <a:buChar char="•"/>
            </a:pPr>
            <a:r>
              <a:rPr lang="en-US" sz="2133" dirty="0">
                <a:solidFill>
                  <a:srgbClr val="FFFFFF"/>
                </a:solidFill>
                <a:latin typeface="IBM Plex Sans"/>
              </a:rPr>
              <a:t>Roles are granted at the RG or the IAM managed service level</a:t>
            </a:r>
          </a:p>
          <a:p>
            <a:pPr marL="380990" indent="-380990" defTabSz="914377">
              <a:buFont typeface="Arial" panose="020B0604020202020204" pitchFamily="34" charset="0"/>
              <a:buChar char="•"/>
            </a:pPr>
            <a:r>
              <a:rPr lang="en-US" sz="2133" dirty="0">
                <a:solidFill>
                  <a:srgbClr val="FFFFFF"/>
                </a:solidFill>
                <a:latin typeface="IBM Plex Sans"/>
              </a:rPr>
              <a:t>Privileges (Roles) can be granted to Users, Service IDs or Access Groups</a:t>
            </a:r>
          </a:p>
          <a:p>
            <a:pPr marL="380990" indent="-380990" defTabSz="914377">
              <a:buFont typeface="Arial" panose="020B0604020202020204" pitchFamily="34" charset="0"/>
              <a:buChar char="•"/>
            </a:pPr>
            <a:r>
              <a:rPr lang="en-US" sz="2133" dirty="0">
                <a:solidFill>
                  <a:srgbClr val="FFFFFF"/>
                </a:solidFill>
                <a:latin typeface="IBM Plex Sans"/>
              </a:rPr>
              <a:t>An Access Group is a collection of Users and / or Service IDs that need the same access</a:t>
            </a:r>
          </a:p>
          <a:p>
            <a:pPr marL="380990" indent="-380990" defTabSz="914377">
              <a:buFont typeface="Arial" panose="020B0604020202020204" pitchFamily="34" charset="0"/>
              <a:buChar char="•"/>
            </a:pPr>
            <a:r>
              <a:rPr lang="en-US" sz="2133" dirty="0">
                <a:solidFill>
                  <a:srgbClr val="FFFFFF"/>
                </a:solidFill>
                <a:latin typeface="IBM Plex Sans"/>
              </a:rPr>
              <a:t>You can view billing information per RG</a:t>
            </a:r>
          </a:p>
          <a:p>
            <a:pPr marL="380990" indent="-380990" defTabSz="914377">
              <a:buFont typeface="Arial" panose="020B0604020202020204" pitchFamily="34" charset="0"/>
              <a:buChar char="•"/>
            </a:pPr>
            <a:endParaRPr lang="en-US" sz="2133" dirty="0">
              <a:solidFill>
                <a:srgbClr val="FFFFFF"/>
              </a:solidFill>
              <a:latin typeface="IBM Plex Sans"/>
            </a:endParaRPr>
          </a:p>
        </p:txBody>
      </p:sp>
    </p:spTree>
    <p:extLst>
      <p:ext uri="{BB962C8B-B14F-4D97-AF65-F5344CB8AC3E}">
        <p14:creationId xmlns:p14="http://schemas.microsoft.com/office/powerpoint/2010/main" val="246826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389C-C391-C543-8EEA-8D555DA98ECB}"/>
              </a:ext>
            </a:extLst>
          </p:cNvPr>
          <p:cNvSpPr>
            <a:spLocks noGrp="1"/>
          </p:cNvSpPr>
          <p:nvPr>
            <p:ph type="title"/>
          </p:nvPr>
        </p:nvSpPr>
        <p:spPr>
          <a:xfrm>
            <a:off x="194478" y="68442"/>
            <a:ext cx="10515600" cy="1325563"/>
          </a:xfrm>
        </p:spPr>
        <p:txBody>
          <a:bodyPr/>
          <a:lstStyle/>
          <a:p>
            <a:r>
              <a:rPr lang="en-US" b="1" dirty="0">
                <a:solidFill>
                  <a:schemeClr val="bg1"/>
                </a:solidFill>
              </a:rPr>
              <a:t>Cloud Capabilities Desired</a:t>
            </a:r>
          </a:p>
        </p:txBody>
      </p:sp>
      <p:sp>
        <p:nvSpPr>
          <p:cNvPr id="62" name="Slide Number Placeholder 61">
            <a:extLst>
              <a:ext uri="{FF2B5EF4-FFF2-40B4-BE49-F238E27FC236}">
                <a16:creationId xmlns:a16="http://schemas.microsoft.com/office/drawing/2014/main" id="{13A236A8-4427-A645-9C63-59EDF46925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1108E-B25A-6B45-905F-6B5D569C863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A66EC70C-50FD-4C42-9ADE-966E225D8537}"/>
              </a:ext>
            </a:extLst>
          </p:cNvPr>
          <p:cNvSpPr txBox="1"/>
          <p:nvPr/>
        </p:nvSpPr>
        <p:spPr>
          <a:xfrm>
            <a:off x="423440" y="1533465"/>
            <a:ext cx="7495898" cy="4893647"/>
          </a:xfrm>
          <a:prstGeom prst="rect">
            <a:avLst/>
          </a:prstGeom>
          <a:noFill/>
        </p:spPr>
        <p:txBody>
          <a:bodyPr wrap="square" rtlCol="0">
            <a:spAutoFit/>
          </a:bodyPr>
          <a:lstStyle/>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Self-service user experience, from anywhere</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Pay as you go for what you use</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Rapid access to resources – compute, storage, GPUs, network bandwidth </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Deploy and scale apps rapidly – on demand</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Simplified management and operations</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Continuous software, infrastructure innovation</a:t>
            </a:r>
          </a:p>
          <a:p>
            <a:pPr marL="342900" marR="0" lvl="0" indent="-342900" algn="l" defTabSz="60892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0" marR="0" lvl="0" indent="0" algn="l" defTabSz="608923"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endParaRPr>
          </a:p>
          <a:p>
            <a:pPr marL="0" marR="0" lvl="0" indent="0" algn="l" defTabSz="608923"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ea typeface="ＭＳ Ｐゴシック" charset="-128"/>
                <a:cs typeface="Gotham Rounded Medium"/>
                <a:sym typeface="Helvetica Light"/>
              </a:rPr>
              <a:t>Thus Cloud is a capability and not a place</a:t>
            </a:r>
          </a:p>
        </p:txBody>
      </p:sp>
      <p:pic>
        <p:nvPicPr>
          <p:cNvPr id="64" name="Picture 2">
            <a:extLst>
              <a:ext uri="{FF2B5EF4-FFF2-40B4-BE49-F238E27FC236}">
                <a16:creationId xmlns:a16="http://schemas.microsoft.com/office/drawing/2014/main" id="{134156D0-8D7C-D342-B584-AD795A63921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8801" y="2375338"/>
            <a:ext cx="2626667" cy="173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
            <a:extLst>
              <a:ext uri="{FF2B5EF4-FFF2-40B4-BE49-F238E27FC236}">
                <a16:creationId xmlns:a16="http://schemas.microsoft.com/office/drawing/2014/main" id="{03102053-1AB7-BD4C-BCAA-EC0C59C7EE4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99142" y="1201822"/>
            <a:ext cx="2626667" cy="173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a:extLst>
              <a:ext uri="{FF2B5EF4-FFF2-40B4-BE49-F238E27FC236}">
                <a16:creationId xmlns:a16="http://schemas.microsoft.com/office/drawing/2014/main" id="{8AEC1E30-4E87-E24D-A2D0-F80409BB03B9}"/>
              </a:ext>
            </a:extLst>
          </p:cNvPr>
          <p:cNvSpPr/>
          <p:nvPr/>
        </p:nvSpPr>
        <p:spPr>
          <a:xfrm>
            <a:off x="7869528" y="4564957"/>
            <a:ext cx="4112563" cy="1655249"/>
          </a:xfrm>
          <a:prstGeom prst="rect">
            <a:avLst/>
          </a:prstGeo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38489"/>
                </a:solidFill>
                <a:effectLst/>
                <a:uLnTx/>
                <a:uFillTx/>
                <a:latin typeface="IBM Plex Sans"/>
                <a:ea typeface="+mn-ea"/>
                <a:cs typeface="+mn-cs"/>
                <a:sym typeface="Helvetica Light"/>
              </a:rPr>
              <a:t>94</a:t>
            </a:r>
            <a:r>
              <a:rPr kumimoji="0" lang="en-US" sz="3200" b="1" i="0" u="none" strike="noStrike" kern="1200" cap="none" spc="0" normalizeH="0" baseline="0" noProof="0" dirty="0">
                <a:ln>
                  <a:noFill/>
                </a:ln>
                <a:solidFill>
                  <a:srgbClr val="0E8489"/>
                </a:solidFill>
                <a:effectLst/>
                <a:uLnTx/>
                <a:uFillTx/>
                <a:latin typeface="IBM Plex Sans"/>
                <a:ea typeface="+mn-ea"/>
                <a:cs typeface="+mn-cs"/>
                <a:sym typeface="Helvetica Light"/>
              </a:rPr>
              <a:t>% </a:t>
            </a:r>
            <a:r>
              <a:rPr kumimoji="0" lang="en-US" sz="2000" b="0" i="0" u="none" strike="noStrike" kern="1200" cap="none" spc="0" normalizeH="0" baseline="0" noProof="0" dirty="0">
                <a:ln>
                  <a:noFill/>
                </a:ln>
                <a:solidFill>
                  <a:srgbClr val="038489"/>
                </a:solidFill>
                <a:effectLst/>
                <a:uLnTx/>
                <a:uFillTx/>
                <a:latin typeface="IBM Plex Sans"/>
                <a:ea typeface="+mn-ea"/>
                <a:cs typeface="+mn-cs"/>
                <a:sym typeface="Helvetica Light"/>
              </a:rPr>
              <a:t>of organizations </a:t>
            </a:r>
            <a:br>
              <a:rPr kumimoji="0" lang="en-US" sz="2000" b="0" i="0" u="none" strike="noStrike" kern="1200" cap="none" spc="0" normalizeH="0" baseline="0" noProof="0" dirty="0">
                <a:ln>
                  <a:noFill/>
                </a:ln>
                <a:solidFill>
                  <a:srgbClr val="038489"/>
                </a:solidFill>
                <a:effectLst/>
                <a:uLnTx/>
                <a:uFillTx/>
                <a:latin typeface="IBM Plex Sans"/>
                <a:ea typeface="+mn-ea"/>
                <a:cs typeface="+mn-cs"/>
                <a:sym typeface="Helvetica Light"/>
              </a:rPr>
            </a:br>
            <a:r>
              <a:rPr kumimoji="0" lang="en-US" sz="2000" b="0" i="0" u="none" strike="noStrike" kern="1200" cap="none" spc="0" normalizeH="0" baseline="0" noProof="0" dirty="0">
                <a:ln>
                  <a:noFill/>
                </a:ln>
                <a:solidFill>
                  <a:srgbClr val="FFFFFF"/>
                </a:solidFill>
                <a:effectLst/>
                <a:uLnTx/>
                <a:uFillTx/>
                <a:latin typeface="IBM Plex Sans"/>
                <a:ea typeface="+mn-ea"/>
                <a:cs typeface="+mn-cs"/>
                <a:sym typeface="Helvetica Light"/>
              </a:rPr>
              <a:t>are using a mix of public and private clouds and are embracing a multicloud strategy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sym typeface="Helvetica Light"/>
              </a:rPr>
              <a:t> </a:t>
            </a:r>
          </a:p>
        </p:txBody>
      </p:sp>
      <p:sp>
        <p:nvSpPr>
          <p:cNvPr id="67" name="TextBox 66">
            <a:extLst>
              <a:ext uri="{FF2B5EF4-FFF2-40B4-BE49-F238E27FC236}">
                <a16:creationId xmlns:a16="http://schemas.microsoft.com/office/drawing/2014/main" id="{1B5DC984-DCE8-5E4C-8387-5BA7C1310F50}"/>
              </a:ext>
            </a:extLst>
          </p:cNvPr>
          <p:cNvSpPr txBox="1"/>
          <p:nvPr/>
        </p:nvSpPr>
        <p:spPr>
          <a:xfrm>
            <a:off x="7919338" y="6169440"/>
            <a:ext cx="4272663"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IBM Plex Sans"/>
                <a:ea typeface="+mn-ea"/>
                <a:cs typeface="+mn-cs"/>
                <a:sym typeface="Helvetica Light"/>
              </a:rPr>
              <a:t>IDC Cloud Forecast 2018-2020 </a:t>
            </a:r>
            <a:r>
              <a:rPr kumimoji="0" lang="en-US" sz="1100" b="0" i="1" u="none" strike="noStrike" kern="1200" cap="none" spc="0" normalizeH="0" baseline="0" noProof="0" dirty="0">
                <a:ln>
                  <a:noFill/>
                </a:ln>
                <a:solidFill>
                  <a:srgbClr val="FFFFFF"/>
                </a:solidFill>
                <a:effectLst/>
                <a:uLnTx/>
                <a:uFillTx/>
                <a:latin typeface="IBM Plex Sans"/>
                <a:ea typeface="+mn-ea"/>
                <a:cs typeface="+mn-cs"/>
                <a:sym typeface="Helvetica Light"/>
                <a:hlinkClick r:id="rId4">
                  <a:extLst>
                    <a:ext uri="{A12FA001-AC4F-418D-AE19-62706E023703}">
                      <ahyp:hlinkClr xmlns:ahyp="http://schemas.microsoft.com/office/drawing/2018/hyperlinkcolor" val="tx"/>
                    </a:ext>
                  </a:extLst>
                </a:hlinkClick>
              </a:rPr>
              <a:t>  </a:t>
            </a:r>
            <a:endParaRPr kumimoji="0" lang="en-US" sz="1100" b="0" i="1" u="none" strike="noStrike" kern="1200" cap="none" spc="0" normalizeH="0" baseline="0" noProof="0" dirty="0">
              <a:ln>
                <a:noFill/>
              </a:ln>
              <a:solidFill>
                <a:srgbClr val="FFFFFF"/>
              </a:solidFill>
              <a:effectLst/>
              <a:uLnTx/>
              <a:uFillTx/>
              <a:latin typeface="IBM Plex Sans"/>
              <a:ea typeface="+mn-ea"/>
              <a:cs typeface="+mn-cs"/>
              <a:sym typeface="Helvetica Light"/>
            </a:endParaRPr>
          </a:p>
        </p:txBody>
      </p:sp>
      <p:pic>
        <p:nvPicPr>
          <p:cNvPr id="68" name="Picture 67">
            <a:extLst>
              <a:ext uri="{FF2B5EF4-FFF2-40B4-BE49-F238E27FC236}">
                <a16:creationId xmlns:a16="http://schemas.microsoft.com/office/drawing/2014/main" id="{A890B4FE-81F0-5C47-8938-769A4C46AE0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012497" y="251882"/>
            <a:ext cx="874613" cy="750512"/>
          </a:xfrm>
          <a:prstGeom prst="rect">
            <a:avLst/>
          </a:prstGeom>
        </p:spPr>
      </p:pic>
    </p:spTree>
    <p:extLst>
      <p:ext uri="{BB962C8B-B14F-4D97-AF65-F5344CB8AC3E}">
        <p14:creationId xmlns:p14="http://schemas.microsoft.com/office/powerpoint/2010/main" val="62662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Strategy</a:t>
            </a:r>
          </a:p>
        </p:txBody>
      </p:sp>
      <p:sp>
        <p:nvSpPr>
          <p:cNvPr id="19" name="Oval 18">
            <a:extLst>
              <a:ext uri="{FF2B5EF4-FFF2-40B4-BE49-F238E27FC236}">
                <a16:creationId xmlns:a16="http://schemas.microsoft.com/office/drawing/2014/main" id="{EECC384D-5151-BC4D-8E18-3FFAA09A1E91}"/>
              </a:ext>
            </a:extLst>
          </p:cNvPr>
          <p:cNvSpPr/>
          <p:nvPr/>
        </p:nvSpPr>
        <p:spPr>
          <a:xfrm>
            <a:off x="5838738" y="1396277"/>
            <a:ext cx="2560327" cy="2479039"/>
          </a:xfrm>
          <a:prstGeom prst="ellipse">
            <a:avLst/>
          </a:prstGeom>
          <a:solidFill>
            <a:schemeClr val="bg2"/>
          </a:solidFill>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20" name="Oval 19">
            <a:extLst>
              <a:ext uri="{FF2B5EF4-FFF2-40B4-BE49-F238E27FC236}">
                <a16:creationId xmlns:a16="http://schemas.microsoft.com/office/drawing/2014/main" id="{FB667FA4-D769-D64B-9A35-9C9C5C799D4D}"/>
              </a:ext>
            </a:extLst>
          </p:cNvPr>
          <p:cNvSpPr/>
          <p:nvPr/>
        </p:nvSpPr>
        <p:spPr>
          <a:xfrm>
            <a:off x="8703865" y="1370777"/>
            <a:ext cx="2560327" cy="2479039"/>
          </a:xfrm>
          <a:prstGeom prst="ellipse">
            <a:avLst/>
          </a:prstGeom>
          <a:solidFill>
            <a:schemeClr val="bg2"/>
          </a:solidFill>
        </p:spPr>
        <p:txBody>
          <a:bodyPr wrap="square" lIns="0" tIns="0" rIns="0" bIns="0" rtlCol="0" anchor="ctr">
            <a:noAutofit/>
          </a:bodyPr>
          <a:lstStyle/>
          <a:p>
            <a:pPr algn="ctr" defTabSz="914377"/>
            <a:r>
              <a:rPr lang="en-US" sz="2133" dirty="0">
                <a:solidFill>
                  <a:srgbClr val="000000"/>
                </a:solidFill>
                <a:latin typeface="Arial"/>
                <a:cs typeface="Arial"/>
              </a:rPr>
              <a:t>Rules-Test-RG</a:t>
            </a:r>
            <a:endParaRPr lang="en-US" sz="1867" dirty="0">
              <a:solidFill>
                <a:srgbClr val="000000"/>
              </a:solidFill>
              <a:latin typeface="Arial"/>
              <a:cs typeface="Arial"/>
            </a:endParaRPr>
          </a:p>
        </p:txBody>
      </p:sp>
      <p:sp>
        <p:nvSpPr>
          <p:cNvPr id="21" name="Oval 20">
            <a:extLst>
              <a:ext uri="{FF2B5EF4-FFF2-40B4-BE49-F238E27FC236}">
                <a16:creationId xmlns:a16="http://schemas.microsoft.com/office/drawing/2014/main" id="{4F73A13B-B352-B243-832F-09B56EDACF8E}"/>
              </a:ext>
            </a:extLst>
          </p:cNvPr>
          <p:cNvSpPr/>
          <p:nvPr/>
        </p:nvSpPr>
        <p:spPr>
          <a:xfrm>
            <a:off x="7301774" y="3608255"/>
            <a:ext cx="2560327" cy="2479039"/>
          </a:xfrm>
          <a:prstGeom prst="ellipse">
            <a:avLst/>
          </a:prstGeom>
          <a:solidFill>
            <a:schemeClr val="bg2"/>
          </a:solidFill>
        </p:spPr>
        <p:txBody>
          <a:bodyPr wrap="square" lIns="0" tIns="0" rIns="0" bIns="0" rtlCol="0" anchor="ctr">
            <a:noAutofit/>
          </a:bodyPr>
          <a:lstStyle/>
          <a:p>
            <a:pPr algn="ctr" defTabSz="914377"/>
            <a:r>
              <a:rPr lang="en-US" sz="1867" dirty="0">
                <a:solidFill>
                  <a:srgbClr val="000000"/>
                </a:solidFill>
                <a:latin typeface="Arial"/>
                <a:cs typeface="Arial"/>
              </a:rPr>
              <a:t>Rules-Prod-RG</a:t>
            </a:r>
          </a:p>
        </p:txBody>
      </p:sp>
    </p:spTree>
    <p:extLst>
      <p:ext uri="{BB962C8B-B14F-4D97-AF65-F5344CB8AC3E}">
        <p14:creationId xmlns:p14="http://schemas.microsoft.com/office/powerpoint/2010/main" val="4056895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Strategy</a:t>
            </a:r>
          </a:p>
        </p:txBody>
      </p:sp>
      <p:sp>
        <p:nvSpPr>
          <p:cNvPr id="19" name="Oval 18">
            <a:extLst>
              <a:ext uri="{FF2B5EF4-FFF2-40B4-BE49-F238E27FC236}">
                <a16:creationId xmlns:a16="http://schemas.microsoft.com/office/drawing/2014/main" id="{EECC384D-5151-BC4D-8E18-3FFAA09A1E91}"/>
              </a:ext>
            </a:extLst>
          </p:cNvPr>
          <p:cNvSpPr/>
          <p:nvPr/>
        </p:nvSpPr>
        <p:spPr>
          <a:xfrm>
            <a:off x="6096001" y="1396277"/>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20" name="Oval 19">
            <a:extLst>
              <a:ext uri="{FF2B5EF4-FFF2-40B4-BE49-F238E27FC236}">
                <a16:creationId xmlns:a16="http://schemas.microsoft.com/office/drawing/2014/main" id="{FB667FA4-D769-D64B-9A35-9C9C5C799D4D}"/>
              </a:ext>
            </a:extLst>
          </p:cNvPr>
          <p:cNvSpPr/>
          <p:nvPr/>
        </p:nvSpPr>
        <p:spPr>
          <a:xfrm>
            <a:off x="8961127" y="1370777"/>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2133" dirty="0">
                <a:solidFill>
                  <a:srgbClr val="000000"/>
                </a:solidFill>
                <a:latin typeface="Arial"/>
                <a:cs typeface="Arial"/>
              </a:rPr>
              <a:t>Rules-Test-RG</a:t>
            </a:r>
            <a:endParaRPr lang="en-US" sz="1867" dirty="0">
              <a:solidFill>
                <a:srgbClr val="000000"/>
              </a:solidFill>
              <a:latin typeface="Arial"/>
              <a:cs typeface="Arial"/>
            </a:endParaRPr>
          </a:p>
        </p:txBody>
      </p:sp>
      <p:sp>
        <p:nvSpPr>
          <p:cNvPr id="21" name="Oval 20">
            <a:extLst>
              <a:ext uri="{FF2B5EF4-FFF2-40B4-BE49-F238E27FC236}">
                <a16:creationId xmlns:a16="http://schemas.microsoft.com/office/drawing/2014/main" id="{4F73A13B-B352-B243-832F-09B56EDACF8E}"/>
              </a:ext>
            </a:extLst>
          </p:cNvPr>
          <p:cNvSpPr/>
          <p:nvPr/>
        </p:nvSpPr>
        <p:spPr>
          <a:xfrm>
            <a:off x="7559037" y="3608255"/>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1867" dirty="0">
                <a:solidFill>
                  <a:srgbClr val="000000"/>
                </a:solidFill>
                <a:latin typeface="Arial"/>
                <a:cs typeface="Arial"/>
              </a:rPr>
              <a:t>Rules-Prod-RG</a:t>
            </a:r>
          </a:p>
        </p:txBody>
      </p:sp>
      <p:pic>
        <p:nvPicPr>
          <p:cNvPr id="12" name="Picture 11" descr="Original file ‎ (SVG file, nominally 48 × 48 pixels, file ...">
            <a:extLst>
              <a:ext uri="{FF2B5EF4-FFF2-40B4-BE49-F238E27FC236}">
                <a16:creationId xmlns:a16="http://schemas.microsoft.com/office/drawing/2014/main" id="{80019F4D-AA13-0F44-AAEA-1969C03E8E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54845" y="4110122"/>
            <a:ext cx="2237479" cy="2237479"/>
          </a:xfrm>
          <a:prstGeom prst="rect">
            <a:avLst/>
          </a:prstGeom>
        </p:spPr>
      </p:pic>
      <p:sp>
        <p:nvSpPr>
          <p:cNvPr id="13" name="TextBox 12">
            <a:extLst>
              <a:ext uri="{FF2B5EF4-FFF2-40B4-BE49-F238E27FC236}">
                <a16:creationId xmlns:a16="http://schemas.microsoft.com/office/drawing/2014/main" id="{E05F133E-E43B-9642-A848-B40D0E5CC452}"/>
              </a:ext>
            </a:extLst>
          </p:cNvPr>
          <p:cNvSpPr txBox="1"/>
          <p:nvPr/>
        </p:nvSpPr>
        <p:spPr>
          <a:xfrm>
            <a:off x="5154726" y="6127644"/>
            <a:ext cx="1639360" cy="369332"/>
          </a:xfrm>
          <a:prstGeom prst="rect">
            <a:avLst/>
          </a:prstGeom>
          <a:noFill/>
        </p:spPr>
        <p:txBody>
          <a:bodyPr wrap="none" rtlCol="0">
            <a:spAutoFit/>
          </a:bodyPr>
          <a:lstStyle/>
          <a:p>
            <a:pPr defTabSz="914377"/>
            <a:r>
              <a:rPr lang="en-US" dirty="0">
                <a:solidFill>
                  <a:srgbClr val="FFFFFF"/>
                </a:solidFill>
                <a:latin typeface="IBM Plex Sans"/>
              </a:rPr>
              <a:t>Account Owner</a:t>
            </a:r>
          </a:p>
        </p:txBody>
      </p:sp>
    </p:spTree>
    <p:extLst>
      <p:ext uri="{BB962C8B-B14F-4D97-AF65-F5344CB8AC3E}">
        <p14:creationId xmlns:p14="http://schemas.microsoft.com/office/powerpoint/2010/main" val="4107628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Strategy</a:t>
            </a:r>
          </a:p>
        </p:txBody>
      </p:sp>
      <p:sp>
        <p:nvSpPr>
          <p:cNvPr id="19" name="Oval 18">
            <a:extLst>
              <a:ext uri="{FF2B5EF4-FFF2-40B4-BE49-F238E27FC236}">
                <a16:creationId xmlns:a16="http://schemas.microsoft.com/office/drawing/2014/main" id="{EECC384D-5151-BC4D-8E18-3FFAA09A1E91}"/>
              </a:ext>
            </a:extLst>
          </p:cNvPr>
          <p:cNvSpPr/>
          <p:nvPr/>
        </p:nvSpPr>
        <p:spPr>
          <a:xfrm>
            <a:off x="6096001" y="1396277"/>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20" name="Oval 19">
            <a:extLst>
              <a:ext uri="{FF2B5EF4-FFF2-40B4-BE49-F238E27FC236}">
                <a16:creationId xmlns:a16="http://schemas.microsoft.com/office/drawing/2014/main" id="{FB667FA4-D769-D64B-9A35-9C9C5C799D4D}"/>
              </a:ext>
            </a:extLst>
          </p:cNvPr>
          <p:cNvSpPr/>
          <p:nvPr/>
        </p:nvSpPr>
        <p:spPr>
          <a:xfrm>
            <a:off x="8961127" y="1370777"/>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2133" dirty="0">
                <a:solidFill>
                  <a:srgbClr val="000000"/>
                </a:solidFill>
                <a:latin typeface="Arial"/>
                <a:cs typeface="Arial"/>
              </a:rPr>
              <a:t>Rules-Test-RG</a:t>
            </a:r>
            <a:endParaRPr lang="en-US" sz="1867" dirty="0">
              <a:solidFill>
                <a:srgbClr val="000000"/>
              </a:solidFill>
              <a:latin typeface="Arial"/>
              <a:cs typeface="Arial"/>
            </a:endParaRPr>
          </a:p>
        </p:txBody>
      </p:sp>
      <p:sp>
        <p:nvSpPr>
          <p:cNvPr id="21" name="Oval 20">
            <a:extLst>
              <a:ext uri="{FF2B5EF4-FFF2-40B4-BE49-F238E27FC236}">
                <a16:creationId xmlns:a16="http://schemas.microsoft.com/office/drawing/2014/main" id="{4F73A13B-B352-B243-832F-09B56EDACF8E}"/>
              </a:ext>
            </a:extLst>
          </p:cNvPr>
          <p:cNvSpPr/>
          <p:nvPr/>
        </p:nvSpPr>
        <p:spPr>
          <a:xfrm>
            <a:off x="7559037" y="3608255"/>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1867" dirty="0">
                <a:solidFill>
                  <a:srgbClr val="000000"/>
                </a:solidFill>
                <a:latin typeface="Arial"/>
                <a:cs typeface="Arial"/>
              </a:rPr>
              <a:t>Rules-Prod-RG</a:t>
            </a:r>
          </a:p>
        </p:txBody>
      </p:sp>
      <p:pic>
        <p:nvPicPr>
          <p:cNvPr id="12" name="Picture 11" descr="Original file ‎ (SVG file, nominally 48 × 48 pixels, file ...">
            <a:extLst>
              <a:ext uri="{FF2B5EF4-FFF2-40B4-BE49-F238E27FC236}">
                <a16:creationId xmlns:a16="http://schemas.microsoft.com/office/drawing/2014/main" id="{80019F4D-AA13-0F44-AAEA-1969C03E8E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54845" y="4110122"/>
            <a:ext cx="2237479" cy="2237479"/>
          </a:xfrm>
          <a:prstGeom prst="rect">
            <a:avLst/>
          </a:prstGeom>
        </p:spPr>
      </p:pic>
      <p:sp>
        <p:nvSpPr>
          <p:cNvPr id="13" name="TextBox 12">
            <a:extLst>
              <a:ext uri="{FF2B5EF4-FFF2-40B4-BE49-F238E27FC236}">
                <a16:creationId xmlns:a16="http://schemas.microsoft.com/office/drawing/2014/main" id="{E05F133E-E43B-9642-A848-B40D0E5CC452}"/>
              </a:ext>
            </a:extLst>
          </p:cNvPr>
          <p:cNvSpPr txBox="1"/>
          <p:nvPr/>
        </p:nvSpPr>
        <p:spPr>
          <a:xfrm>
            <a:off x="5336906" y="6127644"/>
            <a:ext cx="1344727" cy="369332"/>
          </a:xfrm>
          <a:prstGeom prst="rect">
            <a:avLst/>
          </a:prstGeom>
          <a:noFill/>
        </p:spPr>
        <p:txBody>
          <a:bodyPr wrap="none" rtlCol="0">
            <a:spAutoFit/>
          </a:bodyPr>
          <a:lstStyle/>
          <a:p>
            <a:pPr defTabSz="914377"/>
            <a:r>
              <a:rPr lang="en-US" dirty="0">
                <a:solidFill>
                  <a:srgbClr val="FFFFFF"/>
                </a:solidFill>
                <a:latin typeface="IBM Plex Sans"/>
              </a:rPr>
              <a:t>Project Lead</a:t>
            </a:r>
          </a:p>
        </p:txBody>
      </p:sp>
      <p:sp>
        <p:nvSpPr>
          <p:cNvPr id="17" name="TextBox 16">
            <a:extLst>
              <a:ext uri="{FF2B5EF4-FFF2-40B4-BE49-F238E27FC236}">
                <a16:creationId xmlns:a16="http://schemas.microsoft.com/office/drawing/2014/main" id="{457E5632-14C1-9A4F-A100-B585A1870349}"/>
              </a:ext>
            </a:extLst>
          </p:cNvPr>
          <p:cNvSpPr txBox="1"/>
          <p:nvPr/>
        </p:nvSpPr>
        <p:spPr>
          <a:xfrm>
            <a:off x="6400803" y="822160"/>
            <a:ext cx="4380623" cy="369332"/>
          </a:xfrm>
          <a:prstGeom prst="rect">
            <a:avLst/>
          </a:prstGeom>
          <a:noFill/>
        </p:spPr>
        <p:txBody>
          <a:bodyPr wrap="none" rtlCol="0">
            <a:spAutoFit/>
          </a:bodyPr>
          <a:lstStyle/>
          <a:p>
            <a:pPr defTabSz="914377"/>
            <a:r>
              <a:rPr lang="en-US" dirty="0">
                <a:solidFill>
                  <a:srgbClr val="FFFFFF"/>
                </a:solidFill>
                <a:latin typeface="IBM Plex Sans"/>
              </a:rPr>
              <a:t>Administrator RG and Manager Service Roles</a:t>
            </a:r>
          </a:p>
        </p:txBody>
      </p:sp>
    </p:spTree>
    <p:extLst>
      <p:ext uri="{BB962C8B-B14F-4D97-AF65-F5344CB8AC3E}">
        <p14:creationId xmlns:p14="http://schemas.microsoft.com/office/powerpoint/2010/main" val="2868495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a:solidFill>
                  <a:srgbClr val="FFFFFF"/>
                </a:solidFill>
                <a:latin typeface="IBM Plex Sans"/>
              </a:rPr>
              <a:t>IBM Cloud / CreatingAccount / November 2018 / © 2018 IBM Corporation</a:t>
            </a:r>
            <a:endParaRPr lang="en-US">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Strategy</a:t>
            </a:r>
          </a:p>
        </p:txBody>
      </p:sp>
      <p:sp>
        <p:nvSpPr>
          <p:cNvPr id="19" name="Oval 18">
            <a:extLst>
              <a:ext uri="{FF2B5EF4-FFF2-40B4-BE49-F238E27FC236}">
                <a16:creationId xmlns:a16="http://schemas.microsoft.com/office/drawing/2014/main" id="{EECC384D-5151-BC4D-8E18-3FFAA09A1E91}"/>
              </a:ext>
            </a:extLst>
          </p:cNvPr>
          <p:cNvSpPr/>
          <p:nvPr/>
        </p:nvSpPr>
        <p:spPr>
          <a:xfrm>
            <a:off x="6096001" y="1396277"/>
            <a:ext cx="2560327" cy="2479039"/>
          </a:xfrm>
          <a:prstGeom prst="ellipse">
            <a:avLst/>
          </a:prstGeom>
          <a:solidFill>
            <a:schemeClr val="bg2"/>
          </a:solidFill>
          <a:ln w="19050">
            <a:solidFill>
              <a:srgbClr val="FF0000"/>
            </a:solidFill>
          </a:ln>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20" name="Oval 19">
            <a:extLst>
              <a:ext uri="{FF2B5EF4-FFF2-40B4-BE49-F238E27FC236}">
                <a16:creationId xmlns:a16="http://schemas.microsoft.com/office/drawing/2014/main" id="{FB667FA4-D769-D64B-9A35-9C9C5C799D4D}"/>
              </a:ext>
            </a:extLst>
          </p:cNvPr>
          <p:cNvSpPr/>
          <p:nvPr/>
        </p:nvSpPr>
        <p:spPr>
          <a:xfrm>
            <a:off x="8961127" y="1370777"/>
            <a:ext cx="2560327" cy="2479039"/>
          </a:xfrm>
          <a:prstGeom prst="ellipse">
            <a:avLst/>
          </a:prstGeom>
          <a:solidFill>
            <a:schemeClr val="bg2"/>
          </a:solidFill>
          <a:ln w="19050">
            <a:noFill/>
          </a:ln>
        </p:spPr>
        <p:txBody>
          <a:bodyPr wrap="square" lIns="0" tIns="0" rIns="0" bIns="0" rtlCol="0" anchor="ctr">
            <a:noAutofit/>
          </a:bodyPr>
          <a:lstStyle/>
          <a:p>
            <a:pPr algn="ctr" defTabSz="914377"/>
            <a:r>
              <a:rPr lang="en-US" sz="2133" dirty="0">
                <a:solidFill>
                  <a:srgbClr val="000000"/>
                </a:solidFill>
                <a:latin typeface="Arial"/>
                <a:cs typeface="Arial"/>
              </a:rPr>
              <a:t>Rules-Test-RG</a:t>
            </a:r>
            <a:endParaRPr lang="en-US" sz="1867" dirty="0">
              <a:solidFill>
                <a:srgbClr val="000000"/>
              </a:solidFill>
              <a:latin typeface="Arial"/>
              <a:cs typeface="Arial"/>
            </a:endParaRPr>
          </a:p>
        </p:txBody>
      </p:sp>
      <p:sp>
        <p:nvSpPr>
          <p:cNvPr id="21" name="Oval 20">
            <a:extLst>
              <a:ext uri="{FF2B5EF4-FFF2-40B4-BE49-F238E27FC236}">
                <a16:creationId xmlns:a16="http://schemas.microsoft.com/office/drawing/2014/main" id="{4F73A13B-B352-B243-832F-09B56EDACF8E}"/>
              </a:ext>
            </a:extLst>
          </p:cNvPr>
          <p:cNvSpPr/>
          <p:nvPr/>
        </p:nvSpPr>
        <p:spPr>
          <a:xfrm>
            <a:off x="7559037" y="3608255"/>
            <a:ext cx="2560327" cy="2479039"/>
          </a:xfrm>
          <a:prstGeom prst="ellipse">
            <a:avLst/>
          </a:prstGeom>
          <a:solidFill>
            <a:schemeClr val="bg2"/>
          </a:solidFill>
          <a:ln w="19050">
            <a:noFill/>
          </a:ln>
        </p:spPr>
        <p:txBody>
          <a:bodyPr wrap="square" lIns="0" tIns="0" rIns="0" bIns="0" rtlCol="0" anchor="ctr">
            <a:noAutofit/>
          </a:bodyPr>
          <a:lstStyle/>
          <a:p>
            <a:pPr algn="ctr" defTabSz="914377"/>
            <a:r>
              <a:rPr lang="en-US" sz="1867" dirty="0">
                <a:solidFill>
                  <a:srgbClr val="000000"/>
                </a:solidFill>
                <a:latin typeface="Arial"/>
                <a:cs typeface="Arial"/>
              </a:rPr>
              <a:t>Rules-Prod-RG</a:t>
            </a:r>
          </a:p>
        </p:txBody>
      </p:sp>
      <p:pic>
        <p:nvPicPr>
          <p:cNvPr id="12" name="Picture 11" descr="Original file ‎ (SVG file, nominally 48 × 48 pixels, file ...">
            <a:extLst>
              <a:ext uri="{FF2B5EF4-FFF2-40B4-BE49-F238E27FC236}">
                <a16:creationId xmlns:a16="http://schemas.microsoft.com/office/drawing/2014/main" id="{80019F4D-AA13-0F44-AAEA-1969C03E8E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54845" y="4110122"/>
            <a:ext cx="2237479" cy="2237479"/>
          </a:xfrm>
          <a:prstGeom prst="rect">
            <a:avLst/>
          </a:prstGeom>
        </p:spPr>
      </p:pic>
      <p:sp>
        <p:nvSpPr>
          <p:cNvPr id="13" name="TextBox 12">
            <a:extLst>
              <a:ext uri="{FF2B5EF4-FFF2-40B4-BE49-F238E27FC236}">
                <a16:creationId xmlns:a16="http://schemas.microsoft.com/office/drawing/2014/main" id="{E05F133E-E43B-9642-A848-B40D0E5CC452}"/>
              </a:ext>
            </a:extLst>
          </p:cNvPr>
          <p:cNvSpPr txBox="1"/>
          <p:nvPr/>
        </p:nvSpPr>
        <p:spPr>
          <a:xfrm>
            <a:off x="5420987" y="6127644"/>
            <a:ext cx="1151084" cy="369332"/>
          </a:xfrm>
          <a:prstGeom prst="rect">
            <a:avLst/>
          </a:prstGeom>
          <a:noFill/>
        </p:spPr>
        <p:txBody>
          <a:bodyPr wrap="none" rtlCol="0">
            <a:spAutoFit/>
          </a:bodyPr>
          <a:lstStyle/>
          <a:p>
            <a:pPr defTabSz="914377"/>
            <a:r>
              <a:rPr lang="en-US" dirty="0">
                <a:solidFill>
                  <a:srgbClr val="FFFFFF"/>
                </a:solidFill>
                <a:latin typeface="IBM Plex Sans"/>
              </a:rPr>
              <a:t>Developer</a:t>
            </a:r>
          </a:p>
        </p:txBody>
      </p:sp>
      <p:sp>
        <p:nvSpPr>
          <p:cNvPr id="17" name="TextBox 16">
            <a:extLst>
              <a:ext uri="{FF2B5EF4-FFF2-40B4-BE49-F238E27FC236}">
                <a16:creationId xmlns:a16="http://schemas.microsoft.com/office/drawing/2014/main" id="{457E5632-14C1-9A4F-A100-B585A1870349}"/>
              </a:ext>
            </a:extLst>
          </p:cNvPr>
          <p:cNvSpPr txBox="1"/>
          <p:nvPr/>
        </p:nvSpPr>
        <p:spPr>
          <a:xfrm>
            <a:off x="6134543" y="780121"/>
            <a:ext cx="5486397" cy="646331"/>
          </a:xfrm>
          <a:prstGeom prst="rect">
            <a:avLst/>
          </a:prstGeom>
          <a:noFill/>
        </p:spPr>
        <p:txBody>
          <a:bodyPr wrap="square" rtlCol="0">
            <a:spAutoFit/>
          </a:bodyPr>
          <a:lstStyle/>
          <a:p>
            <a:pPr algn="ctr" defTabSz="914377"/>
            <a:r>
              <a:rPr lang="en-US" dirty="0">
                <a:solidFill>
                  <a:srgbClr val="FFFFFF"/>
                </a:solidFill>
                <a:latin typeface="IBM Plex Sans"/>
              </a:rPr>
              <a:t>Viewer RG and Administrator / Manager Platform / Service Roles</a:t>
            </a:r>
          </a:p>
        </p:txBody>
      </p:sp>
    </p:spTree>
    <p:extLst>
      <p:ext uri="{BB962C8B-B14F-4D97-AF65-F5344CB8AC3E}">
        <p14:creationId xmlns:p14="http://schemas.microsoft.com/office/powerpoint/2010/main" val="369541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dirty="0">
                <a:solidFill>
                  <a:srgbClr val="FFFFFF"/>
                </a:solidFill>
                <a:latin typeface="IBM Plex Sans"/>
              </a:rPr>
              <a:t>IBM Cloud / </a:t>
            </a:r>
            <a:r>
              <a:rPr lang="de-DE" dirty="0" err="1">
                <a:solidFill>
                  <a:srgbClr val="FFFFFF"/>
                </a:solidFill>
                <a:latin typeface="IBM Plex Sans"/>
              </a:rPr>
              <a:t>CreatingAccount</a:t>
            </a:r>
            <a:r>
              <a:rPr lang="de-DE" dirty="0">
                <a:solidFill>
                  <a:srgbClr val="FFFFFF"/>
                </a:solidFill>
                <a:latin typeface="IBM Plex Sans"/>
              </a:rPr>
              <a:t> / November 2018 / © 2018 IBM Corporation</a:t>
            </a:r>
            <a:endParaRPr lang="en-US" dirty="0">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Strategy</a:t>
            </a:r>
          </a:p>
        </p:txBody>
      </p:sp>
      <p:sp>
        <p:nvSpPr>
          <p:cNvPr id="19" name="Oval 18">
            <a:extLst>
              <a:ext uri="{FF2B5EF4-FFF2-40B4-BE49-F238E27FC236}">
                <a16:creationId xmlns:a16="http://schemas.microsoft.com/office/drawing/2014/main" id="{EECC384D-5151-BC4D-8E18-3FFAA09A1E91}"/>
              </a:ext>
            </a:extLst>
          </p:cNvPr>
          <p:cNvSpPr/>
          <p:nvPr/>
        </p:nvSpPr>
        <p:spPr>
          <a:xfrm>
            <a:off x="6096001" y="1396277"/>
            <a:ext cx="2560327" cy="2479039"/>
          </a:xfrm>
          <a:prstGeom prst="ellipse">
            <a:avLst/>
          </a:prstGeom>
          <a:solidFill>
            <a:schemeClr val="bg2"/>
          </a:solidFill>
          <a:ln w="19050">
            <a:noFill/>
          </a:ln>
        </p:spPr>
        <p:txBody>
          <a:bodyPr wrap="square" lIns="0" tIns="0" rIns="0" bIns="0" rtlCol="0" anchor="ctr">
            <a:noAutofit/>
          </a:bodyPr>
          <a:lstStyle/>
          <a:p>
            <a:pPr algn="ctr" defTabSz="914377"/>
            <a:r>
              <a:rPr lang="en-US" sz="2133" dirty="0">
                <a:solidFill>
                  <a:srgbClr val="000000"/>
                </a:solidFill>
                <a:latin typeface="Arial"/>
                <a:cs typeface="Arial"/>
              </a:rPr>
              <a:t>Rules-Dev-RG</a:t>
            </a:r>
            <a:endParaRPr lang="en-US" sz="1867" dirty="0">
              <a:solidFill>
                <a:srgbClr val="000000"/>
              </a:solidFill>
              <a:latin typeface="Arial"/>
              <a:cs typeface="Arial"/>
            </a:endParaRPr>
          </a:p>
        </p:txBody>
      </p:sp>
      <p:sp>
        <p:nvSpPr>
          <p:cNvPr id="20" name="Oval 19">
            <a:extLst>
              <a:ext uri="{FF2B5EF4-FFF2-40B4-BE49-F238E27FC236}">
                <a16:creationId xmlns:a16="http://schemas.microsoft.com/office/drawing/2014/main" id="{FB667FA4-D769-D64B-9A35-9C9C5C799D4D}"/>
              </a:ext>
            </a:extLst>
          </p:cNvPr>
          <p:cNvSpPr/>
          <p:nvPr/>
        </p:nvSpPr>
        <p:spPr>
          <a:xfrm>
            <a:off x="8961127" y="1370777"/>
            <a:ext cx="2560327" cy="2479039"/>
          </a:xfrm>
          <a:prstGeom prst="ellipse">
            <a:avLst/>
          </a:prstGeom>
          <a:solidFill>
            <a:schemeClr val="bg2"/>
          </a:solidFill>
          <a:ln w="19050">
            <a:noFill/>
          </a:ln>
        </p:spPr>
        <p:txBody>
          <a:bodyPr wrap="square" lIns="0" tIns="0" rIns="0" bIns="0" rtlCol="0" anchor="ctr">
            <a:noAutofit/>
          </a:bodyPr>
          <a:lstStyle/>
          <a:p>
            <a:pPr algn="ctr" defTabSz="914377"/>
            <a:r>
              <a:rPr lang="en-US" sz="2133" dirty="0">
                <a:solidFill>
                  <a:srgbClr val="000000"/>
                </a:solidFill>
                <a:latin typeface="Arial"/>
                <a:cs typeface="Arial"/>
              </a:rPr>
              <a:t>Rules-Test-RG</a:t>
            </a:r>
            <a:endParaRPr lang="en-US" sz="1867" dirty="0">
              <a:solidFill>
                <a:srgbClr val="000000"/>
              </a:solidFill>
              <a:latin typeface="Arial"/>
              <a:cs typeface="Arial"/>
            </a:endParaRPr>
          </a:p>
        </p:txBody>
      </p:sp>
      <p:sp>
        <p:nvSpPr>
          <p:cNvPr id="21" name="Oval 20">
            <a:extLst>
              <a:ext uri="{FF2B5EF4-FFF2-40B4-BE49-F238E27FC236}">
                <a16:creationId xmlns:a16="http://schemas.microsoft.com/office/drawing/2014/main" id="{4F73A13B-B352-B243-832F-09B56EDACF8E}"/>
              </a:ext>
            </a:extLst>
          </p:cNvPr>
          <p:cNvSpPr/>
          <p:nvPr/>
        </p:nvSpPr>
        <p:spPr>
          <a:xfrm>
            <a:off x="7559255" y="3603861"/>
            <a:ext cx="2560327" cy="2479039"/>
          </a:xfrm>
          <a:prstGeom prst="ellipse">
            <a:avLst/>
          </a:prstGeom>
          <a:solidFill>
            <a:schemeClr val="bg2"/>
          </a:solidFill>
          <a:ln w="19050">
            <a:noFill/>
          </a:ln>
        </p:spPr>
        <p:txBody>
          <a:bodyPr wrap="square" lIns="0" tIns="0" rIns="0" bIns="0" rtlCol="0" anchor="ctr">
            <a:noAutofit/>
          </a:bodyPr>
          <a:lstStyle/>
          <a:p>
            <a:pPr algn="ctr" defTabSz="914377"/>
            <a:r>
              <a:rPr lang="en-US" sz="1867" dirty="0">
                <a:solidFill>
                  <a:srgbClr val="000000"/>
                </a:solidFill>
                <a:latin typeface="Arial"/>
                <a:cs typeface="Arial"/>
              </a:rPr>
              <a:t>Rules-Prod-RG</a:t>
            </a:r>
          </a:p>
        </p:txBody>
      </p:sp>
      <p:pic>
        <p:nvPicPr>
          <p:cNvPr id="12" name="Picture 11" descr="Original file ‎ (SVG file, nominally 48 × 48 pixels, file ...">
            <a:extLst>
              <a:ext uri="{FF2B5EF4-FFF2-40B4-BE49-F238E27FC236}">
                <a16:creationId xmlns:a16="http://schemas.microsoft.com/office/drawing/2014/main" id="{80019F4D-AA13-0F44-AAEA-1969C03E8E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54845" y="4110122"/>
            <a:ext cx="2237479" cy="2237479"/>
          </a:xfrm>
          <a:prstGeom prst="rect">
            <a:avLst/>
          </a:prstGeom>
        </p:spPr>
      </p:pic>
      <p:sp>
        <p:nvSpPr>
          <p:cNvPr id="13" name="TextBox 12">
            <a:extLst>
              <a:ext uri="{FF2B5EF4-FFF2-40B4-BE49-F238E27FC236}">
                <a16:creationId xmlns:a16="http://schemas.microsoft.com/office/drawing/2014/main" id="{E05F133E-E43B-9642-A848-B40D0E5CC452}"/>
              </a:ext>
            </a:extLst>
          </p:cNvPr>
          <p:cNvSpPr txBox="1"/>
          <p:nvPr/>
        </p:nvSpPr>
        <p:spPr>
          <a:xfrm>
            <a:off x="5477040" y="6127644"/>
            <a:ext cx="1058816" cy="369332"/>
          </a:xfrm>
          <a:prstGeom prst="rect">
            <a:avLst/>
          </a:prstGeom>
          <a:noFill/>
        </p:spPr>
        <p:txBody>
          <a:bodyPr wrap="none" rtlCol="0">
            <a:spAutoFit/>
          </a:bodyPr>
          <a:lstStyle/>
          <a:p>
            <a:pPr defTabSz="914377"/>
            <a:r>
              <a:rPr lang="en-US" dirty="0" err="1">
                <a:solidFill>
                  <a:srgbClr val="FFFFFF"/>
                </a:solidFill>
                <a:latin typeface="IBM Plex Sans"/>
              </a:rPr>
              <a:t>ServiceID</a:t>
            </a:r>
            <a:endParaRPr lang="en-US" dirty="0">
              <a:solidFill>
                <a:srgbClr val="FFFFFF"/>
              </a:solidFill>
              <a:latin typeface="IBM Plex Sans"/>
            </a:endParaRPr>
          </a:p>
        </p:txBody>
      </p:sp>
      <p:sp>
        <p:nvSpPr>
          <p:cNvPr id="17" name="TextBox 16">
            <a:extLst>
              <a:ext uri="{FF2B5EF4-FFF2-40B4-BE49-F238E27FC236}">
                <a16:creationId xmlns:a16="http://schemas.microsoft.com/office/drawing/2014/main" id="{457E5632-14C1-9A4F-A100-B585A1870349}"/>
              </a:ext>
            </a:extLst>
          </p:cNvPr>
          <p:cNvSpPr txBox="1"/>
          <p:nvPr/>
        </p:nvSpPr>
        <p:spPr>
          <a:xfrm>
            <a:off x="6134543" y="780121"/>
            <a:ext cx="5486397" cy="369332"/>
          </a:xfrm>
          <a:prstGeom prst="rect">
            <a:avLst/>
          </a:prstGeom>
          <a:noFill/>
        </p:spPr>
        <p:txBody>
          <a:bodyPr wrap="square" rtlCol="0">
            <a:spAutoFit/>
          </a:bodyPr>
          <a:lstStyle/>
          <a:p>
            <a:pPr algn="ctr" defTabSz="914377"/>
            <a:r>
              <a:rPr lang="en-US" dirty="0">
                <a:solidFill>
                  <a:srgbClr val="FFFFFF"/>
                </a:solidFill>
                <a:latin typeface="IBM Plex Sans"/>
              </a:rPr>
              <a:t>Viewer RG and Viewer / Writer Platform / Service Roles</a:t>
            </a:r>
          </a:p>
        </p:txBody>
      </p:sp>
      <p:sp>
        <p:nvSpPr>
          <p:cNvPr id="3" name="Rectangle 2">
            <a:extLst>
              <a:ext uri="{FF2B5EF4-FFF2-40B4-BE49-F238E27FC236}">
                <a16:creationId xmlns:a16="http://schemas.microsoft.com/office/drawing/2014/main" id="{8B90D4BC-90C4-084A-B99C-2ADA8037C92B}"/>
              </a:ext>
            </a:extLst>
          </p:cNvPr>
          <p:cNvSpPr/>
          <p:nvPr/>
        </p:nvSpPr>
        <p:spPr>
          <a:xfrm>
            <a:off x="8418790" y="5121801"/>
            <a:ext cx="788276" cy="600972"/>
          </a:xfrm>
          <a:prstGeom prst="rect">
            <a:avLst/>
          </a:prstGeom>
          <a:solidFill>
            <a:schemeClr val="tx1"/>
          </a:solidFill>
          <a:ln w="19050">
            <a:solidFill>
              <a:srgbClr val="FF0000"/>
            </a:solidFill>
          </a:ln>
        </p:spPr>
        <p:txBody>
          <a:bodyPr wrap="square" lIns="0" tIns="0" rIns="0" bIns="0" rtlCol="0" anchor="ctr">
            <a:noAutofit/>
          </a:bodyPr>
          <a:lstStyle/>
          <a:p>
            <a:pPr algn="ctr" defTabSz="914377"/>
            <a:r>
              <a:rPr lang="en-US" sz="1600" dirty="0">
                <a:solidFill>
                  <a:srgbClr val="FFFFFF"/>
                </a:solidFill>
                <a:latin typeface="Arial"/>
                <a:cs typeface="Arial"/>
              </a:rPr>
              <a:t>COS</a:t>
            </a:r>
          </a:p>
          <a:p>
            <a:pPr algn="ctr" defTabSz="914377"/>
            <a:r>
              <a:rPr lang="en-US" sz="1600" dirty="0">
                <a:solidFill>
                  <a:srgbClr val="FFFFFF"/>
                </a:solidFill>
                <a:latin typeface="Arial"/>
                <a:cs typeface="Arial"/>
              </a:rPr>
              <a:t>Bucket</a:t>
            </a:r>
          </a:p>
        </p:txBody>
      </p:sp>
    </p:spTree>
    <p:extLst>
      <p:ext uri="{BB962C8B-B14F-4D97-AF65-F5344CB8AC3E}">
        <p14:creationId xmlns:p14="http://schemas.microsoft.com/office/powerpoint/2010/main" val="472761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dirty="0">
                <a:solidFill>
                  <a:srgbClr val="FFFFFF"/>
                </a:solidFill>
                <a:latin typeface="IBM Plex Sans"/>
              </a:rPr>
              <a:t>IBM Cloud / </a:t>
            </a:r>
            <a:r>
              <a:rPr lang="de-DE" dirty="0" err="1">
                <a:solidFill>
                  <a:srgbClr val="FFFFFF"/>
                </a:solidFill>
                <a:latin typeface="IBM Plex Sans"/>
              </a:rPr>
              <a:t>CreatingAccount</a:t>
            </a:r>
            <a:r>
              <a:rPr lang="de-DE" dirty="0">
                <a:solidFill>
                  <a:srgbClr val="FFFFFF"/>
                </a:solidFill>
                <a:latin typeface="IBM Plex Sans"/>
              </a:rPr>
              <a:t> / November 2018 / © 2018 IBM Corporation</a:t>
            </a:r>
            <a:endParaRPr lang="en-US" dirty="0">
              <a:solidFill>
                <a:srgbClr val="FFFFFF"/>
              </a:solidFill>
              <a:latin typeface="IBM Plex Sans"/>
            </a:endParaRPr>
          </a:p>
        </p:txBody>
      </p:sp>
      <p:sp>
        <p:nvSpPr>
          <p:cNvPr id="4" name="Title 3"/>
          <p:cNvSpPr>
            <a:spLocks noGrp="1"/>
          </p:cNvSpPr>
          <p:nvPr>
            <p:ph type="title"/>
          </p:nvPr>
        </p:nvSpPr>
        <p:spPr/>
        <p:txBody>
          <a:bodyPr/>
          <a:lstStyle/>
          <a:p>
            <a:r>
              <a:rPr lang="en-US" dirty="0"/>
              <a:t>IAM</a:t>
            </a:r>
            <a:br>
              <a:rPr lang="en-US" dirty="0"/>
            </a:br>
            <a:r>
              <a:rPr lang="en-US" dirty="0">
                <a:solidFill>
                  <a:schemeClr val="accent2"/>
                </a:solidFill>
              </a:rPr>
              <a:t>more reading</a:t>
            </a:r>
          </a:p>
        </p:txBody>
      </p:sp>
      <p:sp>
        <p:nvSpPr>
          <p:cNvPr id="18" name="TextBox 17">
            <a:extLst>
              <a:ext uri="{FF2B5EF4-FFF2-40B4-BE49-F238E27FC236}">
                <a16:creationId xmlns:a16="http://schemas.microsoft.com/office/drawing/2014/main" id="{A14D44CA-5410-8349-A434-CDE3882C0C87}"/>
              </a:ext>
            </a:extLst>
          </p:cNvPr>
          <p:cNvSpPr txBox="1"/>
          <p:nvPr/>
        </p:nvSpPr>
        <p:spPr>
          <a:xfrm>
            <a:off x="734276" y="2489243"/>
            <a:ext cx="4501810" cy="1200329"/>
          </a:xfrm>
          <a:prstGeom prst="rect">
            <a:avLst/>
          </a:prstGeom>
          <a:noFill/>
        </p:spPr>
        <p:txBody>
          <a:bodyPr wrap="none" rtlCol="0">
            <a:spAutoFit/>
          </a:bodyPr>
          <a:lstStyle/>
          <a:p>
            <a:pPr defTabSz="914377"/>
            <a:r>
              <a:rPr lang="en-US" dirty="0">
                <a:solidFill>
                  <a:srgbClr val="FFFFFF"/>
                </a:solidFill>
                <a:latin typeface="IBM Plex Sans"/>
              </a:rPr>
              <a:t>IBM Cloud – Identity and Access Management</a:t>
            </a:r>
          </a:p>
          <a:p>
            <a:pPr defTabSz="914377"/>
            <a:r>
              <a:rPr lang="en-US" dirty="0">
                <a:solidFill>
                  <a:srgbClr val="FFFFFF"/>
                </a:solidFill>
                <a:latin typeface="IBM Plex Sans"/>
              </a:rPr>
              <a:t>A Beginners Guide to understanding IAM</a:t>
            </a:r>
          </a:p>
          <a:p>
            <a:pPr defTabSz="914377"/>
            <a:endParaRPr lang="en-US" dirty="0">
              <a:solidFill>
                <a:srgbClr val="FFFFFF"/>
              </a:solidFill>
              <a:latin typeface="IBM Plex Sans"/>
            </a:endParaRPr>
          </a:p>
          <a:p>
            <a:pPr defTabSz="914377"/>
            <a:r>
              <a:rPr lang="en-US" dirty="0">
                <a:solidFill>
                  <a:srgbClr val="FFFFFF"/>
                </a:solidFill>
                <a:latin typeface="IBM Plex Sans"/>
              </a:rPr>
              <a:t>https://</a:t>
            </a:r>
            <a:r>
              <a:rPr lang="en-US" dirty="0" err="1">
                <a:solidFill>
                  <a:srgbClr val="FFFFFF"/>
                </a:solidFill>
                <a:latin typeface="IBM Plex Sans"/>
              </a:rPr>
              <a:t>bit.ly</a:t>
            </a:r>
            <a:r>
              <a:rPr lang="en-US" dirty="0">
                <a:solidFill>
                  <a:srgbClr val="FFFFFF"/>
                </a:solidFill>
                <a:latin typeface="IBM Plex Sans"/>
              </a:rPr>
              <a:t>/2OJfOEO</a:t>
            </a:r>
          </a:p>
        </p:txBody>
      </p:sp>
    </p:spTree>
    <p:extLst>
      <p:ext uri="{BB962C8B-B14F-4D97-AF65-F5344CB8AC3E}">
        <p14:creationId xmlns:p14="http://schemas.microsoft.com/office/powerpoint/2010/main" val="3831027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defTabSz="914377"/>
            <a:r>
              <a:rPr lang="de-DE" dirty="0">
                <a:solidFill>
                  <a:srgbClr val="FFFFFF"/>
                </a:solidFill>
                <a:latin typeface="IBM Plex Sans"/>
              </a:rPr>
              <a:t>IBM Cloud / </a:t>
            </a:r>
            <a:r>
              <a:rPr lang="de-DE" dirty="0" err="1">
                <a:solidFill>
                  <a:srgbClr val="FFFFFF"/>
                </a:solidFill>
                <a:latin typeface="IBM Plex Sans"/>
              </a:rPr>
              <a:t>CreatingAccount</a:t>
            </a:r>
            <a:r>
              <a:rPr lang="de-DE" dirty="0">
                <a:solidFill>
                  <a:srgbClr val="FFFFFF"/>
                </a:solidFill>
                <a:latin typeface="IBM Plex Sans"/>
              </a:rPr>
              <a:t> / November 2018 / © 2018 IBM Corporation</a:t>
            </a:r>
            <a:endParaRPr lang="en-US" dirty="0">
              <a:solidFill>
                <a:srgbClr val="FFFFFF"/>
              </a:solidFill>
              <a:latin typeface="IBM Plex Sans"/>
            </a:endParaRPr>
          </a:p>
        </p:txBody>
      </p:sp>
      <p:sp>
        <p:nvSpPr>
          <p:cNvPr id="4" name="Title 3"/>
          <p:cNvSpPr>
            <a:spLocks noGrp="1"/>
          </p:cNvSpPr>
          <p:nvPr>
            <p:ph type="title"/>
          </p:nvPr>
        </p:nvSpPr>
        <p:spPr/>
        <p:txBody>
          <a:bodyPr/>
          <a:lstStyle/>
          <a:p>
            <a:r>
              <a:rPr lang="en-US" dirty="0"/>
              <a:t>What isn’t secured by IAM?</a:t>
            </a:r>
            <a:br>
              <a:rPr lang="en-US" dirty="0"/>
            </a:br>
            <a:endParaRPr lang="en-US" dirty="0">
              <a:solidFill>
                <a:schemeClr val="accent2"/>
              </a:solidFill>
            </a:endParaRPr>
          </a:p>
        </p:txBody>
      </p:sp>
      <p:sp>
        <p:nvSpPr>
          <p:cNvPr id="18" name="TextBox 17">
            <a:extLst>
              <a:ext uri="{FF2B5EF4-FFF2-40B4-BE49-F238E27FC236}">
                <a16:creationId xmlns:a16="http://schemas.microsoft.com/office/drawing/2014/main" id="{A14D44CA-5410-8349-A434-CDE3882C0C87}"/>
              </a:ext>
            </a:extLst>
          </p:cNvPr>
          <p:cNvSpPr txBox="1"/>
          <p:nvPr/>
        </p:nvSpPr>
        <p:spPr>
          <a:xfrm>
            <a:off x="734277" y="2489243"/>
            <a:ext cx="8425705" cy="3046988"/>
          </a:xfrm>
          <a:prstGeom prst="rect">
            <a:avLst/>
          </a:prstGeom>
          <a:noFill/>
        </p:spPr>
        <p:txBody>
          <a:bodyPr wrap="none" rtlCol="0">
            <a:spAutoFit/>
          </a:bodyPr>
          <a:lstStyle/>
          <a:p>
            <a:pPr defTabSz="914377"/>
            <a:r>
              <a:rPr lang="en-US" sz="4800" dirty="0">
                <a:solidFill>
                  <a:srgbClr val="FFFFFF"/>
                </a:solidFill>
                <a:latin typeface="IBM Plex Sans"/>
              </a:rPr>
              <a:t>Classic Infrastructure</a:t>
            </a:r>
          </a:p>
          <a:p>
            <a:pPr defTabSz="914377"/>
            <a:endParaRPr lang="en-US" sz="4800" dirty="0">
              <a:solidFill>
                <a:srgbClr val="FFFFFF"/>
              </a:solidFill>
              <a:latin typeface="IBM Plex Sans"/>
            </a:endParaRPr>
          </a:p>
          <a:p>
            <a:pPr defTabSz="914377"/>
            <a:r>
              <a:rPr lang="en-US" sz="4800" dirty="0">
                <a:solidFill>
                  <a:srgbClr val="FFFFFF"/>
                </a:solidFill>
                <a:latin typeface="IBM Plex Sans"/>
              </a:rPr>
              <a:t>Cloud Foundry managed services</a:t>
            </a:r>
          </a:p>
          <a:p>
            <a:pPr defTabSz="914377"/>
            <a:r>
              <a:rPr lang="en-US" sz="4800" dirty="0">
                <a:solidFill>
                  <a:srgbClr val="FFFFFF"/>
                </a:solidFill>
                <a:latin typeface="IBM Plex Sans"/>
              </a:rPr>
              <a:t> 	</a:t>
            </a:r>
            <a:r>
              <a:rPr lang="en-US" sz="3200" dirty="0">
                <a:solidFill>
                  <a:srgbClr val="FFFFFF"/>
                </a:solidFill>
                <a:latin typeface="IBM Plex Sans"/>
              </a:rPr>
              <a:t>-&gt;(Organizations and Spaces)</a:t>
            </a:r>
          </a:p>
        </p:txBody>
      </p:sp>
    </p:spTree>
    <p:extLst>
      <p:ext uri="{BB962C8B-B14F-4D97-AF65-F5344CB8AC3E}">
        <p14:creationId xmlns:p14="http://schemas.microsoft.com/office/powerpoint/2010/main" val="157594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1.9 – Identity and Access Management (IAM) - demo</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57</a:t>
            </a:fld>
            <a:endParaRPr lang="en-AU" altLang="en-US"/>
          </a:p>
        </p:txBody>
      </p:sp>
      <p:sp>
        <p:nvSpPr>
          <p:cNvPr id="5" name="Rectangle 4">
            <a:extLst>
              <a:ext uri="{FF2B5EF4-FFF2-40B4-BE49-F238E27FC236}">
                <a16:creationId xmlns:a16="http://schemas.microsoft.com/office/drawing/2014/main" id="{60E02B83-72F4-2F40-BB85-2A39962AE268}"/>
              </a:ext>
            </a:extLst>
          </p:cNvPr>
          <p:cNvSpPr/>
          <p:nvPr/>
        </p:nvSpPr>
        <p:spPr>
          <a:xfrm>
            <a:off x="3578021" y="6231523"/>
            <a:ext cx="4871205" cy="338554"/>
          </a:xfrm>
          <a:prstGeom prst="rect">
            <a:avLst/>
          </a:prstGeom>
        </p:spPr>
        <p:txBody>
          <a:bodyPr wrap="none">
            <a:spAutoFit/>
          </a:bodyPr>
          <a:lstStyle/>
          <a:p>
            <a:r>
              <a:rPr lang="en-US" sz="1600" dirty="0">
                <a:hlinkClick r:id="rId2"/>
              </a:rPr>
              <a:t>https://www.youtube.com/watch?v=w2AyDVS2SSM</a:t>
            </a:r>
            <a:endParaRPr lang="en-US" sz="1600" dirty="0"/>
          </a:p>
        </p:txBody>
      </p:sp>
      <p:pic>
        <p:nvPicPr>
          <p:cNvPr id="8" name="Picture 7">
            <a:extLst>
              <a:ext uri="{FF2B5EF4-FFF2-40B4-BE49-F238E27FC236}">
                <a16:creationId xmlns:a16="http://schemas.microsoft.com/office/drawing/2014/main" id="{223DA7B1-0878-254C-B46C-8BE905352A28}"/>
              </a:ext>
            </a:extLst>
          </p:cNvPr>
          <p:cNvPicPr>
            <a:picLocks noChangeAspect="1"/>
          </p:cNvPicPr>
          <p:nvPr/>
        </p:nvPicPr>
        <p:blipFill>
          <a:blip r:embed="rId3"/>
          <a:stretch>
            <a:fillRect/>
          </a:stretch>
        </p:blipFill>
        <p:spPr>
          <a:xfrm>
            <a:off x="2522287" y="1620965"/>
            <a:ext cx="6390707" cy="3616069"/>
          </a:xfrm>
          <a:prstGeom prst="rect">
            <a:avLst/>
          </a:prstGeom>
        </p:spPr>
      </p:pic>
    </p:spTree>
    <p:extLst>
      <p:ext uri="{BB962C8B-B14F-4D97-AF65-F5344CB8AC3E}">
        <p14:creationId xmlns:p14="http://schemas.microsoft.com/office/powerpoint/2010/main" val="979064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58</a:t>
            </a:fld>
            <a:endParaRPr lang="en-US" kern="0" dirty="0"/>
          </a:p>
        </p:txBody>
      </p:sp>
      <p:sp>
        <p:nvSpPr>
          <p:cNvPr id="6" name="Text Placeholder 5"/>
          <p:cNvSpPr>
            <a:spLocks noGrp="1"/>
          </p:cNvSpPr>
          <p:nvPr>
            <p:ph type="body" sz="quarter" idx="11"/>
          </p:nvPr>
        </p:nvSpPr>
        <p:spPr/>
        <p:txBody>
          <a:bodyPr/>
          <a:lstStyle/>
          <a:p>
            <a:r>
              <a:rPr lang="en-US" dirty="0"/>
              <a:t>Notices and disclaimers</a:t>
            </a:r>
          </a:p>
          <a:p>
            <a:endParaRPr lang="en-US" dirty="0"/>
          </a:p>
        </p:txBody>
      </p:sp>
      <p:sp>
        <p:nvSpPr>
          <p:cNvPr id="7" name="Text Placeholder 6"/>
          <p:cNvSpPr>
            <a:spLocks noGrp="1"/>
          </p:cNvSpPr>
          <p:nvPr>
            <p:ph type="body" sz="quarter" idx="13"/>
          </p:nvPr>
        </p:nvSpPr>
        <p:spPr>
          <a:xfrm>
            <a:off x="266701" y="1121940"/>
            <a:ext cx="10909300" cy="4616579"/>
          </a:xfrm>
        </p:spPr>
        <p:txBody>
          <a:bodyPr>
            <a:normAutofit lnSpcReduction="10000"/>
          </a:bodyPr>
          <a:lstStyle/>
          <a:p>
            <a:r>
              <a:rPr lang="en-US" sz="1200" dirty="0"/>
              <a:t>Copyright © 2020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the agreements 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 isolated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Tree>
    <p:extLst>
      <p:ext uri="{BB962C8B-B14F-4D97-AF65-F5344CB8AC3E}">
        <p14:creationId xmlns:p14="http://schemas.microsoft.com/office/powerpoint/2010/main" val="410109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59</a:t>
            </a:fld>
            <a:endParaRPr lang="en-US" kern="0" dirty="0"/>
          </a:p>
        </p:txBody>
      </p:sp>
      <p:sp>
        <p:nvSpPr>
          <p:cNvPr id="4" name="Text Placeholder 3"/>
          <p:cNvSpPr>
            <a:spLocks noGrp="1"/>
          </p:cNvSpPr>
          <p:nvPr>
            <p:ph type="body" sz="quarter" idx="11"/>
          </p:nvPr>
        </p:nvSpPr>
        <p:spPr/>
        <p:txBody>
          <a:bodyPr/>
          <a:lstStyle/>
          <a:p>
            <a:r>
              <a:rPr lang="en-US" dirty="0"/>
              <a:t>Notices and disclaimers continued</a:t>
            </a: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t>IBM expressly disclaims all warranties, expressed or implied, including but not limited to, the implied warranties of merchantability and fitness for a particular</a:t>
            </a:r>
            <a:r>
              <a:rPr lang="en-US" sz="1200" dirty="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Services</a:t>
            </a:r>
            <a:r>
              <a:rPr lang="en-US" sz="1200" baseline="30000" dirty="0"/>
              <a:t>®</a:t>
            </a:r>
            <a:r>
              <a:rPr lang="en-US" sz="1200" dirty="0"/>
              <a:t>,</a:t>
            </a:r>
            <a:br>
              <a:rPr lang="en-US" sz="1200" dirty="0"/>
            </a:br>
            <a:r>
              <a:rPr lang="en-US" sz="1200" dirty="0"/>
              <a:t>Global Technology Services</a:t>
            </a:r>
            <a:r>
              <a:rPr lang="en-US" sz="1200" baseline="30000" dirty="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a:t>, SoDA,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a:t>®</a:t>
            </a:r>
            <a:r>
              <a:rPr lang="en-US" sz="1200" dirty="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a:hlinkClick r:id="rId2"/>
              </a:rPr>
              <a:t>: www.ibm.com/legal/copytrade.shtml</a:t>
            </a:r>
            <a:r>
              <a:rPr lang="en-US" sz="1200" dirty="0"/>
              <a:t>.</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58799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6752ED-A17F-E548-ADB5-2E59FA221C3E}"/>
              </a:ext>
            </a:extLst>
          </p:cNvPr>
          <p:cNvPicPr>
            <a:picLocks noChangeAspect="1"/>
          </p:cNvPicPr>
          <p:nvPr/>
        </p:nvPicPr>
        <p:blipFill>
          <a:blip r:embed="rId2"/>
          <a:stretch>
            <a:fillRect/>
          </a:stretch>
        </p:blipFill>
        <p:spPr>
          <a:xfrm>
            <a:off x="7132815" y="2124028"/>
            <a:ext cx="4622800" cy="2806700"/>
          </a:xfrm>
          <a:prstGeom prst="rect">
            <a:avLst/>
          </a:prstGeom>
        </p:spPr>
      </p:pic>
      <p:sp>
        <p:nvSpPr>
          <p:cNvPr id="2" name="Title 1">
            <a:extLst>
              <a:ext uri="{FF2B5EF4-FFF2-40B4-BE49-F238E27FC236}">
                <a16:creationId xmlns:a16="http://schemas.microsoft.com/office/drawing/2014/main" id="{A833B84D-F754-F14D-92B2-222FF2EC4618}"/>
              </a:ext>
            </a:extLst>
          </p:cNvPr>
          <p:cNvSpPr>
            <a:spLocks noGrp="1"/>
          </p:cNvSpPr>
          <p:nvPr>
            <p:ph type="title"/>
          </p:nvPr>
        </p:nvSpPr>
        <p:spPr/>
        <p:txBody>
          <a:bodyPr/>
          <a:lstStyle/>
          <a:p>
            <a:r>
              <a:rPr lang="en-US" dirty="0"/>
              <a:t>IBM Public Cloud Platform</a:t>
            </a:r>
          </a:p>
        </p:txBody>
      </p:sp>
      <p:sp>
        <p:nvSpPr>
          <p:cNvPr id="3" name="Content Placeholder 2">
            <a:extLst>
              <a:ext uri="{FF2B5EF4-FFF2-40B4-BE49-F238E27FC236}">
                <a16:creationId xmlns:a16="http://schemas.microsoft.com/office/drawing/2014/main" id="{A7C41CFE-AD15-F44A-9063-B5ECAAB5514A}"/>
              </a:ext>
            </a:extLst>
          </p:cNvPr>
          <p:cNvSpPr>
            <a:spLocks noGrp="1"/>
          </p:cNvSpPr>
          <p:nvPr>
            <p:ph idx="1"/>
          </p:nvPr>
        </p:nvSpPr>
        <p:spPr/>
        <p:txBody>
          <a:bodyPr/>
          <a:lstStyle/>
          <a:p>
            <a:r>
              <a:rPr lang="en-US" sz="1400" dirty="0"/>
              <a:t>The IBM cloud platform combines platform as a service (PaaS) with infrastructure as a service (IaaS) to provide an integrated experience.</a:t>
            </a:r>
          </a:p>
          <a:p>
            <a:r>
              <a:rPr lang="en-US" sz="1400" dirty="0"/>
              <a:t>IBM Cloud platform is composed of multiple layers:</a:t>
            </a:r>
          </a:p>
          <a:p>
            <a:pPr lvl="1"/>
            <a:r>
              <a:rPr lang="en-US" sz="1400" dirty="0"/>
              <a:t>A console that serves as the front end for creating, viewing, managing cloud resources</a:t>
            </a:r>
          </a:p>
          <a:p>
            <a:pPr lvl="1"/>
            <a:r>
              <a:rPr lang="en-US" sz="1400" dirty="0"/>
              <a:t>An identity and access management component that securely authenticates users for </a:t>
            </a:r>
            <a:br>
              <a:rPr lang="en-US" sz="1400" dirty="0"/>
            </a:br>
            <a:r>
              <a:rPr lang="en-US" sz="1400" dirty="0"/>
              <a:t>both platform services and controls access to resources consistently across IBM Cloud</a:t>
            </a:r>
          </a:p>
          <a:p>
            <a:pPr lvl="1"/>
            <a:r>
              <a:rPr lang="en-US" sz="1400" dirty="0"/>
              <a:t>A catalog that consists of hundreds of IBM Cloud offerings:</a:t>
            </a:r>
          </a:p>
          <a:p>
            <a:pPr lvl="1"/>
            <a:r>
              <a:rPr lang="en-US" sz="1400" dirty="0"/>
              <a:t>Compute:</a:t>
            </a:r>
          </a:p>
          <a:p>
            <a:pPr lvl="2"/>
            <a:r>
              <a:rPr lang="en-US" sz="1400" dirty="0"/>
              <a:t>Bare Metal Servers, Virtual Servers, Containers</a:t>
            </a:r>
          </a:p>
          <a:p>
            <a:pPr lvl="1"/>
            <a:r>
              <a:rPr lang="en-US" sz="1400" dirty="0"/>
              <a:t>Storage:</a:t>
            </a:r>
          </a:p>
          <a:p>
            <a:pPr lvl="2"/>
            <a:r>
              <a:rPr lang="en-US" sz="1400" dirty="0"/>
              <a:t>Block, File, Object</a:t>
            </a:r>
          </a:p>
          <a:p>
            <a:pPr lvl="1"/>
            <a:r>
              <a:rPr lang="en-US" sz="1400" dirty="0"/>
              <a:t>Network:</a:t>
            </a:r>
          </a:p>
          <a:p>
            <a:pPr lvl="2"/>
            <a:r>
              <a:rPr lang="en-US" sz="1400" dirty="0"/>
              <a:t>Gateways, Firewalls, Load balancers</a:t>
            </a:r>
          </a:p>
          <a:p>
            <a:pPr lvl="1"/>
            <a:r>
              <a:rPr lang="en-GB" sz="1400" dirty="0"/>
              <a:t>The </a:t>
            </a:r>
            <a:r>
              <a:rPr lang="en-US" sz="1400" dirty="0"/>
              <a:t>catalog</a:t>
            </a:r>
            <a:r>
              <a:rPr lang="en-GB" sz="1400" dirty="0"/>
              <a:t> supports command-line interfaces (CLIs) and a RESTful API .</a:t>
            </a:r>
            <a:endParaRPr lang="en-US" sz="1400" dirty="0"/>
          </a:p>
          <a:p>
            <a:pPr lvl="1"/>
            <a:r>
              <a:rPr lang="en-US" sz="1400" dirty="0"/>
              <a:t>A search and tagging mechanism for filtering and identifying your resources.</a:t>
            </a:r>
          </a:p>
          <a:p>
            <a:pPr lvl="1"/>
            <a:r>
              <a:rPr lang="en-US" sz="1400" dirty="0"/>
              <a:t>An account and billing management system that provides exact usage for pricing plans..</a:t>
            </a:r>
            <a:br>
              <a:rPr lang="en-US" sz="1400" dirty="0"/>
            </a:br>
            <a:endParaRPr lang="en-US" sz="1400" dirty="0"/>
          </a:p>
          <a:p>
            <a:endParaRPr lang="en-US" sz="1400" dirty="0"/>
          </a:p>
        </p:txBody>
      </p:sp>
      <p:sp>
        <p:nvSpPr>
          <p:cNvPr id="4" name="Slide Number Placeholder 3">
            <a:extLst>
              <a:ext uri="{FF2B5EF4-FFF2-40B4-BE49-F238E27FC236}">
                <a16:creationId xmlns:a16="http://schemas.microsoft.com/office/drawing/2014/main" id="{ACD800D0-D7BF-FE45-8349-A8FAAA9FE78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F6E626-488F-47BA-B12F-748BCA394C6A}" type="slidenum">
              <a:rPr kumimoji="0" lang="en-AU" alt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AU" alt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a:endParaRPr>
          </a:p>
        </p:txBody>
      </p:sp>
      <p:sp>
        <p:nvSpPr>
          <p:cNvPr id="5" name="Rectangle 4">
            <a:extLst>
              <a:ext uri="{FF2B5EF4-FFF2-40B4-BE49-F238E27FC236}">
                <a16:creationId xmlns:a16="http://schemas.microsoft.com/office/drawing/2014/main" id="{084CEED6-380F-7944-8357-495F00C460F4}"/>
              </a:ext>
            </a:extLst>
          </p:cNvPr>
          <p:cNvSpPr/>
          <p:nvPr/>
        </p:nvSpPr>
        <p:spPr>
          <a:xfrm>
            <a:off x="3048000" y="6477000"/>
            <a:ext cx="6096000" cy="24622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hlinkClick r:id="rId3"/>
              </a:rPr>
              <a:t>https://cloud.ibm.com/docs/overview?topic=overview-compare-infrastructure</a:t>
            </a:r>
            <a:endPar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endParaRPr>
          </a:p>
        </p:txBody>
      </p:sp>
    </p:spTree>
    <p:extLst>
      <p:ext uri="{BB962C8B-B14F-4D97-AF65-F5344CB8AC3E}">
        <p14:creationId xmlns:p14="http://schemas.microsoft.com/office/powerpoint/2010/main" val="214966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931568" y="11800"/>
            <a:ext cx="6260432" cy="6858000"/>
          </a:xfrm>
          <a:prstGeom prst="rect">
            <a:avLst/>
          </a:prstGeom>
          <a:solidFill>
            <a:schemeClr val="bg2"/>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5" name="TextBox 4">
            <a:extLst>
              <a:ext uri="{FF2B5EF4-FFF2-40B4-BE49-F238E27FC236}">
                <a16:creationId xmlns:a16="http://schemas.microsoft.com/office/drawing/2014/main" id="{7DC01879-AA2D-40A6-8070-4D7D9C1038D0}"/>
              </a:ext>
            </a:extLst>
          </p:cNvPr>
          <p:cNvSpPr txBox="1"/>
          <p:nvPr/>
        </p:nvSpPr>
        <p:spPr>
          <a:xfrm>
            <a:off x="191338" y="1010224"/>
            <a:ext cx="5600485" cy="5627181"/>
          </a:xfrm>
          <a:prstGeom prst="rect">
            <a:avLst/>
          </a:prstGeom>
          <a:noFill/>
        </p:spPr>
        <p:txBody>
          <a:bodyPr wrap="square" rtlCol="0">
            <a:spAutoFit/>
          </a:bodyPr>
          <a:lstStyle/>
          <a:p>
            <a:pPr defTabSz="914354">
              <a:spcAft>
                <a:spcPts val="600"/>
              </a:spcAft>
              <a:defRPr/>
            </a:pPr>
            <a:r>
              <a:rPr lang="en-US" b="1" dirty="0">
                <a:solidFill>
                  <a:srgbClr val="69A6FF"/>
                </a:solidFill>
                <a:latin typeface="IBM Plex Sans"/>
              </a:rPr>
              <a:t>Enterprise-grade</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3">
                  <a:extLst>
                    <a:ext uri="{A12FA001-AC4F-418D-AE19-62706E023703}">
                      <ahyp:hlinkClr xmlns:ahyp="http://schemas.microsoft.com/office/drawing/2018/hyperlinkcolor" val="tx"/>
                    </a:ext>
                  </a:extLst>
                </a:hlinkClick>
              </a:rPr>
              <a:t>Hyper-scale</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Cloud Provider with 60 global data centers in 18 countries connected over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4">
                  <a:extLst>
                    <a:ext uri="{A12FA001-AC4F-418D-AE19-62706E023703}">
                      <ahyp:hlinkClr xmlns:ahyp="http://schemas.microsoft.com/office/drawing/2018/hyperlinkcolor" val="tx"/>
                    </a:ext>
                  </a:extLst>
                </a:hlinkClick>
              </a:rPr>
              <a:t>high speed </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(13Tbs) fiber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5"/>
              </a:rPr>
              <a:t>free egress</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rPr>
              <a:t>HW choice (x86,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6">
                  <a:extLst>
                    <a:ext uri="{A12FA001-AC4F-418D-AE19-62706E023703}">
                      <ahyp:hlinkClr xmlns:ahyp="http://schemas.microsoft.com/office/drawing/2018/hyperlinkcolor" val="tx"/>
                    </a:ext>
                  </a:extLst>
                </a:hlinkClick>
              </a:rPr>
              <a:t>Power</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7">
                  <a:extLst>
                    <a:ext uri="{A12FA001-AC4F-418D-AE19-62706E023703}">
                      <ahyp:hlinkClr xmlns:ahyp="http://schemas.microsoft.com/office/drawing/2018/hyperlinkcolor" val="tx"/>
                    </a:ext>
                  </a:extLst>
                </a:hlinkClick>
              </a:rPr>
              <a:t>Z</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GPU), OS choice (Linux, Windows,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8">
                  <a:extLst>
                    <a:ext uri="{A12FA001-AC4F-418D-AE19-62706E023703}">
                      <ahyp:hlinkClr xmlns:ahyp="http://schemas.microsoft.com/office/drawing/2018/hyperlinkcolor" val="tx"/>
                    </a:ext>
                  </a:extLst>
                </a:hlinkClick>
              </a:rPr>
              <a:t>AIX,</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IBM </a:t>
            </a:r>
            <a:r>
              <a:rPr lang="en-US" sz="1400" dirty="0" err="1">
                <a:solidFill>
                  <a:srgbClr val="FFFFFF"/>
                </a:solidFill>
                <a:latin typeface="IBM Plex Sans"/>
                <a:ea typeface="Tahoma" panose="020B0604030504040204" pitchFamily="34" charset="0"/>
                <a:cs typeface="Tahoma" panose="020B0604030504040204" pitchFamily="34" charset="0"/>
                <a:sym typeface="Helvetica Neue"/>
              </a:rPr>
              <a:t>i</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BYOI), compute choice (VSI, Bare Metal, VMWare, Certified SAP, HPC, containers, Serverless) with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9"/>
              </a:rPr>
              <a:t>99.99% SLAs</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rPr>
              <a:t>Flexible Exabyte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0">
                  <a:extLst>
                    <a:ext uri="{A12FA001-AC4F-418D-AE19-62706E023703}">
                      <ahyp:hlinkClr xmlns:ahyp="http://schemas.microsoft.com/office/drawing/2018/hyperlinkcolor" val="tx"/>
                    </a:ext>
                  </a:extLst>
                </a:hlinkClick>
              </a:rPr>
              <a:t>50% less disk</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Object Storage tiering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1">
                  <a:extLst>
                    <a:ext uri="{A12FA001-AC4F-418D-AE19-62706E023703}">
                      <ahyp:hlinkClr xmlns:ahyp="http://schemas.microsoft.com/office/drawing/2018/hyperlinkcolor" val="tx"/>
                    </a:ext>
                  </a:extLst>
                </a:hlinkClick>
              </a:rPr>
              <a:t>50-75% cheaper</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with Aspera high-speed transfer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2">
                  <a:extLst>
                    <a:ext uri="{A12FA001-AC4F-418D-AE19-62706E023703}">
                      <ahyp:hlinkClr xmlns:ahyp="http://schemas.microsoft.com/office/drawing/2018/hyperlinkcolor" val="tx"/>
                    </a:ext>
                  </a:extLst>
                </a:hlinkClick>
              </a:rPr>
              <a:t>100x faster</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a:t>
            </a:r>
            <a:endParaRPr lang="en-US" b="1" dirty="0">
              <a:solidFill>
                <a:srgbClr val="69A6FF"/>
              </a:solidFill>
              <a:latin typeface="IBM Plex Sans"/>
            </a:endParaRPr>
          </a:p>
          <a:p>
            <a:pPr defTabSz="914354">
              <a:spcBef>
                <a:spcPts val="800"/>
              </a:spcBef>
              <a:spcAft>
                <a:spcPts val="600"/>
              </a:spcAft>
              <a:defRPr/>
            </a:pPr>
            <a:r>
              <a:rPr lang="en-US" b="1" dirty="0">
                <a:solidFill>
                  <a:srgbClr val="69A6FF"/>
                </a:solidFill>
                <a:latin typeface="IBM Plex Sans"/>
              </a:rPr>
              <a:t>Security Leadership</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rPr>
              <a:t>Highest level key protect tamper-proof hardware with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3">
                  <a:extLst>
                    <a:ext uri="{A12FA001-AC4F-418D-AE19-62706E023703}">
                      <ahyp:hlinkClr xmlns:ahyp="http://schemas.microsoft.com/office/drawing/2018/hyperlinkcolor" val="tx"/>
                    </a:ext>
                  </a:extLst>
                </a:hlinkClick>
              </a:rPr>
              <a:t>zCrypto</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 (KYOK with FIPS 140-2 Level 4 security protection).</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rPr>
              <a:t>Secure virtualization with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4">
                  <a:extLst>
                    <a:ext uri="{A12FA001-AC4F-418D-AE19-62706E023703}">
                      <ahyp:hlinkClr xmlns:ahyp="http://schemas.microsoft.com/office/drawing/2018/hyperlinkcolor" val="tx"/>
                    </a:ext>
                  </a:extLst>
                </a:hlinkClick>
              </a:rPr>
              <a:t>Hytrust/Intel Txt </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or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5">
                  <a:extLst>
                    <a:ext uri="{A12FA001-AC4F-418D-AE19-62706E023703}">
                      <ahyp:hlinkClr xmlns:ahyp="http://schemas.microsoft.com/office/drawing/2018/hyperlinkcolor" val="tx"/>
                    </a:ext>
                  </a:extLst>
                </a:hlinkClick>
              </a:rPr>
              <a:t>zLinux VSI </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including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6">
                  <a:extLst>
                    <a:ext uri="{A12FA001-AC4F-418D-AE19-62706E023703}">
                      <ahyp:hlinkClr xmlns:ahyp="http://schemas.microsoft.com/office/drawing/2018/hyperlinkcolor" val="tx"/>
                    </a:ext>
                  </a:extLst>
                </a:hlinkClick>
              </a:rPr>
              <a:t>data sovereignty </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protection.</a:t>
            </a:r>
          </a:p>
          <a:p>
            <a:pPr marL="228589" indent="-228589" defTabSz="228589">
              <a:spcAft>
                <a:spcPts val="800"/>
              </a:spcAft>
              <a:buFont typeface="Arial" panose="020B0604020202020204" pitchFamily="34" charset="0"/>
              <a:buChar char="•"/>
              <a:defRPr/>
            </a:pPr>
            <a:r>
              <a:rPr lang="en-US" sz="1400" dirty="0">
                <a:solidFill>
                  <a:srgbClr val="FFFFFF"/>
                </a:solidFill>
                <a:latin typeface="IBM Plex Sans"/>
                <a:ea typeface="Tahoma" panose="020B0604030504040204" pitchFamily="34" charset="0"/>
                <a:cs typeface="Tahoma" panose="020B0604030504040204" pitchFamily="34" charset="0"/>
                <a:sym typeface="Helvetica Neue"/>
              </a:rPr>
              <a:t>In-use data protection with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7"/>
              </a:rPr>
              <a:t>Data Shield </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and </a:t>
            </a:r>
            <a:r>
              <a:rPr lang="en-US" sz="1400" dirty="0">
                <a:solidFill>
                  <a:srgbClr val="FFFFFF"/>
                </a:solidFill>
                <a:latin typeface="IBM Plex Sans"/>
                <a:ea typeface="Tahoma" panose="020B0604030504040204" pitchFamily="34" charset="0"/>
                <a:cs typeface="Tahoma" panose="020B0604030504040204" pitchFamily="34" charset="0"/>
                <a:sym typeface="Helvetica Neue"/>
                <a:hlinkClick r:id="rId18"/>
              </a:rPr>
              <a:t>z14 VSIs</a:t>
            </a:r>
            <a:r>
              <a:rPr lang="en-US" sz="1400" dirty="0">
                <a:solidFill>
                  <a:srgbClr val="FFFFFF"/>
                </a:solidFill>
                <a:latin typeface="IBM Plex Sans"/>
                <a:ea typeface="Tahoma" panose="020B0604030504040204" pitchFamily="34" charset="0"/>
                <a:cs typeface="Tahoma" panose="020B0604030504040204" pitchFamily="34" charset="0"/>
                <a:sym typeface="Helvetica Neue"/>
              </a:rPr>
              <a:t>.</a:t>
            </a:r>
          </a:p>
          <a:p>
            <a:pPr defTabSz="914354">
              <a:spcBef>
                <a:spcPts val="800"/>
              </a:spcBef>
              <a:spcAft>
                <a:spcPts val="600"/>
              </a:spcAft>
              <a:defRPr/>
            </a:pPr>
            <a:r>
              <a:rPr lang="en-US" b="1" dirty="0">
                <a:solidFill>
                  <a:srgbClr val="69A6FF"/>
                </a:solidFill>
                <a:latin typeface="IBM Plex Sans"/>
              </a:rPr>
              <a:t>Open Innovation</a:t>
            </a:r>
          </a:p>
          <a:p>
            <a:pPr marL="228589" indent="-228589" defTabSz="228589">
              <a:spcAft>
                <a:spcPts val="800"/>
              </a:spcAft>
              <a:buFont typeface="Arial" panose="020B0604020202020204" pitchFamily="34" charset="0"/>
              <a:buChar char="•"/>
              <a:defRPr/>
            </a:pPr>
            <a:r>
              <a:rPr lang="en-US" sz="1400" dirty="0">
                <a:solidFill>
                  <a:srgbClr val="F3F3F3"/>
                </a:solidFill>
                <a:latin typeface="IBM Plex Sans"/>
              </a:rPr>
              <a:t>IBM Cloud runs on Kubernetes with 19k+ clusters in production  </a:t>
            </a:r>
          </a:p>
          <a:p>
            <a:pPr marL="228589" indent="-228589" defTabSz="228589">
              <a:spcAft>
                <a:spcPts val="800"/>
              </a:spcAft>
              <a:buFont typeface="Arial" panose="020B0604020202020204" pitchFamily="34" charset="0"/>
              <a:buChar char="•"/>
              <a:defRPr/>
            </a:pPr>
            <a:r>
              <a:rPr lang="en-US" sz="1400" dirty="0">
                <a:solidFill>
                  <a:srgbClr val="F3F3F3"/>
                </a:solidFill>
                <a:latin typeface="IBM Plex Sans"/>
              </a:rPr>
              <a:t>Red Hat OpenShift </a:t>
            </a:r>
            <a:r>
              <a:rPr lang="en-US" sz="1400" dirty="0">
                <a:solidFill>
                  <a:srgbClr val="F3F3F3"/>
                </a:solidFill>
                <a:latin typeface="IBM Plex Sans"/>
                <a:hlinkClick r:id="rId19"/>
              </a:rPr>
              <a:t>fully managed </a:t>
            </a:r>
            <a:r>
              <a:rPr lang="en-US" sz="1400" dirty="0">
                <a:solidFill>
                  <a:srgbClr val="F3F3F3"/>
                </a:solidFill>
                <a:latin typeface="IBM Plex Sans"/>
              </a:rPr>
              <a:t>on IBM Cloud.</a:t>
            </a:r>
          </a:p>
          <a:p>
            <a:pPr marL="228589" indent="-228589" defTabSz="228589">
              <a:spcAft>
                <a:spcPts val="800"/>
              </a:spcAft>
              <a:buFont typeface="Arial" panose="020B0604020202020204" pitchFamily="34" charset="0"/>
              <a:buChar char="•"/>
              <a:defRPr/>
            </a:pPr>
            <a:r>
              <a:rPr lang="en-US" sz="1400" dirty="0">
                <a:solidFill>
                  <a:srgbClr val="F3F3F3"/>
                </a:solidFill>
                <a:latin typeface="IBM Plex Sans"/>
              </a:rPr>
              <a:t>Major contributor to cloud native open source work: </a:t>
            </a:r>
            <a:r>
              <a:rPr lang="en-US" sz="1400" dirty="0" err="1">
                <a:solidFill>
                  <a:srgbClr val="F3F3F3"/>
                </a:solidFill>
                <a:latin typeface="IBM Plex Sans"/>
              </a:rPr>
              <a:t>Istio</a:t>
            </a:r>
            <a:r>
              <a:rPr lang="en-US" sz="1400" dirty="0">
                <a:solidFill>
                  <a:srgbClr val="F3F3F3"/>
                </a:solidFill>
                <a:latin typeface="IBM Plex Sans"/>
              </a:rPr>
              <a:t>, </a:t>
            </a:r>
            <a:r>
              <a:rPr lang="en-US" sz="1400" dirty="0" err="1">
                <a:solidFill>
                  <a:srgbClr val="F3F3F3"/>
                </a:solidFill>
                <a:latin typeface="IBM Plex Sans"/>
              </a:rPr>
              <a:t>Knative</a:t>
            </a:r>
            <a:r>
              <a:rPr lang="en-US" sz="1400" dirty="0">
                <a:solidFill>
                  <a:srgbClr val="F3F3F3"/>
                </a:solidFill>
                <a:latin typeface="IBM Plex Sans"/>
              </a:rPr>
              <a:t>, </a:t>
            </a:r>
            <a:r>
              <a:rPr lang="en-US" sz="1400" dirty="0" err="1">
                <a:solidFill>
                  <a:srgbClr val="F3F3F3"/>
                </a:solidFill>
                <a:latin typeface="IBM Plex Sans"/>
              </a:rPr>
              <a:t>Razee</a:t>
            </a:r>
            <a:r>
              <a:rPr lang="en-US" sz="1400" dirty="0">
                <a:solidFill>
                  <a:srgbClr val="F3F3F3"/>
                </a:solidFill>
                <a:latin typeface="IBM Plex Sans"/>
              </a:rPr>
              <a:t>, Hyperledger, </a:t>
            </a:r>
            <a:r>
              <a:rPr lang="en-US" sz="1400" dirty="0" err="1">
                <a:solidFill>
                  <a:srgbClr val="F3F3F3"/>
                </a:solidFill>
                <a:latin typeface="IBM Plex Sans"/>
              </a:rPr>
              <a:t>OpenWhisk</a:t>
            </a:r>
            <a:r>
              <a:rPr lang="en-US" sz="1400" dirty="0">
                <a:solidFill>
                  <a:srgbClr val="F3F3F3"/>
                </a:solidFill>
                <a:latin typeface="IBM Plex Sans"/>
              </a:rPr>
              <a:t>, etc..</a:t>
            </a:r>
          </a:p>
        </p:txBody>
      </p:sp>
      <p:sp>
        <p:nvSpPr>
          <p:cNvPr id="29" name="Shape 3350"/>
          <p:cNvSpPr/>
          <p:nvPr/>
        </p:nvSpPr>
        <p:spPr>
          <a:xfrm>
            <a:off x="9209159" y="3176225"/>
            <a:ext cx="3097484" cy="779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200"/>
              <a:defRPr/>
            </a:pPr>
            <a:r>
              <a:rPr lang="en-US" sz="3200" b="1" kern="0" dirty="0">
                <a:solidFill>
                  <a:srgbClr val="000000"/>
                </a:solidFill>
                <a:latin typeface="IBM Plex Sans" panose="020B0503050000000000" pitchFamily="34" charset="0"/>
                <a:ea typeface="Arial"/>
                <a:cs typeface="Arial"/>
                <a:sym typeface="Arial"/>
              </a:rPr>
              <a:t>60+</a:t>
            </a:r>
            <a:endParaRPr lang="en" sz="3200" b="1" kern="0" dirty="0">
              <a:solidFill>
                <a:srgbClr val="000000"/>
              </a:solidFill>
              <a:latin typeface="IBM Plex Sans" panose="020B0503050000000000" pitchFamily="34" charset="0"/>
              <a:ea typeface="Arial"/>
              <a:cs typeface="Arial"/>
              <a:sym typeface="Arial"/>
            </a:endParaRPr>
          </a:p>
          <a:p>
            <a:pPr defTabSz="914377">
              <a:buClr>
                <a:srgbClr val="000000"/>
              </a:buClr>
              <a:buSzPts val="3600"/>
              <a:defRPr/>
            </a:pPr>
            <a:r>
              <a:rPr lang="en-US" sz="1400" kern="0" dirty="0">
                <a:solidFill>
                  <a:srgbClr val="000000"/>
                </a:solidFill>
                <a:latin typeface="IBM Plex Sans" panose="020B0503050000000000" pitchFamily="34" charset="0"/>
                <a:ea typeface="Arial"/>
                <a:cs typeface="Arial"/>
                <a:sym typeface="Arial"/>
              </a:rPr>
              <a:t>IBM Cloud data centers </a:t>
            </a:r>
            <a:br>
              <a:rPr lang="en-US" sz="1400" kern="0" dirty="0">
                <a:solidFill>
                  <a:srgbClr val="000000"/>
                </a:solidFill>
                <a:latin typeface="IBM Plex Sans" panose="020B0503050000000000" pitchFamily="34" charset="0"/>
                <a:ea typeface="Arial"/>
                <a:cs typeface="Arial"/>
                <a:sym typeface="Arial"/>
              </a:rPr>
            </a:br>
            <a:r>
              <a:rPr lang="en-US" sz="1400" kern="0" dirty="0">
                <a:solidFill>
                  <a:srgbClr val="000000"/>
                </a:solidFill>
                <a:latin typeface="IBM Plex Sans" panose="020B0503050000000000" pitchFamily="34" charset="0"/>
                <a:ea typeface="Arial"/>
                <a:cs typeface="Arial"/>
                <a:sym typeface="Arial"/>
              </a:rPr>
              <a:t>across 18 countries &amp; 5 continents </a:t>
            </a:r>
          </a:p>
          <a:p>
            <a:pPr defTabSz="914377">
              <a:buClr>
                <a:srgbClr val="000000"/>
              </a:buClr>
              <a:buSzPts val="3200"/>
              <a:defRPr/>
            </a:pPr>
            <a:endParaRPr sz="1400" b="1" kern="0" dirty="0">
              <a:solidFill>
                <a:srgbClr val="000000"/>
              </a:solidFill>
              <a:latin typeface="IBM Plex Sans" panose="020B0503050000000000" pitchFamily="34" charset="0"/>
              <a:ea typeface="Arial"/>
              <a:cs typeface="Arial"/>
              <a:sym typeface="Arial"/>
            </a:endParaRPr>
          </a:p>
        </p:txBody>
      </p:sp>
      <p:grpSp>
        <p:nvGrpSpPr>
          <p:cNvPr id="30" name="Group 29">
            <a:extLst>
              <a:ext uri="{FF2B5EF4-FFF2-40B4-BE49-F238E27FC236}">
                <a16:creationId xmlns:a16="http://schemas.microsoft.com/office/drawing/2014/main" id="{7A169F60-3DBF-4836-AA82-51DD23548F8B}"/>
              </a:ext>
            </a:extLst>
          </p:cNvPr>
          <p:cNvGrpSpPr/>
          <p:nvPr/>
        </p:nvGrpSpPr>
        <p:grpSpPr>
          <a:xfrm>
            <a:off x="6292384" y="4366122"/>
            <a:ext cx="2764961" cy="1699429"/>
            <a:chOff x="11507739" y="2278005"/>
            <a:chExt cx="2073721" cy="1276457"/>
          </a:xfrm>
        </p:grpSpPr>
        <p:sp>
          <p:nvSpPr>
            <p:cNvPr id="31" name="Shape 274"/>
            <p:cNvSpPr/>
            <p:nvPr/>
          </p:nvSpPr>
          <p:spPr>
            <a:xfrm>
              <a:off x="11507739" y="2278005"/>
              <a:ext cx="1778009" cy="831000"/>
            </a:xfrm>
            <a:prstGeom prst="rect">
              <a:avLst/>
            </a:prstGeom>
            <a:noFill/>
            <a:ln>
              <a:noFill/>
            </a:ln>
          </p:spPr>
          <p:txBody>
            <a:bodyPr spcFirstLastPara="1" wrap="square" lIns="121733" tIns="60867" rIns="121733" bIns="60867" anchor="t" anchorCtr="0">
              <a:noAutofit/>
            </a:bodyPr>
            <a:lstStyle/>
            <a:p>
              <a:pPr defTabSz="914377">
                <a:lnSpc>
                  <a:spcPct val="80000"/>
                </a:lnSpc>
                <a:buClr>
                  <a:srgbClr val="000000"/>
                </a:buClr>
                <a:defRPr/>
              </a:pPr>
              <a:r>
                <a:rPr lang="en" sz="3200" b="1" kern="0" dirty="0">
                  <a:solidFill>
                    <a:srgbClr val="000000"/>
                  </a:solidFill>
                  <a:latin typeface="IBM Plex Sans" panose="020B0503050000000000" pitchFamily="34" charset="0"/>
                  <a:ea typeface="Arial"/>
                  <a:cs typeface="Arial"/>
                  <a:sym typeface="Arial"/>
                </a:rPr>
                <a:t>ONE </a:t>
              </a:r>
              <a:br>
                <a:rPr lang="en" sz="3200" b="1" kern="0" dirty="0">
                  <a:solidFill>
                    <a:srgbClr val="000000"/>
                  </a:solidFill>
                  <a:latin typeface="IBM Plex Sans" panose="020B0503050000000000" pitchFamily="34" charset="0"/>
                  <a:ea typeface="Arial"/>
                  <a:cs typeface="Arial"/>
                  <a:sym typeface="Arial"/>
                </a:rPr>
              </a:br>
              <a:r>
                <a:rPr lang="en" sz="1600" b="1" kern="0" dirty="0">
                  <a:solidFill>
                    <a:srgbClr val="000000"/>
                  </a:solidFill>
                  <a:latin typeface="IBM Plex Sans" panose="020B0503050000000000" pitchFamily="34" charset="0"/>
                  <a:ea typeface="Arial"/>
                  <a:cs typeface="Arial"/>
                  <a:sym typeface="Arial"/>
                </a:rPr>
                <a:t>Cloud </a:t>
              </a:r>
              <a:r>
                <a:rPr lang="en-US" sz="1600" b="1" kern="0" dirty="0">
                  <a:solidFill>
                    <a:srgbClr val="000000"/>
                  </a:solidFill>
                  <a:latin typeface="IBM Plex Sans" panose="020B0503050000000000" pitchFamily="34" charset="0"/>
                  <a:ea typeface="Arial"/>
                  <a:cs typeface="Arial"/>
                  <a:sym typeface="Arial"/>
                </a:rPr>
                <a:t>Architecture</a:t>
              </a:r>
            </a:p>
          </p:txBody>
        </p:sp>
        <p:sp>
          <p:nvSpPr>
            <p:cNvPr id="32" name="Shape 274">
              <a:extLst>
                <a:ext uri="{FF2B5EF4-FFF2-40B4-BE49-F238E27FC236}">
                  <a16:creationId xmlns:a16="http://schemas.microsoft.com/office/drawing/2014/main" id="{9933CA54-0A5B-4CC2-B727-20516F3E8803}"/>
                </a:ext>
              </a:extLst>
            </p:cNvPr>
            <p:cNvSpPr/>
            <p:nvPr/>
          </p:nvSpPr>
          <p:spPr>
            <a:xfrm>
              <a:off x="11507739" y="2723462"/>
              <a:ext cx="2073721" cy="831000"/>
            </a:xfrm>
            <a:prstGeom prst="rect">
              <a:avLst/>
            </a:prstGeom>
            <a:noFill/>
            <a:ln>
              <a:noFill/>
            </a:ln>
          </p:spPr>
          <p:txBody>
            <a:bodyPr spcFirstLastPara="1" wrap="square" lIns="121733" tIns="60867" rIns="121733" bIns="60867" anchor="t" anchorCtr="0">
              <a:noAutofit/>
            </a:bodyPr>
            <a:lstStyle/>
            <a:p>
              <a:pPr defTabSz="914377">
                <a:buClr>
                  <a:srgbClr val="000000"/>
                </a:buClr>
                <a:defRPr/>
              </a:pPr>
              <a:r>
                <a:rPr lang="en-US" sz="1400" kern="0" dirty="0">
                  <a:solidFill>
                    <a:srgbClr val="000000"/>
                  </a:solidFill>
                  <a:latin typeface="IBM Plex Sans" panose="020B0503050000000000" pitchFamily="34" charset="0"/>
                  <a:ea typeface="Arial"/>
                  <a:cs typeface="Arial"/>
                  <a:sym typeface="Arial"/>
                </a:rPr>
                <a:t>running Watson, Data, IBM Z, Power 9, Blockchain</a:t>
              </a:r>
            </a:p>
          </p:txBody>
        </p:sp>
      </p:grpSp>
      <p:sp>
        <p:nvSpPr>
          <p:cNvPr id="33" name="Shape 286"/>
          <p:cNvSpPr/>
          <p:nvPr/>
        </p:nvSpPr>
        <p:spPr>
          <a:xfrm>
            <a:off x="6338613" y="3210989"/>
            <a:ext cx="2438400" cy="861603"/>
          </a:xfrm>
          <a:prstGeom prst="rect">
            <a:avLst/>
          </a:prstGeom>
          <a:noFill/>
          <a:ln>
            <a:noFill/>
          </a:ln>
        </p:spPr>
        <p:txBody>
          <a:bodyPr spcFirstLastPara="1" wrap="square" lIns="121733" tIns="60867" rIns="121733" bIns="60867" anchor="t" anchorCtr="0">
            <a:noAutofit/>
          </a:bodyPr>
          <a:lstStyle/>
          <a:p>
            <a:pPr defTabSz="914377">
              <a:buClr>
                <a:srgbClr val="000000"/>
              </a:buClr>
              <a:defRPr/>
            </a:pPr>
            <a:r>
              <a:rPr lang="en" sz="3200" b="1" kern="0" dirty="0">
                <a:solidFill>
                  <a:srgbClr val="000000"/>
                </a:solidFill>
                <a:latin typeface="IBM Plex Sans" panose="020B0503050000000000" pitchFamily="34" charset="0"/>
                <a:ea typeface="Arial"/>
                <a:cs typeface="Arial"/>
                <a:sym typeface="Arial"/>
              </a:rPr>
              <a:t>190+</a:t>
            </a:r>
          </a:p>
          <a:p>
            <a:pPr defTabSz="914377">
              <a:buClr>
                <a:srgbClr val="000000"/>
              </a:buClr>
              <a:defRPr/>
            </a:pPr>
            <a:r>
              <a:rPr lang="en-US" sz="1400" kern="0" dirty="0">
                <a:solidFill>
                  <a:srgbClr val="000000"/>
                </a:solidFill>
                <a:latin typeface="IBM Plex Sans" panose="020B0503050000000000" pitchFamily="34" charset="0"/>
                <a:ea typeface="Arial"/>
                <a:cs typeface="Arial"/>
                <a:sym typeface="Arial"/>
              </a:rPr>
              <a:t>Self-service </a:t>
            </a:r>
            <a:r>
              <a:rPr lang="en-US" sz="1400" kern="0" dirty="0" err="1">
                <a:solidFill>
                  <a:srgbClr val="000000"/>
                </a:solidFill>
                <a:latin typeface="IBM Plex Sans" panose="020B0503050000000000" pitchFamily="34" charset="0"/>
                <a:ea typeface="Arial"/>
                <a:cs typeface="Arial"/>
                <a:sym typeface="Arial"/>
              </a:rPr>
              <a:t>Iaas</a:t>
            </a:r>
            <a:r>
              <a:rPr lang="en-US" sz="1400" kern="0" dirty="0">
                <a:solidFill>
                  <a:srgbClr val="000000"/>
                </a:solidFill>
                <a:latin typeface="IBM Plex Sans" panose="020B0503050000000000" pitchFamily="34" charset="0"/>
                <a:ea typeface="Arial"/>
                <a:cs typeface="Arial"/>
                <a:sym typeface="Arial"/>
              </a:rPr>
              <a:t>/PaaS services</a:t>
            </a:r>
          </a:p>
        </p:txBody>
      </p:sp>
      <p:sp>
        <p:nvSpPr>
          <p:cNvPr id="35" name="Shape 3347">
            <a:extLst>
              <a:ext uri="{FF2B5EF4-FFF2-40B4-BE49-F238E27FC236}">
                <a16:creationId xmlns:a16="http://schemas.microsoft.com/office/drawing/2014/main" id="{D914C1AA-7436-4239-BB22-B818478AA2F1}"/>
              </a:ext>
            </a:extLst>
          </p:cNvPr>
          <p:cNvSpPr/>
          <p:nvPr/>
        </p:nvSpPr>
        <p:spPr>
          <a:xfrm>
            <a:off x="9209160" y="4366121"/>
            <a:ext cx="2551385" cy="861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600"/>
              <a:defRPr/>
            </a:pPr>
            <a:r>
              <a:rPr lang="en-US" sz="3200" b="1" kern="0" dirty="0">
                <a:solidFill>
                  <a:srgbClr val="000000"/>
                </a:solidFill>
                <a:latin typeface="IBM Plex Sans" panose="020B0503050000000000" pitchFamily="34" charset="0"/>
                <a:ea typeface="Arial"/>
                <a:cs typeface="Arial"/>
                <a:sym typeface="Arial"/>
              </a:rPr>
              <a:t>2500</a:t>
            </a:r>
            <a:endParaRPr lang="en" sz="3200" b="1" kern="0" dirty="0">
              <a:solidFill>
                <a:srgbClr val="000000"/>
              </a:solidFill>
              <a:latin typeface="IBM Plex Sans" panose="020B0503050000000000" pitchFamily="34" charset="0"/>
              <a:ea typeface="Arial"/>
              <a:cs typeface="Arial"/>
              <a:sym typeface="Arial"/>
            </a:endParaRPr>
          </a:p>
          <a:p>
            <a:pPr defTabSz="914377">
              <a:buClr>
                <a:srgbClr val="000000"/>
              </a:buClr>
              <a:buSzPts val="3600"/>
              <a:defRPr/>
            </a:pPr>
            <a:r>
              <a:rPr lang="en-US" sz="1400" kern="0" dirty="0">
                <a:solidFill>
                  <a:srgbClr val="000000"/>
                </a:solidFill>
                <a:latin typeface="IBM Plex Sans" panose="020B0503050000000000" pitchFamily="34" charset="0"/>
                <a:ea typeface="Arial"/>
                <a:cs typeface="Arial"/>
                <a:sym typeface="Arial"/>
              </a:rPr>
              <a:t>Cloud </a:t>
            </a:r>
            <a:r>
              <a:rPr lang="mr-IN" sz="1400" kern="0" dirty="0">
                <a:solidFill>
                  <a:srgbClr val="000000"/>
                </a:solidFill>
                <a:latin typeface="IBM Plex Sans" panose="020B0503050000000000" pitchFamily="34" charset="0"/>
                <a:ea typeface="Arial"/>
                <a:cs typeface="Arial"/>
                <a:sym typeface="Arial"/>
              </a:rPr>
              <a:t>–</a:t>
            </a:r>
            <a:r>
              <a:rPr lang="en-US" sz="1400" kern="0" dirty="0">
                <a:solidFill>
                  <a:srgbClr val="000000"/>
                </a:solidFill>
                <a:latin typeface="IBM Plex Sans" panose="020B0503050000000000" pitchFamily="34" charset="0"/>
                <a:ea typeface="Arial"/>
                <a:cs typeface="Arial"/>
                <a:sym typeface="Arial"/>
              </a:rPr>
              <a:t>technology patents granted in 2019 to IBM</a:t>
            </a:r>
          </a:p>
        </p:txBody>
      </p:sp>
      <p:sp>
        <p:nvSpPr>
          <p:cNvPr id="36" name="Title 35"/>
          <p:cNvSpPr>
            <a:spLocks noGrp="1"/>
          </p:cNvSpPr>
          <p:nvPr>
            <p:ph type="title"/>
          </p:nvPr>
        </p:nvSpPr>
        <p:spPr>
          <a:xfrm>
            <a:off x="191337" y="60222"/>
            <a:ext cx="5486400" cy="958997"/>
          </a:xfrm>
        </p:spPr>
        <p:txBody>
          <a:bodyPr/>
          <a:lstStyle/>
          <a:p>
            <a:r>
              <a:rPr lang="en-US" dirty="0"/>
              <a:t>IBM Public Cloud</a:t>
            </a:r>
            <a:br>
              <a:rPr lang="en-US" dirty="0"/>
            </a:br>
            <a:r>
              <a:rPr lang="en-US" sz="1867" dirty="0"/>
              <a:t>The most open and secure cloud for business.</a:t>
            </a:r>
            <a:endParaRPr lang="en-US" dirty="0"/>
          </a:p>
        </p:txBody>
      </p:sp>
      <p:pic>
        <p:nvPicPr>
          <p:cNvPr id="2" name="Picture 1">
            <a:extLst>
              <a:ext uri="{FF2B5EF4-FFF2-40B4-BE49-F238E27FC236}">
                <a16:creationId xmlns:a16="http://schemas.microsoft.com/office/drawing/2014/main" id="{976DFFD2-8DF8-4954-AB30-57A2F97F184D}"/>
              </a:ext>
            </a:extLst>
          </p:cNvPr>
          <p:cNvPicPr>
            <a:picLocks noChangeAspect="1"/>
          </p:cNvPicPr>
          <p:nvPr/>
        </p:nvPicPr>
        <p:blipFill>
          <a:blip r:embed="rId20"/>
          <a:stretch>
            <a:fillRect/>
          </a:stretch>
        </p:blipFill>
        <p:spPr>
          <a:xfrm>
            <a:off x="5936978" y="26969"/>
            <a:ext cx="6255023" cy="3048000"/>
          </a:xfrm>
          <a:prstGeom prst="rect">
            <a:avLst/>
          </a:prstGeom>
        </p:spPr>
      </p:pic>
      <p:sp>
        <p:nvSpPr>
          <p:cNvPr id="27" name="Shape 3350">
            <a:extLst>
              <a:ext uri="{FF2B5EF4-FFF2-40B4-BE49-F238E27FC236}">
                <a16:creationId xmlns:a16="http://schemas.microsoft.com/office/drawing/2014/main" id="{0FD3C32B-D8DA-D542-AAB9-0C0DF73C9930}"/>
              </a:ext>
            </a:extLst>
          </p:cNvPr>
          <p:cNvSpPr/>
          <p:nvPr/>
        </p:nvSpPr>
        <p:spPr>
          <a:xfrm>
            <a:off x="9234262" y="5641872"/>
            <a:ext cx="3097484" cy="779600"/>
          </a:xfrm>
          <a:prstGeom prst="rect">
            <a:avLst/>
          </a:prstGeom>
          <a:noFill/>
          <a:ln>
            <a:noFill/>
          </a:ln>
        </p:spPr>
        <p:txBody>
          <a:bodyPr spcFirstLastPara="1" wrap="square" lIns="121733" tIns="60867" rIns="121733" bIns="60867" anchor="t" anchorCtr="0">
            <a:noAutofit/>
          </a:bodyPr>
          <a:lstStyle/>
          <a:p>
            <a:pPr defTabSz="914377">
              <a:buClr>
                <a:srgbClr val="000000"/>
              </a:buClr>
              <a:buSzPts val="3200"/>
              <a:defRPr/>
            </a:pPr>
            <a:r>
              <a:rPr lang="en-US" sz="3200" b="1" kern="0" dirty="0">
                <a:solidFill>
                  <a:srgbClr val="000000"/>
                </a:solidFill>
                <a:latin typeface="IBM Plex Sans" panose="020B0503050000000000" pitchFamily="34" charset="0"/>
                <a:ea typeface="Arial"/>
                <a:cs typeface="Arial"/>
                <a:sym typeface="Arial"/>
              </a:rPr>
              <a:t>3000+</a:t>
            </a:r>
            <a:endParaRPr lang="en" sz="3200" b="1" kern="0" dirty="0">
              <a:solidFill>
                <a:srgbClr val="000000"/>
              </a:solidFill>
              <a:latin typeface="IBM Plex Sans" panose="020B0503050000000000" pitchFamily="34" charset="0"/>
              <a:ea typeface="Arial"/>
              <a:cs typeface="Arial"/>
              <a:sym typeface="Arial"/>
            </a:endParaRPr>
          </a:p>
          <a:p>
            <a:pPr defTabSz="914377">
              <a:buClr>
                <a:srgbClr val="000000"/>
              </a:buClr>
              <a:buSzPts val="3600"/>
              <a:defRPr/>
            </a:pPr>
            <a:r>
              <a:rPr lang="en-US" sz="1400" kern="0" dirty="0">
                <a:solidFill>
                  <a:srgbClr val="000000"/>
                </a:solidFill>
                <a:latin typeface="IBM Plex Sans" panose="020B0503050000000000" pitchFamily="34" charset="0"/>
                <a:ea typeface="Arial"/>
                <a:cs typeface="Arial"/>
                <a:sym typeface="Arial"/>
              </a:rPr>
              <a:t>Managed SAP Instances</a:t>
            </a:r>
          </a:p>
          <a:p>
            <a:pPr defTabSz="914377">
              <a:buClr>
                <a:srgbClr val="000000"/>
              </a:buClr>
              <a:buSzPts val="3200"/>
              <a:defRPr/>
            </a:pPr>
            <a:endParaRPr sz="1400" b="1" kern="0" dirty="0">
              <a:solidFill>
                <a:srgbClr val="000000"/>
              </a:solidFill>
              <a:latin typeface="IBM Plex Sans" panose="020B0503050000000000" pitchFamily="34" charset="0"/>
              <a:ea typeface="Arial"/>
              <a:cs typeface="Arial"/>
              <a:sym typeface="Arial"/>
            </a:endParaRPr>
          </a:p>
        </p:txBody>
      </p:sp>
      <p:sp>
        <p:nvSpPr>
          <p:cNvPr id="28" name="Shape 286">
            <a:extLst>
              <a:ext uri="{FF2B5EF4-FFF2-40B4-BE49-F238E27FC236}">
                <a16:creationId xmlns:a16="http://schemas.microsoft.com/office/drawing/2014/main" id="{93820E4E-1FC0-9E46-8419-BEC7E87AC691}"/>
              </a:ext>
            </a:extLst>
          </p:cNvPr>
          <p:cNvSpPr/>
          <p:nvPr/>
        </p:nvSpPr>
        <p:spPr>
          <a:xfrm>
            <a:off x="6363716" y="5676636"/>
            <a:ext cx="2438400" cy="861603"/>
          </a:xfrm>
          <a:prstGeom prst="rect">
            <a:avLst/>
          </a:prstGeom>
          <a:noFill/>
          <a:ln>
            <a:noFill/>
          </a:ln>
        </p:spPr>
        <p:txBody>
          <a:bodyPr spcFirstLastPara="1" wrap="square" lIns="121733" tIns="60867" rIns="121733" bIns="60867" anchor="t" anchorCtr="0">
            <a:noAutofit/>
          </a:bodyPr>
          <a:lstStyle/>
          <a:p>
            <a:pPr defTabSz="914377">
              <a:buClr>
                <a:srgbClr val="000000"/>
              </a:buClr>
              <a:defRPr/>
            </a:pPr>
            <a:r>
              <a:rPr lang="en" sz="3200" b="1" kern="0" dirty="0">
                <a:solidFill>
                  <a:srgbClr val="000000"/>
                </a:solidFill>
                <a:latin typeface="IBM Plex Sans" panose="020B0503050000000000" pitchFamily="34" charset="0"/>
                <a:ea typeface="Arial"/>
                <a:cs typeface="Arial"/>
                <a:sym typeface="Arial"/>
              </a:rPr>
              <a:t>2000+</a:t>
            </a:r>
          </a:p>
          <a:p>
            <a:pPr defTabSz="914377">
              <a:buClr>
                <a:srgbClr val="000000"/>
              </a:buClr>
              <a:defRPr/>
            </a:pPr>
            <a:r>
              <a:rPr lang="en-US" sz="1400" kern="0" dirty="0">
                <a:solidFill>
                  <a:srgbClr val="000000"/>
                </a:solidFill>
                <a:latin typeface="IBM Plex Sans" panose="020B0503050000000000" pitchFamily="34" charset="0"/>
                <a:ea typeface="Arial"/>
                <a:cs typeface="Arial"/>
                <a:sym typeface="Arial"/>
              </a:rPr>
              <a:t>VMWare clients</a:t>
            </a:r>
          </a:p>
        </p:txBody>
      </p:sp>
      <p:sp>
        <p:nvSpPr>
          <p:cNvPr id="3" name="Rectangle 2">
            <a:extLst>
              <a:ext uri="{FF2B5EF4-FFF2-40B4-BE49-F238E27FC236}">
                <a16:creationId xmlns:a16="http://schemas.microsoft.com/office/drawing/2014/main" id="{807FDD55-7A62-104F-89B5-CE8900852A09}"/>
              </a:ext>
            </a:extLst>
          </p:cNvPr>
          <p:cNvSpPr/>
          <p:nvPr/>
        </p:nvSpPr>
        <p:spPr>
          <a:xfrm>
            <a:off x="7987912" y="6581001"/>
            <a:ext cx="2153154" cy="276999"/>
          </a:xfrm>
          <a:prstGeom prst="rect">
            <a:avLst/>
          </a:prstGeom>
        </p:spPr>
        <p:txBody>
          <a:bodyPr wrap="none">
            <a:spAutoFit/>
          </a:bodyPr>
          <a:lstStyle/>
          <a:p>
            <a:r>
              <a:rPr lang="en-US" sz="1200" dirty="0">
                <a:hlinkClick r:id="rId21"/>
              </a:rPr>
              <a:t>https://www.ibm.com/cloud</a:t>
            </a:r>
            <a:endParaRPr lang="en-US" sz="1200" dirty="0"/>
          </a:p>
        </p:txBody>
      </p:sp>
    </p:spTree>
    <p:extLst>
      <p:ext uri="{BB962C8B-B14F-4D97-AF65-F5344CB8AC3E}">
        <p14:creationId xmlns:p14="http://schemas.microsoft.com/office/powerpoint/2010/main" val="135088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a:xfrm>
            <a:off x="304800" y="6579691"/>
            <a:ext cx="8534400" cy="182880"/>
          </a:xfr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 2019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78" name="Rectangle 77">
            <a:extLst>
              <a:ext uri="{FF2B5EF4-FFF2-40B4-BE49-F238E27FC236}">
                <a16:creationId xmlns:a16="http://schemas.microsoft.com/office/drawing/2014/main" id="{533A44F5-CE39-4974-A799-2809F0B09582}"/>
              </a:ext>
            </a:extLst>
          </p:cNvPr>
          <p:cNvSpPr/>
          <p:nvPr/>
        </p:nvSpPr>
        <p:spPr>
          <a:xfrm>
            <a:off x="4336823" y="5034613"/>
            <a:ext cx="1414316"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rPr>
              <a:t>$640B </a:t>
            </a:r>
            <a:r>
              <a:rPr kumimoji="0" lang="en-US" sz="1200" b="0" i="0" u="none" strike="noStrike" kern="1200" cap="none" spc="0" normalizeH="0" baseline="0" noProof="0" dirty="0">
                <a:ln>
                  <a:noFill/>
                </a:ln>
                <a:solidFill>
                  <a:srgbClr val="FFFFFF"/>
                </a:solidFill>
                <a:effectLst/>
                <a:uLnTx/>
                <a:uFillTx/>
                <a:latin typeface="IBM Plex Sans"/>
                <a:ea typeface="+mn-ea"/>
                <a:cs typeface="+mn-cs"/>
              </a:rPr>
              <a:t>in 2020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18-20 CAGR -9%</a:t>
            </a:r>
          </a:p>
        </p:txBody>
      </p:sp>
      <p:sp>
        <p:nvSpPr>
          <p:cNvPr id="84" name="Rectangle 83">
            <a:extLst>
              <a:ext uri="{FF2B5EF4-FFF2-40B4-BE49-F238E27FC236}">
                <a16:creationId xmlns:a16="http://schemas.microsoft.com/office/drawing/2014/main" id="{4DB3F923-2838-4A95-8EFA-09DAB9A17EEB}"/>
              </a:ext>
            </a:extLst>
          </p:cNvPr>
          <p:cNvSpPr/>
          <p:nvPr/>
        </p:nvSpPr>
        <p:spPr>
          <a:xfrm>
            <a:off x="3680269" y="1422446"/>
            <a:ext cx="1414316"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rPr>
              <a:t>$609B </a:t>
            </a:r>
            <a:r>
              <a:rPr kumimoji="0" lang="en-US" sz="1200" b="0" i="0" u="none" strike="noStrike" kern="1200" cap="none" spc="0" normalizeH="0" baseline="0" noProof="0" dirty="0">
                <a:ln>
                  <a:noFill/>
                </a:ln>
                <a:solidFill>
                  <a:srgbClr val="FFFFFF"/>
                </a:solidFill>
                <a:effectLst/>
                <a:uLnTx/>
                <a:uFillTx/>
                <a:latin typeface="IBM Plex Sans"/>
                <a:ea typeface="+mn-ea"/>
                <a:cs typeface="+mn-cs"/>
              </a:rPr>
              <a:t>in 2020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18-20 CAGR 18%</a:t>
            </a:r>
          </a:p>
        </p:txBody>
      </p:sp>
      <p:sp>
        <p:nvSpPr>
          <p:cNvPr id="86" name="Rounded Rectangle 30">
            <a:extLst>
              <a:ext uri="{FF2B5EF4-FFF2-40B4-BE49-F238E27FC236}">
                <a16:creationId xmlns:a16="http://schemas.microsoft.com/office/drawing/2014/main" id="{77B1B77B-E3C6-4113-B6E7-6159EB0BA27F}"/>
              </a:ext>
            </a:extLst>
          </p:cNvPr>
          <p:cNvSpPr/>
          <p:nvPr/>
        </p:nvSpPr>
        <p:spPr>
          <a:xfrm>
            <a:off x="1700650" y="2560323"/>
            <a:ext cx="3186461" cy="2462207"/>
          </a:xfrm>
          <a:prstGeom prst="roundRect">
            <a:avLst/>
          </a:prstGeom>
          <a:ln w="28575">
            <a:solidFill>
              <a:schemeClr val="tx2">
                <a:lumMod val="75000"/>
              </a:schemeClr>
            </a:solidFill>
            <a:prstDash val="solid"/>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87" name="Rectangle 86">
            <a:extLst>
              <a:ext uri="{FF2B5EF4-FFF2-40B4-BE49-F238E27FC236}">
                <a16:creationId xmlns:a16="http://schemas.microsoft.com/office/drawing/2014/main" id="{883074CE-EBE0-4CD3-B7A7-1C71D75BB7FA}"/>
              </a:ext>
            </a:extLst>
          </p:cNvPr>
          <p:cNvSpPr/>
          <p:nvPr/>
        </p:nvSpPr>
        <p:spPr>
          <a:xfrm>
            <a:off x="880811" y="1862170"/>
            <a:ext cx="1463598" cy="1170878"/>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89" name="Rounded Rectangle 26">
            <a:extLst>
              <a:ext uri="{FF2B5EF4-FFF2-40B4-BE49-F238E27FC236}">
                <a16:creationId xmlns:a16="http://schemas.microsoft.com/office/drawing/2014/main" id="{D5C35A99-3894-4F24-8A04-EA963CE42BE7}"/>
              </a:ext>
            </a:extLst>
          </p:cNvPr>
          <p:cNvSpPr/>
          <p:nvPr/>
        </p:nvSpPr>
        <p:spPr>
          <a:xfrm>
            <a:off x="2879891" y="1983252"/>
            <a:ext cx="2960649" cy="1212695"/>
          </a:xfrm>
          <a:prstGeom prst="roundRect">
            <a:avLst>
              <a:gd name="adj" fmla="val 18736"/>
            </a:avLst>
          </a:prstGeom>
          <a:solidFill>
            <a:schemeClr val="tx1"/>
          </a:solidFill>
          <a:ln w="28575">
            <a:solidFill>
              <a:schemeClr val="bg2"/>
            </a:solidFill>
            <a:prstDash val="sysDot"/>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90" name="Oval 89">
            <a:extLst>
              <a:ext uri="{FF2B5EF4-FFF2-40B4-BE49-F238E27FC236}">
                <a16:creationId xmlns:a16="http://schemas.microsoft.com/office/drawing/2014/main" id="{BB8ACEB7-F813-46D2-BAC6-8D337D4DD8E6}"/>
              </a:ext>
            </a:extLst>
          </p:cNvPr>
          <p:cNvSpPr/>
          <p:nvPr/>
        </p:nvSpPr>
        <p:spPr>
          <a:xfrm>
            <a:off x="2529697" y="4261927"/>
            <a:ext cx="1649415" cy="1611532"/>
          </a:xfrm>
          <a:prstGeom prst="ellipse">
            <a:avLst/>
          </a:prstGeom>
          <a:solidFill>
            <a:srgbClr val="0F6FFF"/>
          </a:solidFill>
          <a:ln>
            <a:solidFill>
              <a:srgbClr val="0F6FFF"/>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94" name="TextBox 93">
            <a:extLst>
              <a:ext uri="{FF2B5EF4-FFF2-40B4-BE49-F238E27FC236}">
                <a16:creationId xmlns:a16="http://schemas.microsoft.com/office/drawing/2014/main" id="{C8ADE401-2E51-4A60-AF7E-214FAECEF2C9}"/>
              </a:ext>
            </a:extLst>
          </p:cNvPr>
          <p:cNvSpPr txBox="1"/>
          <p:nvPr/>
        </p:nvSpPr>
        <p:spPr>
          <a:xfrm>
            <a:off x="2813253" y="5026868"/>
            <a:ext cx="112656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Traditional IT</a:t>
            </a:r>
          </a:p>
        </p:txBody>
      </p:sp>
      <p:grpSp>
        <p:nvGrpSpPr>
          <p:cNvPr id="97" name="Group 96">
            <a:extLst>
              <a:ext uri="{FF2B5EF4-FFF2-40B4-BE49-F238E27FC236}">
                <a16:creationId xmlns:a16="http://schemas.microsoft.com/office/drawing/2014/main" id="{CE32A0E1-1B45-444B-ACBF-0C4EA9DD0332}"/>
              </a:ext>
            </a:extLst>
          </p:cNvPr>
          <p:cNvGrpSpPr/>
          <p:nvPr/>
        </p:nvGrpSpPr>
        <p:grpSpPr>
          <a:xfrm>
            <a:off x="2920384" y="2068058"/>
            <a:ext cx="1490012" cy="1016366"/>
            <a:chOff x="7770634" y="1986480"/>
            <a:chExt cx="1986682" cy="1355154"/>
          </a:xfrm>
        </p:grpSpPr>
        <p:pic>
          <p:nvPicPr>
            <p:cNvPr id="152" name="Picture 151">
              <a:extLst>
                <a:ext uri="{FF2B5EF4-FFF2-40B4-BE49-F238E27FC236}">
                  <a16:creationId xmlns:a16="http://schemas.microsoft.com/office/drawing/2014/main" id="{CDA48B92-3D7D-4A13-9290-C8BB78AED7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0634" y="1986480"/>
              <a:ext cx="1986682" cy="1355154"/>
            </a:xfrm>
            <a:prstGeom prst="rect">
              <a:avLst/>
            </a:prstGeom>
          </p:spPr>
        </p:pic>
        <p:sp>
          <p:nvSpPr>
            <p:cNvPr id="153" name="TextBox 152">
              <a:extLst>
                <a:ext uri="{FF2B5EF4-FFF2-40B4-BE49-F238E27FC236}">
                  <a16:creationId xmlns:a16="http://schemas.microsoft.com/office/drawing/2014/main" id="{689FC380-0305-4257-9174-9E2DD68F449F}"/>
                </a:ext>
              </a:extLst>
            </p:cNvPr>
            <p:cNvSpPr txBox="1"/>
            <p:nvPr/>
          </p:nvSpPr>
          <p:spPr>
            <a:xfrm>
              <a:off x="7872761" y="2570796"/>
              <a:ext cx="1728439" cy="553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hlinkClick r:id="rId4"/>
                </a:rPr>
                <a:t>Public Clouds </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&amp; SaaS</a:t>
              </a:r>
            </a:p>
          </p:txBody>
        </p:sp>
      </p:grpSp>
      <p:grpSp>
        <p:nvGrpSpPr>
          <p:cNvPr id="103" name="Group 102">
            <a:extLst>
              <a:ext uri="{FF2B5EF4-FFF2-40B4-BE49-F238E27FC236}">
                <a16:creationId xmlns:a16="http://schemas.microsoft.com/office/drawing/2014/main" id="{A0ACB16E-178B-4CE3-B799-F2D20B4BD7D4}"/>
              </a:ext>
            </a:extLst>
          </p:cNvPr>
          <p:cNvGrpSpPr/>
          <p:nvPr/>
        </p:nvGrpSpPr>
        <p:grpSpPr>
          <a:xfrm>
            <a:off x="921532" y="2068058"/>
            <a:ext cx="1490012" cy="1016366"/>
            <a:chOff x="5752264" y="1986480"/>
            <a:chExt cx="1986682" cy="1355154"/>
          </a:xfrm>
        </p:grpSpPr>
        <p:pic>
          <p:nvPicPr>
            <p:cNvPr id="150" name="Picture 149">
              <a:extLst>
                <a:ext uri="{FF2B5EF4-FFF2-40B4-BE49-F238E27FC236}">
                  <a16:creationId xmlns:a16="http://schemas.microsoft.com/office/drawing/2014/main" id="{3667BE34-8DAD-45BE-873F-FDB84976E0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2264" y="1986480"/>
              <a:ext cx="1986682" cy="1355154"/>
            </a:xfrm>
            <a:prstGeom prst="rect">
              <a:avLst/>
            </a:prstGeom>
          </p:spPr>
        </p:pic>
        <p:sp>
          <p:nvSpPr>
            <p:cNvPr id="151" name="TextBox 150">
              <a:extLst>
                <a:ext uri="{FF2B5EF4-FFF2-40B4-BE49-F238E27FC236}">
                  <a16:creationId xmlns:a16="http://schemas.microsoft.com/office/drawing/2014/main" id="{729E9487-5E68-4779-876B-736C40A33FF9}"/>
                </a:ext>
              </a:extLst>
            </p:cNvPr>
            <p:cNvSpPr txBox="1"/>
            <p:nvPr/>
          </p:nvSpPr>
          <p:spPr>
            <a:xfrm>
              <a:off x="5843239" y="2570796"/>
              <a:ext cx="1728439" cy="553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Private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Clouds</a:t>
              </a:r>
            </a:p>
          </p:txBody>
        </p:sp>
      </p:grpSp>
      <p:grpSp>
        <p:nvGrpSpPr>
          <p:cNvPr id="135" name="Group 134">
            <a:extLst>
              <a:ext uri="{FF2B5EF4-FFF2-40B4-BE49-F238E27FC236}">
                <a16:creationId xmlns:a16="http://schemas.microsoft.com/office/drawing/2014/main" id="{9EA779C2-0404-4856-B8E6-AFB0C3EED125}"/>
              </a:ext>
            </a:extLst>
          </p:cNvPr>
          <p:cNvGrpSpPr/>
          <p:nvPr/>
        </p:nvGrpSpPr>
        <p:grpSpPr>
          <a:xfrm>
            <a:off x="4293309" y="2081416"/>
            <a:ext cx="1490012" cy="1016366"/>
            <a:chOff x="9755551" y="1986480"/>
            <a:chExt cx="1986682" cy="1355154"/>
          </a:xfrm>
        </p:grpSpPr>
        <p:pic>
          <p:nvPicPr>
            <p:cNvPr id="148" name="Picture 147">
              <a:extLst>
                <a:ext uri="{FF2B5EF4-FFF2-40B4-BE49-F238E27FC236}">
                  <a16:creationId xmlns:a16="http://schemas.microsoft.com/office/drawing/2014/main" id="{36942295-BD4A-419F-8F5E-4E9924B25A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55551" y="1986480"/>
              <a:ext cx="1986682" cy="1355154"/>
            </a:xfrm>
            <a:prstGeom prst="rect">
              <a:avLst/>
            </a:prstGeom>
          </p:spPr>
        </p:pic>
        <p:sp>
          <p:nvSpPr>
            <p:cNvPr id="149" name="TextBox 148">
              <a:extLst>
                <a:ext uri="{FF2B5EF4-FFF2-40B4-BE49-F238E27FC236}">
                  <a16:creationId xmlns:a16="http://schemas.microsoft.com/office/drawing/2014/main" id="{65A90487-D559-49C8-BEFE-0B1AF03673C6}"/>
                </a:ext>
              </a:extLst>
            </p:cNvPr>
            <p:cNvSpPr txBox="1"/>
            <p:nvPr/>
          </p:nvSpPr>
          <p:spPr>
            <a:xfrm>
              <a:off x="9931632" y="2561432"/>
              <a:ext cx="1609881" cy="553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Dedicated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Clouds</a:t>
              </a:r>
            </a:p>
          </p:txBody>
        </p:sp>
      </p:grpSp>
      <p:grpSp>
        <p:nvGrpSpPr>
          <p:cNvPr id="136" name="Group 135">
            <a:extLst>
              <a:ext uri="{FF2B5EF4-FFF2-40B4-BE49-F238E27FC236}">
                <a16:creationId xmlns:a16="http://schemas.microsoft.com/office/drawing/2014/main" id="{B0D14364-80FB-4CCD-8A11-0F2DF8071D1C}"/>
              </a:ext>
            </a:extLst>
          </p:cNvPr>
          <p:cNvGrpSpPr/>
          <p:nvPr/>
        </p:nvGrpSpPr>
        <p:grpSpPr>
          <a:xfrm>
            <a:off x="2792697" y="2461006"/>
            <a:ext cx="108740" cy="200402"/>
            <a:chOff x="7699406" y="1793139"/>
            <a:chExt cx="144986" cy="267202"/>
          </a:xfrm>
        </p:grpSpPr>
        <p:cxnSp>
          <p:nvCxnSpPr>
            <p:cNvPr id="146" name="Straight Connector 145">
              <a:extLst>
                <a:ext uri="{FF2B5EF4-FFF2-40B4-BE49-F238E27FC236}">
                  <a16:creationId xmlns:a16="http://schemas.microsoft.com/office/drawing/2014/main" id="{9F169AF5-7A74-4473-BE7A-6E1FD1E93A14}"/>
                </a:ext>
              </a:extLst>
            </p:cNvPr>
            <p:cNvCxnSpPr/>
            <p:nvPr/>
          </p:nvCxnSpPr>
          <p:spPr>
            <a:xfrm rot="16200000" flipH="1" flipV="1">
              <a:off x="7699406" y="1918040"/>
              <a:ext cx="142301" cy="142302"/>
            </a:xfrm>
            <a:prstGeom prst="line">
              <a:avLst/>
            </a:prstGeom>
            <a:ln w="28575">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203A14FF-E7B8-455B-87B8-B4085A0739D1}"/>
                </a:ext>
              </a:extLst>
            </p:cNvPr>
            <p:cNvCxnSpPr/>
            <p:nvPr/>
          </p:nvCxnSpPr>
          <p:spPr>
            <a:xfrm rot="16200000" flipV="1">
              <a:off x="7702090" y="1793139"/>
              <a:ext cx="142301" cy="142302"/>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ED51A08F-D585-4CF8-BFEE-27669DEE7A6C}"/>
              </a:ext>
            </a:extLst>
          </p:cNvPr>
          <p:cNvGrpSpPr/>
          <p:nvPr/>
        </p:nvGrpSpPr>
        <p:grpSpPr>
          <a:xfrm flipH="1">
            <a:off x="2311222" y="2461007"/>
            <a:ext cx="108961" cy="200402"/>
            <a:chOff x="7625198" y="1793140"/>
            <a:chExt cx="145280" cy="267202"/>
          </a:xfrm>
        </p:grpSpPr>
        <p:cxnSp>
          <p:nvCxnSpPr>
            <p:cNvPr id="144" name="Straight Connector 143">
              <a:extLst>
                <a:ext uri="{FF2B5EF4-FFF2-40B4-BE49-F238E27FC236}">
                  <a16:creationId xmlns:a16="http://schemas.microsoft.com/office/drawing/2014/main" id="{38F1D1C3-387E-472D-BF7D-79EBA20167AB}"/>
                </a:ext>
              </a:extLst>
            </p:cNvPr>
            <p:cNvCxnSpPr/>
            <p:nvPr/>
          </p:nvCxnSpPr>
          <p:spPr>
            <a:xfrm rot="16200000" flipH="1" flipV="1">
              <a:off x="7625199" y="1918040"/>
              <a:ext cx="142301" cy="142303"/>
            </a:xfrm>
            <a:prstGeom prst="line">
              <a:avLst/>
            </a:prstGeom>
            <a:ln w="28575">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8887CB17-C553-49B6-A41A-547CC50EB2A4}"/>
                </a:ext>
              </a:extLst>
            </p:cNvPr>
            <p:cNvCxnSpPr/>
            <p:nvPr/>
          </p:nvCxnSpPr>
          <p:spPr>
            <a:xfrm rot="16200000" flipV="1">
              <a:off x="7628176" y="1793139"/>
              <a:ext cx="142301" cy="142303"/>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a:extLst>
              <a:ext uri="{FF2B5EF4-FFF2-40B4-BE49-F238E27FC236}">
                <a16:creationId xmlns:a16="http://schemas.microsoft.com/office/drawing/2014/main" id="{651F1B91-755D-46D9-AC47-C06C5FE9216B}"/>
              </a:ext>
            </a:extLst>
          </p:cNvPr>
          <p:cNvGrpSpPr/>
          <p:nvPr/>
        </p:nvGrpSpPr>
        <p:grpSpPr>
          <a:xfrm>
            <a:off x="4704019" y="3194813"/>
            <a:ext cx="354169" cy="185452"/>
            <a:chOff x="6068587" y="2366721"/>
            <a:chExt cx="472225" cy="247269"/>
          </a:xfrm>
          <a:effectLst/>
        </p:grpSpPr>
        <p:cxnSp>
          <p:nvCxnSpPr>
            <p:cNvPr id="142" name="Straight Connector 141">
              <a:extLst>
                <a:ext uri="{FF2B5EF4-FFF2-40B4-BE49-F238E27FC236}">
                  <a16:creationId xmlns:a16="http://schemas.microsoft.com/office/drawing/2014/main" id="{5086A998-DD79-489D-8071-44B77D48C860}"/>
                </a:ext>
              </a:extLst>
            </p:cNvPr>
            <p:cNvCxnSpPr/>
            <p:nvPr/>
          </p:nvCxnSpPr>
          <p:spPr>
            <a:xfrm>
              <a:off x="6293575" y="2366754"/>
              <a:ext cx="247237" cy="247236"/>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387E0D1-65EB-4E83-ADD3-C94FE3CD3C73}"/>
                </a:ext>
              </a:extLst>
            </p:cNvPr>
            <p:cNvCxnSpPr/>
            <p:nvPr/>
          </p:nvCxnSpPr>
          <p:spPr>
            <a:xfrm flipH="1">
              <a:off x="6068587" y="2366721"/>
              <a:ext cx="247237" cy="247236"/>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9" name="Group 138">
            <a:extLst>
              <a:ext uri="{FF2B5EF4-FFF2-40B4-BE49-F238E27FC236}">
                <a16:creationId xmlns:a16="http://schemas.microsoft.com/office/drawing/2014/main" id="{AAC1DAB3-CD39-4E59-AD6A-5E955A4D3054}"/>
              </a:ext>
            </a:extLst>
          </p:cNvPr>
          <p:cNvGrpSpPr/>
          <p:nvPr/>
        </p:nvGrpSpPr>
        <p:grpSpPr>
          <a:xfrm>
            <a:off x="1522314" y="3003173"/>
            <a:ext cx="354162" cy="185457"/>
            <a:chOff x="6079198" y="2430329"/>
            <a:chExt cx="472216" cy="247276"/>
          </a:xfrm>
          <a:effectLst/>
        </p:grpSpPr>
        <p:cxnSp>
          <p:nvCxnSpPr>
            <p:cNvPr id="140" name="Straight Connector 139">
              <a:extLst>
                <a:ext uri="{FF2B5EF4-FFF2-40B4-BE49-F238E27FC236}">
                  <a16:creationId xmlns:a16="http://schemas.microsoft.com/office/drawing/2014/main" id="{4B6D5658-CCEA-440B-B6F3-59934EE16AE6}"/>
                </a:ext>
              </a:extLst>
            </p:cNvPr>
            <p:cNvCxnSpPr/>
            <p:nvPr/>
          </p:nvCxnSpPr>
          <p:spPr>
            <a:xfrm>
              <a:off x="6304177" y="2430368"/>
              <a:ext cx="247237" cy="247237"/>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5DE3ECE5-3B2E-4A1F-BB9B-699CE2C9026E}"/>
                </a:ext>
              </a:extLst>
            </p:cNvPr>
            <p:cNvCxnSpPr/>
            <p:nvPr/>
          </p:nvCxnSpPr>
          <p:spPr>
            <a:xfrm flipH="1">
              <a:off x="6079198" y="2430329"/>
              <a:ext cx="247237" cy="247237"/>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54" name="Rectangle 153">
            <a:extLst>
              <a:ext uri="{FF2B5EF4-FFF2-40B4-BE49-F238E27FC236}">
                <a16:creationId xmlns:a16="http://schemas.microsoft.com/office/drawing/2014/main" id="{67531741-5470-41E6-84FB-1790780FD92E}"/>
              </a:ext>
            </a:extLst>
          </p:cNvPr>
          <p:cNvSpPr/>
          <p:nvPr/>
        </p:nvSpPr>
        <p:spPr>
          <a:xfrm>
            <a:off x="1104723" y="1527787"/>
            <a:ext cx="1414316"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rPr>
              <a:t>$438B </a:t>
            </a:r>
            <a:r>
              <a:rPr kumimoji="0" lang="en-US" sz="1200" b="0" i="0" u="none" strike="noStrike" kern="1200" cap="none" spc="0" normalizeH="0" baseline="0" noProof="0" dirty="0">
                <a:ln>
                  <a:noFill/>
                </a:ln>
                <a:solidFill>
                  <a:srgbClr val="FFFFFF"/>
                </a:solidFill>
                <a:effectLst/>
                <a:uLnTx/>
                <a:uFillTx/>
                <a:latin typeface="IBM Plex Sans"/>
                <a:ea typeface="+mn-ea"/>
                <a:cs typeface="+mn-cs"/>
              </a:rPr>
              <a:t>in 2020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18-20 CAGR 15%</a:t>
            </a:r>
          </a:p>
        </p:txBody>
      </p:sp>
      <p:cxnSp>
        <p:nvCxnSpPr>
          <p:cNvPr id="155" name="Straight Connector 154">
            <a:extLst>
              <a:ext uri="{FF2B5EF4-FFF2-40B4-BE49-F238E27FC236}">
                <a16:creationId xmlns:a16="http://schemas.microsoft.com/office/drawing/2014/main" id="{E43E74C6-626B-490F-A254-977832CEA87B}"/>
              </a:ext>
            </a:extLst>
          </p:cNvPr>
          <p:cNvCxnSpPr>
            <a:cxnSpLocks/>
          </p:cNvCxnSpPr>
          <p:nvPr/>
        </p:nvCxnSpPr>
        <p:spPr>
          <a:xfrm>
            <a:off x="6858161" y="1400021"/>
            <a:ext cx="0" cy="500731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47F16BA0-B85B-4568-A305-19CDB5F5C6BA}"/>
              </a:ext>
            </a:extLst>
          </p:cNvPr>
          <p:cNvCxnSpPr/>
          <p:nvPr/>
        </p:nvCxnSpPr>
        <p:spPr>
          <a:xfrm>
            <a:off x="2325236" y="4845628"/>
            <a:ext cx="185428" cy="185428"/>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F41551B9-B8C2-465F-99C7-6DA89582A7E2}"/>
              </a:ext>
            </a:extLst>
          </p:cNvPr>
          <p:cNvCxnSpPr/>
          <p:nvPr/>
        </p:nvCxnSpPr>
        <p:spPr>
          <a:xfrm flipH="1">
            <a:off x="2339468" y="5039581"/>
            <a:ext cx="185428" cy="185428"/>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98742ED5-9B5D-43E9-BC6A-0A4D23531FD5}"/>
              </a:ext>
            </a:extLst>
          </p:cNvPr>
          <p:cNvCxnSpPr/>
          <p:nvPr/>
        </p:nvCxnSpPr>
        <p:spPr>
          <a:xfrm>
            <a:off x="4182102" y="5037028"/>
            <a:ext cx="185428" cy="185428"/>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AC83974-FD29-4BF4-99B0-B5B90F3CB0D6}"/>
              </a:ext>
            </a:extLst>
          </p:cNvPr>
          <p:cNvCxnSpPr/>
          <p:nvPr/>
        </p:nvCxnSpPr>
        <p:spPr>
          <a:xfrm flipH="1">
            <a:off x="4185918" y="4844071"/>
            <a:ext cx="185428" cy="185428"/>
          </a:xfrm>
          <a:prstGeom prst="line">
            <a:avLst/>
          </a:prstGeom>
          <a:ln w="28575">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13FD1196-8780-429E-AF66-B2F056832251}"/>
              </a:ext>
            </a:extLst>
          </p:cNvPr>
          <p:cNvSpPr/>
          <p:nvPr/>
        </p:nvSpPr>
        <p:spPr>
          <a:xfrm>
            <a:off x="3055582" y="6562640"/>
            <a:ext cx="2215671" cy="216982"/>
          </a:xfrm>
          <a:prstGeom prst="rect">
            <a:avLst/>
          </a:prstGeom>
        </p:spPr>
        <p:txBody>
          <a:bodyPr wrap="non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75000"/>
                  </a:srgbClr>
                </a:solidFill>
                <a:effectLst/>
                <a:uLnTx/>
                <a:uFillTx/>
                <a:latin typeface="IBM Plex Sans" panose="020B0503050203000203" pitchFamily="34" charset="77"/>
                <a:ea typeface="+mn-ea"/>
                <a:cs typeface="Arial" panose="020B0604020202020204" pitchFamily="34" charset="0"/>
                <a:sym typeface="Arial" panose="020B0604020202020204" pitchFamily="34" charset="0"/>
              </a:rPr>
              <a:t>Source: IBM MD&amp;I; :McKinsey research</a:t>
            </a:r>
            <a:endParaRPr kumimoji="0" lang="en-US" sz="900" b="0" i="0" u="none" strike="noStrike" kern="1200" cap="none" spc="0" normalizeH="0" baseline="0" noProof="0" dirty="0">
              <a:ln>
                <a:noFill/>
              </a:ln>
              <a:solidFill>
                <a:srgbClr val="FFFFFF">
                  <a:lumMod val="75000"/>
                </a:srgbClr>
              </a:solidFill>
              <a:effectLst/>
              <a:uLnTx/>
              <a:uFillTx/>
              <a:latin typeface="IBM Plex Sans" panose="020B0503050203000203" pitchFamily="34" charset="77"/>
              <a:ea typeface="+mn-ea"/>
              <a:cs typeface="+mn-cs"/>
            </a:endParaRPr>
          </a:p>
        </p:txBody>
      </p:sp>
      <p:sp>
        <p:nvSpPr>
          <p:cNvPr id="161" name="Title 3">
            <a:extLst>
              <a:ext uri="{FF2B5EF4-FFF2-40B4-BE49-F238E27FC236}">
                <a16:creationId xmlns:a16="http://schemas.microsoft.com/office/drawing/2014/main" id="{DD8D3C91-DAB3-4474-BAA8-DA4514948A71}"/>
              </a:ext>
            </a:extLst>
          </p:cNvPr>
          <p:cNvSpPr txBox="1">
            <a:spLocks/>
          </p:cNvSpPr>
          <p:nvPr/>
        </p:nvSpPr>
        <p:spPr>
          <a:xfrm>
            <a:off x="297662" y="87702"/>
            <a:ext cx="11349014" cy="1168955"/>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cs typeface="Arial" charset="0"/>
              </a:rPr>
              <a:t>Businesses have turned to Hybrid, Multi-Cloud Architectures to reduce costs, innovate, and provide the customer experience of the future</a:t>
            </a:r>
          </a:p>
        </p:txBody>
      </p:sp>
      <p:cxnSp>
        <p:nvCxnSpPr>
          <p:cNvPr id="85" name="Straight Connector 84">
            <a:extLst>
              <a:ext uri="{FF2B5EF4-FFF2-40B4-BE49-F238E27FC236}">
                <a16:creationId xmlns:a16="http://schemas.microsoft.com/office/drawing/2014/main" id="{516B3DC4-42D4-814B-8D54-25040573C65F}"/>
              </a:ext>
            </a:extLst>
          </p:cNvPr>
          <p:cNvCxnSpPr>
            <a:cxnSpLocks/>
          </p:cNvCxnSpPr>
          <p:nvPr/>
        </p:nvCxnSpPr>
        <p:spPr>
          <a:xfrm>
            <a:off x="6858161" y="1400022"/>
            <a:ext cx="0" cy="500731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88" name="Slide Number Placeholder 1">
            <a:extLst>
              <a:ext uri="{FF2B5EF4-FFF2-40B4-BE49-F238E27FC236}">
                <a16:creationId xmlns:a16="http://schemas.microsoft.com/office/drawing/2014/main" id="{BFBB3EED-DC17-5D40-A6C2-0BFA5ED13790}"/>
              </a:ext>
            </a:extLst>
          </p:cNvPr>
          <p:cNvSpPr>
            <a:spLocks noGrp="1"/>
          </p:cNvSpPr>
          <p:nvPr>
            <p:ph type="sldNum" sz="quarter" idx="10"/>
          </p:nvPr>
        </p:nvSpPr>
        <p:spPr>
          <a:xfrm>
            <a:off x="9193436" y="6648940"/>
            <a:ext cx="2743200" cy="182880"/>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91" name="Group 90">
            <a:extLst>
              <a:ext uri="{FF2B5EF4-FFF2-40B4-BE49-F238E27FC236}">
                <a16:creationId xmlns:a16="http://schemas.microsoft.com/office/drawing/2014/main" id="{1193483C-28A7-5440-8054-28799C522B9B}"/>
              </a:ext>
            </a:extLst>
          </p:cNvPr>
          <p:cNvGrpSpPr/>
          <p:nvPr/>
        </p:nvGrpSpPr>
        <p:grpSpPr>
          <a:xfrm>
            <a:off x="7419328" y="4398850"/>
            <a:ext cx="4517308" cy="895909"/>
            <a:chOff x="4665111" y="547909"/>
            <a:chExt cx="3887145" cy="730734"/>
          </a:xfrm>
        </p:grpSpPr>
        <p:sp>
          <p:nvSpPr>
            <p:cNvPr id="92" name="TextBox 91">
              <a:extLst>
                <a:ext uri="{FF2B5EF4-FFF2-40B4-BE49-F238E27FC236}">
                  <a16:creationId xmlns:a16="http://schemas.microsoft.com/office/drawing/2014/main" id="{CFB1C951-EF37-D84E-B156-15E5B0A61B0B}"/>
                </a:ext>
              </a:extLst>
            </p:cNvPr>
            <p:cNvSpPr txBox="1"/>
            <p:nvPr/>
          </p:nvSpPr>
          <p:spPr>
            <a:xfrm>
              <a:off x="5570928" y="749720"/>
              <a:ext cx="2981328" cy="284504"/>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Multi-cloud integration concern</a:t>
              </a:r>
            </a:p>
          </p:txBody>
        </p:sp>
        <p:grpSp>
          <p:nvGrpSpPr>
            <p:cNvPr id="93" name="Group 92">
              <a:extLst>
                <a:ext uri="{FF2B5EF4-FFF2-40B4-BE49-F238E27FC236}">
                  <a16:creationId xmlns:a16="http://schemas.microsoft.com/office/drawing/2014/main" id="{2E484434-5940-BD41-A23A-DB393A8DA11C}"/>
                </a:ext>
              </a:extLst>
            </p:cNvPr>
            <p:cNvGrpSpPr/>
            <p:nvPr/>
          </p:nvGrpSpPr>
          <p:grpSpPr>
            <a:xfrm>
              <a:off x="4665111" y="547909"/>
              <a:ext cx="806225" cy="730734"/>
              <a:chOff x="4733623" y="547738"/>
              <a:chExt cx="806225" cy="730734"/>
            </a:xfrm>
          </p:grpSpPr>
          <p:sp>
            <p:nvSpPr>
              <p:cNvPr id="95" name="Oval 94">
                <a:extLst>
                  <a:ext uri="{FF2B5EF4-FFF2-40B4-BE49-F238E27FC236}">
                    <a16:creationId xmlns:a16="http://schemas.microsoft.com/office/drawing/2014/main" id="{566F899B-05F4-244A-B3AE-C314D41EF0AD}"/>
                  </a:ext>
                </a:extLst>
              </p:cNvPr>
              <p:cNvSpPr/>
              <p:nvPr/>
            </p:nvSpPr>
            <p:spPr bwMode="auto">
              <a:xfrm>
                <a:off x="4733623" y="547738"/>
                <a:ext cx="806225" cy="730734"/>
              </a:xfrm>
              <a:prstGeom prst="ellipse">
                <a:avLst/>
              </a:prstGeom>
              <a:no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96" name="TextBox 95">
                <a:extLst>
                  <a:ext uri="{FF2B5EF4-FFF2-40B4-BE49-F238E27FC236}">
                    <a16:creationId xmlns:a16="http://schemas.microsoft.com/office/drawing/2014/main" id="{D9029791-72A4-4846-B727-4D03381D7752}"/>
                  </a:ext>
                </a:extLst>
              </p:cNvPr>
              <p:cNvSpPr txBox="1"/>
              <p:nvPr/>
            </p:nvSpPr>
            <p:spPr>
              <a:xfrm>
                <a:off x="4759583" y="805009"/>
                <a:ext cx="754135" cy="295906"/>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82%</a:t>
                </a:r>
              </a:p>
            </p:txBody>
          </p:sp>
        </p:grpSp>
      </p:grpSp>
      <p:grpSp>
        <p:nvGrpSpPr>
          <p:cNvPr id="98" name="Group 97">
            <a:extLst>
              <a:ext uri="{FF2B5EF4-FFF2-40B4-BE49-F238E27FC236}">
                <a16:creationId xmlns:a16="http://schemas.microsoft.com/office/drawing/2014/main" id="{5D2A754F-9113-0F47-9707-A7A60BEA73A0}"/>
              </a:ext>
            </a:extLst>
          </p:cNvPr>
          <p:cNvGrpSpPr/>
          <p:nvPr/>
        </p:nvGrpSpPr>
        <p:grpSpPr>
          <a:xfrm>
            <a:off x="7288613" y="1419545"/>
            <a:ext cx="4981638" cy="895908"/>
            <a:chOff x="4615849" y="1416309"/>
            <a:chExt cx="4286705" cy="730734"/>
          </a:xfrm>
        </p:grpSpPr>
        <p:sp>
          <p:nvSpPr>
            <p:cNvPr id="120" name="TextBox 119">
              <a:extLst>
                <a:ext uri="{FF2B5EF4-FFF2-40B4-BE49-F238E27FC236}">
                  <a16:creationId xmlns:a16="http://schemas.microsoft.com/office/drawing/2014/main" id="{16943F92-0002-854A-9421-3C126F845AC0}"/>
                </a:ext>
              </a:extLst>
            </p:cNvPr>
            <p:cNvSpPr txBox="1"/>
            <p:nvPr/>
          </p:nvSpPr>
          <p:spPr>
            <a:xfrm>
              <a:off x="5585377" y="1614417"/>
              <a:ext cx="3317177" cy="284504"/>
            </a:xfrm>
            <a:prstGeom prst="rect">
              <a:avLst/>
            </a:prstGeom>
            <a:noFill/>
          </p:spPr>
          <p:txBody>
            <a:bodyPr wrap="square" rtlCol="0">
              <a:spAutoFit/>
            </a:bodyPr>
            <a:lstStyle/>
            <a:p>
              <a:pPr marL="0" marR="0" lvl="0" indent="0" algn="l" defTabSz="914400" rtl="0" eaLnBrk="1" fontAlgn="auto" latinLnBrk="0" hangingPunct="1">
                <a:lnSpc>
                  <a:spcPts val="2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Enterprise workloads have moved</a:t>
              </a:r>
            </a:p>
          </p:txBody>
        </p:sp>
        <p:grpSp>
          <p:nvGrpSpPr>
            <p:cNvPr id="121" name="Group 120">
              <a:extLst>
                <a:ext uri="{FF2B5EF4-FFF2-40B4-BE49-F238E27FC236}">
                  <a16:creationId xmlns:a16="http://schemas.microsoft.com/office/drawing/2014/main" id="{4446D830-7E41-DE42-B506-567D5E90CB12}"/>
                </a:ext>
              </a:extLst>
            </p:cNvPr>
            <p:cNvGrpSpPr/>
            <p:nvPr/>
          </p:nvGrpSpPr>
          <p:grpSpPr>
            <a:xfrm>
              <a:off x="4615849" y="1416309"/>
              <a:ext cx="920732" cy="730734"/>
              <a:chOff x="4653980" y="1366124"/>
              <a:chExt cx="920732" cy="730734"/>
            </a:xfrm>
          </p:grpSpPr>
          <p:sp>
            <p:nvSpPr>
              <p:cNvPr id="122" name="Oval 121">
                <a:extLst>
                  <a:ext uri="{FF2B5EF4-FFF2-40B4-BE49-F238E27FC236}">
                    <a16:creationId xmlns:a16="http://schemas.microsoft.com/office/drawing/2014/main" id="{CBB3F82F-A734-1741-924D-D1F2A5162AF0}"/>
                  </a:ext>
                </a:extLst>
              </p:cNvPr>
              <p:cNvSpPr/>
              <p:nvPr/>
            </p:nvSpPr>
            <p:spPr bwMode="auto">
              <a:xfrm>
                <a:off x="4703242" y="1366124"/>
                <a:ext cx="806225" cy="730734"/>
              </a:xfrm>
              <a:prstGeom prst="ellipse">
                <a:avLst/>
              </a:prstGeom>
              <a:no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123" name="TextBox 122">
                <a:extLst>
                  <a:ext uri="{FF2B5EF4-FFF2-40B4-BE49-F238E27FC236}">
                    <a16:creationId xmlns:a16="http://schemas.microsoft.com/office/drawing/2014/main" id="{6B0906AA-10C7-D64B-9A54-442635A3B54D}"/>
                  </a:ext>
                </a:extLst>
              </p:cNvPr>
              <p:cNvSpPr txBox="1"/>
              <p:nvPr/>
            </p:nvSpPr>
            <p:spPr>
              <a:xfrm>
                <a:off x="4653980" y="1627617"/>
                <a:ext cx="920732" cy="295906"/>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&lt;20%</a:t>
                </a:r>
              </a:p>
            </p:txBody>
          </p:sp>
        </p:grpSp>
      </p:grpSp>
      <p:sp>
        <p:nvSpPr>
          <p:cNvPr id="124" name="Rectangle 123">
            <a:extLst>
              <a:ext uri="{FF2B5EF4-FFF2-40B4-BE49-F238E27FC236}">
                <a16:creationId xmlns:a16="http://schemas.microsoft.com/office/drawing/2014/main" id="{23306101-E26C-EB49-90C6-84C85E9676BC}"/>
              </a:ext>
            </a:extLst>
          </p:cNvPr>
          <p:cNvSpPr/>
          <p:nvPr/>
        </p:nvSpPr>
        <p:spPr>
          <a:xfrm>
            <a:off x="9094822" y="2514369"/>
            <a:ext cx="1630773" cy="477054"/>
          </a:xfrm>
          <a:prstGeom prst="rect">
            <a:avLst/>
          </a:prstGeom>
        </p:spPr>
        <p:txBody>
          <a:bodyPr wrap="square">
            <a:spAutoFit/>
          </a:bodyPr>
          <a:lstStyle/>
          <a:p>
            <a:pPr marL="0" marR="0" lvl="0" indent="0" algn="l" defTabSz="913542" rtl="0" eaLnBrk="1" fontAlgn="base" latinLnBrk="0" hangingPunct="1">
              <a:lnSpc>
                <a:spcPts val="3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Why?</a:t>
            </a:r>
          </a:p>
        </p:txBody>
      </p:sp>
      <p:cxnSp>
        <p:nvCxnSpPr>
          <p:cNvPr id="125" name="Straight Connector 124">
            <a:extLst>
              <a:ext uri="{FF2B5EF4-FFF2-40B4-BE49-F238E27FC236}">
                <a16:creationId xmlns:a16="http://schemas.microsoft.com/office/drawing/2014/main" id="{232DACE3-232E-6447-B68A-E156F32BB588}"/>
              </a:ext>
            </a:extLst>
          </p:cNvPr>
          <p:cNvCxnSpPr>
            <a:cxnSpLocks/>
          </p:cNvCxnSpPr>
          <p:nvPr/>
        </p:nvCxnSpPr>
        <p:spPr>
          <a:xfrm>
            <a:off x="6858161" y="1400022"/>
            <a:ext cx="0" cy="5007315"/>
          </a:xfrm>
          <a:prstGeom prst="line">
            <a:avLst/>
          </a:prstGeom>
          <a:ln w="3175">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126" name="Group 125">
            <a:extLst>
              <a:ext uri="{FF2B5EF4-FFF2-40B4-BE49-F238E27FC236}">
                <a16:creationId xmlns:a16="http://schemas.microsoft.com/office/drawing/2014/main" id="{5DABD579-9E50-7443-A62E-34EA07086E6A}"/>
              </a:ext>
            </a:extLst>
          </p:cNvPr>
          <p:cNvGrpSpPr/>
          <p:nvPr/>
        </p:nvGrpSpPr>
        <p:grpSpPr>
          <a:xfrm>
            <a:off x="7404198" y="3188602"/>
            <a:ext cx="4002216" cy="895909"/>
            <a:chOff x="4665111" y="547909"/>
            <a:chExt cx="3443908" cy="730734"/>
          </a:xfrm>
        </p:grpSpPr>
        <p:sp>
          <p:nvSpPr>
            <p:cNvPr id="127" name="TextBox 126">
              <a:extLst>
                <a:ext uri="{FF2B5EF4-FFF2-40B4-BE49-F238E27FC236}">
                  <a16:creationId xmlns:a16="http://schemas.microsoft.com/office/drawing/2014/main" id="{76403C52-C2AF-2E4E-93A4-0C42F953A8C4}"/>
                </a:ext>
              </a:extLst>
            </p:cNvPr>
            <p:cNvSpPr txBox="1"/>
            <p:nvPr/>
          </p:nvSpPr>
          <p:spPr>
            <a:xfrm>
              <a:off x="5583951" y="771933"/>
              <a:ext cx="2525068" cy="284504"/>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Security primary concern</a:t>
              </a:r>
            </a:p>
          </p:txBody>
        </p:sp>
        <p:grpSp>
          <p:nvGrpSpPr>
            <p:cNvPr id="128" name="Group 127">
              <a:extLst>
                <a:ext uri="{FF2B5EF4-FFF2-40B4-BE49-F238E27FC236}">
                  <a16:creationId xmlns:a16="http://schemas.microsoft.com/office/drawing/2014/main" id="{32B44872-82E0-9C4F-A080-BB0BE960CC51}"/>
                </a:ext>
              </a:extLst>
            </p:cNvPr>
            <p:cNvGrpSpPr/>
            <p:nvPr/>
          </p:nvGrpSpPr>
          <p:grpSpPr>
            <a:xfrm>
              <a:off x="4665111" y="547909"/>
              <a:ext cx="936829" cy="730734"/>
              <a:chOff x="4733623" y="547738"/>
              <a:chExt cx="936829" cy="730734"/>
            </a:xfrm>
          </p:grpSpPr>
          <p:sp>
            <p:nvSpPr>
              <p:cNvPr id="129" name="Oval 128">
                <a:extLst>
                  <a:ext uri="{FF2B5EF4-FFF2-40B4-BE49-F238E27FC236}">
                    <a16:creationId xmlns:a16="http://schemas.microsoft.com/office/drawing/2014/main" id="{DD250518-6783-344D-A421-7FE095CCC6EE}"/>
                  </a:ext>
                </a:extLst>
              </p:cNvPr>
              <p:cNvSpPr/>
              <p:nvPr/>
            </p:nvSpPr>
            <p:spPr bwMode="auto">
              <a:xfrm>
                <a:off x="4733623" y="547738"/>
                <a:ext cx="806225" cy="730734"/>
              </a:xfrm>
              <a:prstGeom prst="ellipse">
                <a:avLst/>
              </a:prstGeom>
              <a:no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130" name="TextBox 129">
                <a:extLst>
                  <a:ext uri="{FF2B5EF4-FFF2-40B4-BE49-F238E27FC236}">
                    <a16:creationId xmlns:a16="http://schemas.microsoft.com/office/drawing/2014/main" id="{5D4C2F26-00EA-534C-B1C9-E8A6D6A2D822}"/>
                  </a:ext>
                </a:extLst>
              </p:cNvPr>
              <p:cNvSpPr txBox="1"/>
              <p:nvPr/>
            </p:nvSpPr>
            <p:spPr>
              <a:xfrm>
                <a:off x="4781711" y="813216"/>
                <a:ext cx="888741" cy="295906"/>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81%</a:t>
                </a:r>
              </a:p>
            </p:txBody>
          </p:sp>
        </p:grpSp>
      </p:grpSp>
      <p:grpSp>
        <p:nvGrpSpPr>
          <p:cNvPr id="131" name="Group 130">
            <a:extLst>
              <a:ext uri="{FF2B5EF4-FFF2-40B4-BE49-F238E27FC236}">
                <a16:creationId xmlns:a16="http://schemas.microsoft.com/office/drawing/2014/main" id="{32642EDC-F171-7847-855B-90C2C93821D7}"/>
              </a:ext>
            </a:extLst>
          </p:cNvPr>
          <p:cNvGrpSpPr/>
          <p:nvPr/>
        </p:nvGrpSpPr>
        <p:grpSpPr>
          <a:xfrm>
            <a:off x="7401997" y="5670672"/>
            <a:ext cx="4004417" cy="895909"/>
            <a:chOff x="4665111" y="547909"/>
            <a:chExt cx="3445802" cy="730734"/>
          </a:xfrm>
        </p:grpSpPr>
        <p:sp>
          <p:nvSpPr>
            <p:cNvPr id="132" name="TextBox 131">
              <a:extLst>
                <a:ext uri="{FF2B5EF4-FFF2-40B4-BE49-F238E27FC236}">
                  <a16:creationId xmlns:a16="http://schemas.microsoft.com/office/drawing/2014/main" id="{DC17CF07-FACC-BE4E-9311-3FF9483586D8}"/>
                </a:ext>
              </a:extLst>
            </p:cNvPr>
            <p:cNvSpPr txBox="1"/>
            <p:nvPr/>
          </p:nvSpPr>
          <p:spPr>
            <a:xfrm>
              <a:off x="5585844" y="775939"/>
              <a:ext cx="2525069" cy="284504"/>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Lack of skills concern</a:t>
              </a:r>
            </a:p>
          </p:txBody>
        </p:sp>
        <p:grpSp>
          <p:nvGrpSpPr>
            <p:cNvPr id="133" name="Group 132">
              <a:extLst>
                <a:ext uri="{FF2B5EF4-FFF2-40B4-BE49-F238E27FC236}">
                  <a16:creationId xmlns:a16="http://schemas.microsoft.com/office/drawing/2014/main" id="{564BD13C-ED95-9844-B568-C72F0DFDAC0B}"/>
                </a:ext>
              </a:extLst>
            </p:cNvPr>
            <p:cNvGrpSpPr/>
            <p:nvPr/>
          </p:nvGrpSpPr>
          <p:grpSpPr>
            <a:xfrm>
              <a:off x="4665111" y="547909"/>
              <a:ext cx="938723" cy="730734"/>
              <a:chOff x="4733623" y="547738"/>
              <a:chExt cx="938723" cy="730734"/>
            </a:xfrm>
          </p:grpSpPr>
          <p:sp>
            <p:nvSpPr>
              <p:cNvPr id="134" name="Oval 133">
                <a:extLst>
                  <a:ext uri="{FF2B5EF4-FFF2-40B4-BE49-F238E27FC236}">
                    <a16:creationId xmlns:a16="http://schemas.microsoft.com/office/drawing/2014/main" id="{968047CA-67CA-E549-8E70-FA75E4CE01CB}"/>
                  </a:ext>
                </a:extLst>
              </p:cNvPr>
              <p:cNvSpPr/>
              <p:nvPr/>
            </p:nvSpPr>
            <p:spPr bwMode="auto">
              <a:xfrm>
                <a:off x="4733623" y="547738"/>
                <a:ext cx="806225" cy="730734"/>
              </a:xfrm>
              <a:prstGeom prst="ellipse">
                <a:avLst/>
              </a:prstGeom>
              <a:noFill/>
              <a:ln w="57150" cap="flat" cmpd="sng" algn="ct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914400" rtl="0" eaLnBrk="1" fontAlgn="base" latinLnBrk="0" hangingPunct="1">
                  <a:lnSpc>
                    <a:spcPts val="2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162" name="TextBox 161">
                <a:extLst>
                  <a:ext uri="{FF2B5EF4-FFF2-40B4-BE49-F238E27FC236}">
                    <a16:creationId xmlns:a16="http://schemas.microsoft.com/office/drawing/2014/main" id="{7CC87047-EAA2-7D47-9099-72CB826C8F5A}"/>
                  </a:ext>
                </a:extLst>
              </p:cNvPr>
              <p:cNvSpPr txBox="1"/>
              <p:nvPr/>
            </p:nvSpPr>
            <p:spPr>
              <a:xfrm>
                <a:off x="4783605" y="813504"/>
                <a:ext cx="888741" cy="295906"/>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77%</a:t>
                </a:r>
              </a:p>
            </p:txBody>
          </p:sp>
        </p:grpSp>
      </p:grpSp>
      <p:sp>
        <p:nvSpPr>
          <p:cNvPr id="63" name="TextBox 62">
            <a:extLst>
              <a:ext uri="{FF2B5EF4-FFF2-40B4-BE49-F238E27FC236}">
                <a16:creationId xmlns:a16="http://schemas.microsoft.com/office/drawing/2014/main" id="{C6296A91-1A9B-6343-9168-C553E4FA2C69}"/>
              </a:ext>
            </a:extLst>
          </p:cNvPr>
          <p:cNvSpPr txBox="1"/>
          <p:nvPr/>
        </p:nvSpPr>
        <p:spPr>
          <a:xfrm>
            <a:off x="2469172" y="3564587"/>
            <a:ext cx="164941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Hybrid Cloud</a:t>
            </a:r>
          </a:p>
        </p:txBody>
      </p:sp>
    </p:spTree>
    <p:extLst>
      <p:ext uri="{BB962C8B-B14F-4D97-AF65-F5344CB8AC3E}">
        <p14:creationId xmlns:p14="http://schemas.microsoft.com/office/powerpoint/2010/main" val="376980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anim calcmode="lin" valueType="num">
                                      <p:cBhvr additive="base">
                                        <p:cTn id="15" dur="500" fill="hold"/>
                                        <p:tgtEl>
                                          <p:spTgt spid="126"/>
                                        </p:tgtEl>
                                        <p:attrNameLst>
                                          <p:attrName>ppt_x</p:attrName>
                                        </p:attrNameLst>
                                      </p:cBhvr>
                                      <p:tavLst>
                                        <p:tav tm="0">
                                          <p:val>
                                            <p:strVal val="#ppt_x"/>
                                          </p:val>
                                        </p:tav>
                                        <p:tav tm="100000">
                                          <p:val>
                                            <p:strVal val="#ppt_x"/>
                                          </p:val>
                                        </p:tav>
                                      </p:tavLst>
                                    </p:anim>
                                    <p:anim calcmode="lin" valueType="num">
                                      <p:cBhvr additive="base">
                                        <p:cTn id="16" dur="500" fill="hold"/>
                                        <p:tgtEl>
                                          <p:spTgt spid="1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base">
                                        <p:cTn id="19" dur="500" fill="hold"/>
                                        <p:tgtEl>
                                          <p:spTgt spid="131"/>
                                        </p:tgtEl>
                                        <p:attrNameLst>
                                          <p:attrName>ppt_x</p:attrName>
                                        </p:attrNameLst>
                                      </p:cBhvr>
                                      <p:tavLst>
                                        <p:tav tm="0">
                                          <p:val>
                                            <p:strVal val="#ppt_x"/>
                                          </p:val>
                                        </p:tav>
                                        <p:tav tm="100000">
                                          <p:val>
                                            <p:strVal val="#ppt_x"/>
                                          </p:val>
                                        </p:tav>
                                      </p:tavLst>
                                    </p:anim>
                                    <p:anim calcmode="lin" valueType="num">
                                      <p:cBhvr additive="base">
                                        <p:cTn id="20" dur="500" fill="hold"/>
                                        <p:tgtEl>
                                          <p:spTgt spid="1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500" fill="hold"/>
                                        <p:tgtEl>
                                          <p:spTgt spid="91"/>
                                        </p:tgtEl>
                                        <p:attrNameLst>
                                          <p:attrName>ppt_x</p:attrName>
                                        </p:attrNameLst>
                                      </p:cBhvr>
                                      <p:tavLst>
                                        <p:tav tm="0">
                                          <p:val>
                                            <p:strVal val="#ppt_x"/>
                                          </p:val>
                                        </p:tav>
                                        <p:tav tm="100000">
                                          <p:val>
                                            <p:strVal val="#ppt_x"/>
                                          </p:val>
                                        </p:tav>
                                      </p:tavLst>
                                    </p:anim>
                                    <p:anim calcmode="lin" valueType="num">
                                      <p:cBhvr additive="base">
                                        <p:cTn id="2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A002A941-37C1-DC4F-98F8-5DF302CDBDE0}"/>
              </a:ext>
            </a:extLst>
          </p:cNvPr>
          <p:cNvSpPr txBox="1">
            <a:spLocks/>
          </p:cNvSpPr>
          <p:nvPr/>
        </p:nvSpPr>
        <p:spPr>
          <a:xfrm>
            <a:off x="228600" y="323720"/>
            <a:ext cx="11503152"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Cloud Native &amp; Legacy apps will co-exist for the next 10+ years</a:t>
            </a:r>
            <a:endParaRPr kumimoji="0" lang="en-US" sz="3200" b="0" i="1" u="none" strike="noStrike" kern="1200" cap="none" spc="0" normalizeH="0" baseline="0" noProof="0" dirty="0">
              <a:ln>
                <a:noFill/>
              </a:ln>
              <a:solidFill>
                <a:srgbClr val="FFFFFF"/>
              </a:solidFill>
              <a:effectLst/>
              <a:uLnTx/>
              <a:uFillTx/>
              <a:latin typeface="IBM Plex Sans"/>
              <a:cs typeface="Arial" charset="0"/>
            </a:endParaRPr>
          </a:p>
        </p:txBody>
      </p:sp>
      <p:sp>
        <p:nvSpPr>
          <p:cNvPr id="223" name="Rectangle 222">
            <a:extLst>
              <a:ext uri="{FF2B5EF4-FFF2-40B4-BE49-F238E27FC236}">
                <a16:creationId xmlns:a16="http://schemas.microsoft.com/office/drawing/2014/main" id="{5F861FA4-149A-AD41-93FE-3C414E3F623F}"/>
              </a:ext>
            </a:extLst>
          </p:cNvPr>
          <p:cNvSpPr/>
          <p:nvPr/>
        </p:nvSpPr>
        <p:spPr>
          <a:xfrm>
            <a:off x="3133344" y="4426134"/>
            <a:ext cx="754744" cy="998053"/>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41" name="Rectangle 240">
            <a:extLst>
              <a:ext uri="{FF2B5EF4-FFF2-40B4-BE49-F238E27FC236}">
                <a16:creationId xmlns:a16="http://schemas.microsoft.com/office/drawing/2014/main" id="{900F254E-6ABE-5A4A-A84F-E77087FCE5A2}"/>
              </a:ext>
            </a:extLst>
          </p:cNvPr>
          <p:cNvSpPr/>
          <p:nvPr/>
        </p:nvSpPr>
        <p:spPr>
          <a:xfrm>
            <a:off x="3133344" y="4226193"/>
            <a:ext cx="754744" cy="186937"/>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55" name="Rectangle 254">
            <a:extLst>
              <a:ext uri="{FF2B5EF4-FFF2-40B4-BE49-F238E27FC236}">
                <a16:creationId xmlns:a16="http://schemas.microsoft.com/office/drawing/2014/main" id="{AE73F945-2191-B248-BD2D-3E1ACCDE8918}"/>
              </a:ext>
            </a:extLst>
          </p:cNvPr>
          <p:cNvSpPr/>
          <p:nvPr/>
        </p:nvSpPr>
        <p:spPr>
          <a:xfrm>
            <a:off x="4423955" y="4426133"/>
            <a:ext cx="754744" cy="711808"/>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56" name="Rectangle 255">
            <a:extLst>
              <a:ext uri="{FF2B5EF4-FFF2-40B4-BE49-F238E27FC236}">
                <a16:creationId xmlns:a16="http://schemas.microsoft.com/office/drawing/2014/main" id="{296DB438-174E-BD45-B44E-AAB8A78EF441}"/>
              </a:ext>
            </a:extLst>
          </p:cNvPr>
          <p:cNvSpPr/>
          <p:nvPr/>
        </p:nvSpPr>
        <p:spPr>
          <a:xfrm>
            <a:off x="4423955" y="4045433"/>
            <a:ext cx="754744" cy="367697"/>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58" name="Rectangle 257">
            <a:extLst>
              <a:ext uri="{FF2B5EF4-FFF2-40B4-BE49-F238E27FC236}">
                <a16:creationId xmlns:a16="http://schemas.microsoft.com/office/drawing/2014/main" id="{629D444E-F78A-574F-87E8-3992FA582B64}"/>
              </a:ext>
            </a:extLst>
          </p:cNvPr>
          <p:cNvSpPr/>
          <p:nvPr/>
        </p:nvSpPr>
        <p:spPr>
          <a:xfrm>
            <a:off x="5718629" y="4426134"/>
            <a:ext cx="754744" cy="499773"/>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59" name="Rectangle 258">
            <a:extLst>
              <a:ext uri="{FF2B5EF4-FFF2-40B4-BE49-F238E27FC236}">
                <a16:creationId xmlns:a16="http://schemas.microsoft.com/office/drawing/2014/main" id="{97403211-0F58-0C41-807B-1087878C3C5D}"/>
              </a:ext>
            </a:extLst>
          </p:cNvPr>
          <p:cNvSpPr/>
          <p:nvPr/>
        </p:nvSpPr>
        <p:spPr>
          <a:xfrm>
            <a:off x="5718629" y="3780920"/>
            <a:ext cx="754744" cy="632211"/>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61" name="Rectangle 260">
            <a:extLst>
              <a:ext uri="{FF2B5EF4-FFF2-40B4-BE49-F238E27FC236}">
                <a16:creationId xmlns:a16="http://schemas.microsoft.com/office/drawing/2014/main" id="{8B153293-4AE5-C047-A867-A1B2642CAF64}"/>
              </a:ext>
            </a:extLst>
          </p:cNvPr>
          <p:cNvSpPr/>
          <p:nvPr/>
        </p:nvSpPr>
        <p:spPr>
          <a:xfrm>
            <a:off x="7013304" y="4426132"/>
            <a:ext cx="754744" cy="380645"/>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62" name="Rectangle 261">
            <a:extLst>
              <a:ext uri="{FF2B5EF4-FFF2-40B4-BE49-F238E27FC236}">
                <a16:creationId xmlns:a16="http://schemas.microsoft.com/office/drawing/2014/main" id="{1A694F75-8497-6649-8A04-301C0FDD0A79}"/>
              </a:ext>
            </a:extLst>
          </p:cNvPr>
          <p:cNvSpPr/>
          <p:nvPr/>
        </p:nvSpPr>
        <p:spPr>
          <a:xfrm>
            <a:off x="7013304" y="3537736"/>
            <a:ext cx="754744" cy="875395"/>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65" name="Rectangle 264">
            <a:extLst>
              <a:ext uri="{FF2B5EF4-FFF2-40B4-BE49-F238E27FC236}">
                <a16:creationId xmlns:a16="http://schemas.microsoft.com/office/drawing/2014/main" id="{ACA0B9A8-A45A-ED40-8E45-F3A67B50D3A3}"/>
              </a:ext>
            </a:extLst>
          </p:cNvPr>
          <p:cNvSpPr/>
          <p:nvPr/>
        </p:nvSpPr>
        <p:spPr>
          <a:xfrm>
            <a:off x="8307979" y="3116883"/>
            <a:ext cx="754744" cy="1296248"/>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68" name="Rectangle 267">
            <a:extLst>
              <a:ext uri="{FF2B5EF4-FFF2-40B4-BE49-F238E27FC236}">
                <a16:creationId xmlns:a16="http://schemas.microsoft.com/office/drawing/2014/main" id="{EA1BF510-FD24-9942-B11B-F6EBD74AB767}"/>
              </a:ext>
            </a:extLst>
          </p:cNvPr>
          <p:cNvSpPr/>
          <p:nvPr/>
        </p:nvSpPr>
        <p:spPr>
          <a:xfrm>
            <a:off x="9602653" y="2773755"/>
            <a:ext cx="754744" cy="1639376"/>
          </a:xfrm>
          <a:prstGeom prst="rect">
            <a:avLst/>
          </a:prstGeom>
          <a:gradFill>
            <a:gsLst>
              <a:gs pos="100000">
                <a:schemeClr val="accent3">
                  <a:lumMod val="75000"/>
                </a:schemeClr>
              </a:gs>
              <a:gs pos="0">
                <a:srgbClr val="1DB9B5"/>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70" name="Rectangle 269">
            <a:extLst>
              <a:ext uri="{FF2B5EF4-FFF2-40B4-BE49-F238E27FC236}">
                <a16:creationId xmlns:a16="http://schemas.microsoft.com/office/drawing/2014/main" id="{51106C38-BF34-3F48-ADE0-F7E9B729E56D}"/>
              </a:ext>
            </a:extLst>
          </p:cNvPr>
          <p:cNvSpPr/>
          <p:nvPr/>
        </p:nvSpPr>
        <p:spPr>
          <a:xfrm>
            <a:off x="1834605" y="4428527"/>
            <a:ext cx="754744" cy="1357904"/>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74" name="Rectangle 273">
            <a:extLst>
              <a:ext uri="{FF2B5EF4-FFF2-40B4-BE49-F238E27FC236}">
                <a16:creationId xmlns:a16="http://schemas.microsoft.com/office/drawing/2014/main" id="{A9733F4A-E47A-4D47-99E3-3F00496CC669}"/>
              </a:ext>
            </a:extLst>
          </p:cNvPr>
          <p:cNvSpPr/>
          <p:nvPr/>
        </p:nvSpPr>
        <p:spPr>
          <a:xfrm>
            <a:off x="539931" y="4434332"/>
            <a:ext cx="754744" cy="1812628"/>
          </a:xfrm>
          <a:prstGeom prst="rect">
            <a:avLst/>
          </a:prstGeom>
          <a:gradFill flip="none" rotWithShape="1">
            <a:gsLst>
              <a:gs pos="99000">
                <a:srgbClr val="0F6FFF"/>
              </a:gs>
              <a:gs pos="0">
                <a:srgbClr val="104FD7"/>
              </a:gs>
            </a:gsLst>
            <a:lin ang="54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278" name="Rectangle 277">
            <a:extLst>
              <a:ext uri="{FF2B5EF4-FFF2-40B4-BE49-F238E27FC236}">
                <a16:creationId xmlns:a16="http://schemas.microsoft.com/office/drawing/2014/main" id="{05630144-15D2-224D-80F1-84370CF6F34F}"/>
              </a:ext>
            </a:extLst>
          </p:cNvPr>
          <p:cNvSpPr/>
          <p:nvPr/>
        </p:nvSpPr>
        <p:spPr>
          <a:xfrm>
            <a:off x="10897328" y="2243667"/>
            <a:ext cx="754744" cy="2169463"/>
          </a:xfrm>
          <a:prstGeom prst="rect">
            <a:avLst/>
          </a:prstGeom>
          <a:gradFill flip="none" rotWithShape="1">
            <a:gsLst>
              <a:gs pos="100000">
                <a:schemeClr val="accent3">
                  <a:lumMod val="75000"/>
                </a:schemeClr>
              </a:gs>
              <a:gs pos="0">
                <a:srgbClr val="1DB9B5"/>
              </a:gs>
            </a:gsLst>
            <a:lin ang="5400000" scaled="1"/>
            <a:tileRect/>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cxnSp>
        <p:nvCxnSpPr>
          <p:cNvPr id="280" name="Straight Arrow Connector 279">
            <a:extLst>
              <a:ext uri="{FF2B5EF4-FFF2-40B4-BE49-F238E27FC236}">
                <a16:creationId xmlns:a16="http://schemas.microsoft.com/office/drawing/2014/main" id="{C86678AF-9405-D246-8ED9-8717DA80645A}"/>
              </a:ext>
            </a:extLst>
          </p:cNvPr>
          <p:cNvCxnSpPr/>
          <p:nvPr/>
        </p:nvCxnSpPr>
        <p:spPr>
          <a:xfrm>
            <a:off x="532607" y="4434332"/>
            <a:ext cx="11582400" cy="0"/>
          </a:xfrm>
          <a:prstGeom prst="straightConnector1">
            <a:avLst/>
          </a:prstGeom>
          <a:ln w="127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1" name="TextBox 280">
            <a:extLst>
              <a:ext uri="{FF2B5EF4-FFF2-40B4-BE49-F238E27FC236}">
                <a16:creationId xmlns:a16="http://schemas.microsoft.com/office/drawing/2014/main" id="{6CE26F45-6E05-A44F-9247-9E666B2AAAA5}"/>
              </a:ext>
            </a:extLst>
          </p:cNvPr>
          <p:cNvSpPr txBox="1"/>
          <p:nvPr/>
        </p:nvSpPr>
        <p:spPr>
          <a:xfrm>
            <a:off x="11288837" y="4579905"/>
            <a:ext cx="720919" cy="297454"/>
          </a:xfrm>
          <a:prstGeom prst="rect">
            <a:avLst/>
          </a:prstGeom>
          <a:noFill/>
          <a:ln>
            <a:no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mn-cs"/>
              </a:rPr>
              <a:t>Time</a:t>
            </a:r>
          </a:p>
        </p:txBody>
      </p:sp>
      <p:cxnSp>
        <p:nvCxnSpPr>
          <p:cNvPr id="282" name="Straight Arrow Connector 281">
            <a:extLst>
              <a:ext uri="{FF2B5EF4-FFF2-40B4-BE49-F238E27FC236}">
                <a16:creationId xmlns:a16="http://schemas.microsoft.com/office/drawing/2014/main" id="{9F745AAF-B37B-2845-993F-6645D21D5E0C}"/>
              </a:ext>
            </a:extLst>
          </p:cNvPr>
          <p:cNvCxnSpPr>
            <a:cxnSpLocks/>
          </p:cNvCxnSpPr>
          <p:nvPr/>
        </p:nvCxnSpPr>
        <p:spPr>
          <a:xfrm flipV="1">
            <a:off x="523010" y="2026813"/>
            <a:ext cx="9597" cy="4497329"/>
          </a:xfrm>
          <a:prstGeom prst="straightConnector1">
            <a:avLst/>
          </a:prstGeom>
          <a:ln w="12700">
            <a:solidFill>
              <a:schemeClr val="bg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3" name="TextBox 282">
            <a:extLst>
              <a:ext uri="{FF2B5EF4-FFF2-40B4-BE49-F238E27FC236}">
                <a16:creationId xmlns:a16="http://schemas.microsoft.com/office/drawing/2014/main" id="{C5868C67-F4AE-E74D-9333-92AC8D09D41B}"/>
              </a:ext>
            </a:extLst>
          </p:cNvPr>
          <p:cNvSpPr txBox="1"/>
          <p:nvPr/>
        </p:nvSpPr>
        <p:spPr>
          <a:xfrm rot="16200000">
            <a:off x="-375949" y="2903722"/>
            <a:ext cx="1435775" cy="2974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EAEAEA">
                    <a:lumMod val="75000"/>
                  </a:srgbClr>
                </a:solidFill>
                <a:effectLst/>
                <a:uLnTx/>
                <a:uFillTx/>
                <a:latin typeface="IBM Plex Sans"/>
                <a:ea typeface="+mn-ea"/>
                <a:cs typeface="+mn-cs"/>
              </a:rPr>
              <a:t>Cloud Native</a:t>
            </a:r>
          </a:p>
        </p:txBody>
      </p:sp>
      <p:sp>
        <p:nvSpPr>
          <p:cNvPr id="284" name="TextBox 283">
            <a:extLst>
              <a:ext uri="{FF2B5EF4-FFF2-40B4-BE49-F238E27FC236}">
                <a16:creationId xmlns:a16="http://schemas.microsoft.com/office/drawing/2014/main" id="{A98B65C1-2DC3-6E46-8D57-2C8B1F426D71}"/>
              </a:ext>
            </a:extLst>
          </p:cNvPr>
          <p:cNvSpPr txBox="1"/>
          <p:nvPr/>
        </p:nvSpPr>
        <p:spPr>
          <a:xfrm rot="16200000">
            <a:off x="-372746" y="5029349"/>
            <a:ext cx="1435775" cy="2974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EAEAEA">
                    <a:lumMod val="75000"/>
                  </a:srgbClr>
                </a:solidFill>
                <a:effectLst/>
                <a:uLnTx/>
                <a:uFillTx/>
                <a:latin typeface="IBM Plex Sans"/>
                <a:ea typeface="+mn-ea"/>
                <a:cs typeface="+mn-cs"/>
              </a:rPr>
              <a:t>Legacy</a:t>
            </a:r>
          </a:p>
        </p:txBody>
      </p:sp>
      <p:sp>
        <p:nvSpPr>
          <p:cNvPr id="287" name="TextBox 286">
            <a:extLst>
              <a:ext uri="{FF2B5EF4-FFF2-40B4-BE49-F238E27FC236}">
                <a16:creationId xmlns:a16="http://schemas.microsoft.com/office/drawing/2014/main" id="{0EB766CC-B053-514B-9DFD-1426D38E2EFE}"/>
              </a:ext>
            </a:extLst>
          </p:cNvPr>
          <p:cNvSpPr txBox="1"/>
          <p:nvPr/>
        </p:nvSpPr>
        <p:spPr>
          <a:xfrm>
            <a:off x="161899" y="4247354"/>
            <a:ext cx="444888" cy="2974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mn-cs"/>
              </a:rPr>
              <a:t>0</a:t>
            </a:r>
          </a:p>
        </p:txBody>
      </p:sp>
      <p:sp>
        <p:nvSpPr>
          <p:cNvPr id="3" name="Rectangle 2">
            <a:extLst>
              <a:ext uri="{FF2B5EF4-FFF2-40B4-BE49-F238E27FC236}">
                <a16:creationId xmlns:a16="http://schemas.microsoft.com/office/drawing/2014/main" id="{E2AED7C4-3A2D-6649-9BD4-4A8306A53365}"/>
              </a:ext>
            </a:extLst>
          </p:cNvPr>
          <p:cNvSpPr/>
          <p:nvPr/>
        </p:nvSpPr>
        <p:spPr>
          <a:xfrm>
            <a:off x="3179907" y="5541514"/>
            <a:ext cx="1174181" cy="666593"/>
          </a:xfrm>
          <a:prstGeom prst="rect">
            <a:avLst/>
          </a:prstGeom>
        </p:spPr>
        <p:txBody>
          <a:bodyPr wrap="square">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IBM Plex Sans"/>
                <a:ea typeface="+mn-ea"/>
                <a:cs typeface="Arial"/>
              </a:rPr>
              <a:t>New features will be added to existing applications</a:t>
            </a:r>
          </a:p>
        </p:txBody>
      </p:sp>
      <p:sp>
        <p:nvSpPr>
          <p:cNvPr id="4" name="Rectangle 3">
            <a:extLst>
              <a:ext uri="{FF2B5EF4-FFF2-40B4-BE49-F238E27FC236}">
                <a16:creationId xmlns:a16="http://schemas.microsoft.com/office/drawing/2014/main" id="{8EED4DFF-1E4D-2A4F-9E63-E889C2477116}"/>
              </a:ext>
            </a:extLst>
          </p:cNvPr>
          <p:cNvSpPr/>
          <p:nvPr/>
        </p:nvSpPr>
        <p:spPr>
          <a:xfrm>
            <a:off x="4501202" y="5267857"/>
            <a:ext cx="1738118" cy="523028"/>
          </a:xfrm>
          <a:prstGeom prst="rect">
            <a:avLst/>
          </a:prstGeom>
        </p:spPr>
        <p:txBody>
          <a:bodyPr wrap="square">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IBM Plex Sans"/>
                <a:ea typeface="+mn-ea"/>
                <a:cs typeface="Arial"/>
              </a:rPr>
              <a:t>Coexistence will involve new and legacy applications working together</a:t>
            </a:r>
          </a:p>
        </p:txBody>
      </p:sp>
      <p:sp>
        <p:nvSpPr>
          <p:cNvPr id="5" name="Rectangle 4">
            <a:extLst>
              <a:ext uri="{FF2B5EF4-FFF2-40B4-BE49-F238E27FC236}">
                <a16:creationId xmlns:a16="http://schemas.microsoft.com/office/drawing/2014/main" id="{0B8E6B60-939B-6041-A7AE-22AD65410BD4}"/>
              </a:ext>
            </a:extLst>
          </p:cNvPr>
          <p:cNvSpPr/>
          <p:nvPr/>
        </p:nvSpPr>
        <p:spPr>
          <a:xfrm>
            <a:off x="8347869" y="5162673"/>
            <a:ext cx="1936838" cy="523028"/>
          </a:xfrm>
          <a:prstGeom prst="rect">
            <a:avLst/>
          </a:prstGeom>
        </p:spPr>
        <p:txBody>
          <a:bodyPr wrap="square">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IBM Plex Sans"/>
                <a:ea typeface="+mn-ea"/>
                <a:cs typeface="Arial"/>
              </a:rPr>
              <a:t>Target – Microservices architecture fully exposed to new and legacy applications</a:t>
            </a:r>
          </a:p>
        </p:txBody>
      </p:sp>
      <p:sp>
        <p:nvSpPr>
          <p:cNvPr id="11" name="TextBox 10">
            <a:extLst>
              <a:ext uri="{FF2B5EF4-FFF2-40B4-BE49-F238E27FC236}">
                <a16:creationId xmlns:a16="http://schemas.microsoft.com/office/drawing/2014/main" id="{E718EBEE-45F3-204F-A00C-D7F6C4FAF73C}"/>
              </a:ext>
            </a:extLst>
          </p:cNvPr>
          <p:cNvSpPr txBox="1"/>
          <p:nvPr/>
        </p:nvSpPr>
        <p:spPr>
          <a:xfrm>
            <a:off x="3644816" y="2666651"/>
            <a:ext cx="3419526"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Co-existence between legacy and cloud-native</a:t>
            </a:r>
          </a:p>
        </p:txBody>
      </p:sp>
      <p:sp>
        <p:nvSpPr>
          <p:cNvPr id="2" name="Arrow: Down 1">
            <a:extLst>
              <a:ext uri="{FF2B5EF4-FFF2-40B4-BE49-F238E27FC236}">
                <a16:creationId xmlns:a16="http://schemas.microsoft.com/office/drawing/2014/main" id="{8C3289B7-1E7D-4B4A-A9D4-EA56FBEE8D72}"/>
              </a:ext>
            </a:extLst>
          </p:cNvPr>
          <p:cNvSpPr/>
          <p:nvPr/>
        </p:nvSpPr>
        <p:spPr>
          <a:xfrm>
            <a:off x="2610589" y="1833128"/>
            <a:ext cx="1763777" cy="786064"/>
          </a:xfrm>
          <a:prstGeom prst="downArrow">
            <a:avLst>
              <a:gd name="adj1" fmla="val 66129"/>
              <a:gd name="adj2" fmla="val 50000"/>
            </a:avLst>
          </a:prstGeom>
          <a:solidFill>
            <a:schemeClr val="accent1">
              <a:lumMod val="40000"/>
              <a:lumOff val="60000"/>
            </a:schemeClr>
          </a:solidFill>
        </p:spPr>
        <p:txBody>
          <a:bodyPr wrap="square" lIns="0" tIns="91440" rIns="0" bIns="0" rtlCol="0" anchor="ctr">
            <a:noAutofit/>
          </a:bodyPr>
          <a:lstStyle/>
          <a:p>
            <a:pPr algn="ctr"/>
            <a:r>
              <a:rPr lang="en-US" sz="1400" b="1" dirty="0">
                <a:cs typeface="Arial"/>
              </a:rPr>
              <a:t>You are </a:t>
            </a:r>
            <a:br>
              <a:rPr lang="en-US" sz="1400" b="1" dirty="0">
                <a:cs typeface="Arial"/>
              </a:rPr>
            </a:br>
            <a:r>
              <a:rPr lang="en-US" sz="1400" b="1" dirty="0">
                <a:cs typeface="Arial"/>
              </a:rPr>
              <a:t>here</a:t>
            </a:r>
          </a:p>
        </p:txBody>
      </p:sp>
      <p:sp>
        <p:nvSpPr>
          <p:cNvPr id="28" name="Slide Number Placeholder 1">
            <a:extLst>
              <a:ext uri="{FF2B5EF4-FFF2-40B4-BE49-F238E27FC236}">
                <a16:creationId xmlns:a16="http://schemas.microsoft.com/office/drawing/2014/main" id="{62A41220-1399-4829-B12C-6A0B6041A55B}"/>
              </a:ext>
            </a:extLst>
          </p:cNvPr>
          <p:cNvSpPr>
            <a:spLocks noGrp="1"/>
          </p:cNvSpPr>
          <p:nvPr>
            <p:ph type="sldNum" sz="quarter" idx="10"/>
          </p:nvPr>
        </p:nvSpPr>
        <p:spPr>
          <a:xfrm>
            <a:off x="9144000" y="6435307"/>
            <a:ext cx="2743200" cy="182880"/>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6" name="TextBox 5">
            <a:extLst>
              <a:ext uri="{FF2B5EF4-FFF2-40B4-BE49-F238E27FC236}">
                <a16:creationId xmlns:a16="http://schemas.microsoft.com/office/drawing/2014/main" id="{5A3991EA-F3FF-4A30-B103-E300108D0FFB}"/>
              </a:ext>
            </a:extLst>
          </p:cNvPr>
          <p:cNvSpPr txBox="1"/>
          <p:nvPr/>
        </p:nvSpPr>
        <p:spPr>
          <a:xfrm>
            <a:off x="3308608" y="6408726"/>
            <a:ext cx="1105424" cy="230832"/>
          </a:xfrm>
          <a:prstGeom prst="rect">
            <a:avLst/>
          </a:prstGeom>
          <a:noFill/>
        </p:spPr>
        <p:txBody>
          <a:bodyPr wrap="square" rtlCol="0">
            <a:spAutoFit/>
          </a:bodyPr>
          <a:lstStyle/>
          <a:p>
            <a:r>
              <a:rPr lang="en-US" sz="900" dirty="0">
                <a:solidFill>
                  <a:schemeClr val="accent1"/>
                </a:solidFill>
              </a:rPr>
              <a:t>Source: IBM</a:t>
            </a:r>
          </a:p>
        </p:txBody>
      </p:sp>
      <p:sp>
        <p:nvSpPr>
          <p:cNvPr id="30" name="Rectangle 29">
            <a:extLst>
              <a:ext uri="{FF2B5EF4-FFF2-40B4-BE49-F238E27FC236}">
                <a16:creationId xmlns:a16="http://schemas.microsoft.com/office/drawing/2014/main" id="{F7F0D46F-AD14-4957-856C-C8623D4A6280}"/>
              </a:ext>
            </a:extLst>
          </p:cNvPr>
          <p:cNvSpPr/>
          <p:nvPr/>
        </p:nvSpPr>
        <p:spPr>
          <a:xfrm>
            <a:off x="8307978" y="4454430"/>
            <a:ext cx="754744" cy="228781"/>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31" name="Rectangle 30">
            <a:extLst>
              <a:ext uri="{FF2B5EF4-FFF2-40B4-BE49-F238E27FC236}">
                <a16:creationId xmlns:a16="http://schemas.microsoft.com/office/drawing/2014/main" id="{7CD2FDBE-EA6F-42F0-8CB7-1031FB82AE17}"/>
              </a:ext>
            </a:extLst>
          </p:cNvPr>
          <p:cNvSpPr/>
          <p:nvPr/>
        </p:nvSpPr>
        <p:spPr>
          <a:xfrm>
            <a:off x="9616791" y="4454402"/>
            <a:ext cx="754744" cy="191739"/>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32" name="Rectangle 31">
            <a:extLst>
              <a:ext uri="{FF2B5EF4-FFF2-40B4-BE49-F238E27FC236}">
                <a16:creationId xmlns:a16="http://schemas.microsoft.com/office/drawing/2014/main" id="{59798C6E-9C5F-4D03-B296-A8CFC1DB54B3}"/>
              </a:ext>
            </a:extLst>
          </p:cNvPr>
          <p:cNvSpPr/>
          <p:nvPr/>
        </p:nvSpPr>
        <p:spPr>
          <a:xfrm>
            <a:off x="10911465" y="4454402"/>
            <a:ext cx="754744" cy="145705"/>
          </a:xfrm>
          <a:prstGeom prst="rect">
            <a:avLst/>
          </a:prstGeom>
          <a:gradFill>
            <a:gsLst>
              <a:gs pos="99000">
                <a:srgbClr val="0F6FFF"/>
              </a:gs>
              <a:gs pos="0">
                <a:srgbClr val="104FD7"/>
              </a:gs>
            </a:gsLst>
            <a:lin ang="5400000" scaled="1"/>
          </a:gra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BM Plex Sans"/>
              <a:ea typeface="+mn-ea"/>
              <a:cs typeface="+mn-cs"/>
            </a:endParaRPr>
          </a:p>
        </p:txBody>
      </p:sp>
      <p:sp>
        <p:nvSpPr>
          <p:cNvPr id="9" name="AutoShape 3">
            <a:extLst>
              <a:ext uri="{FF2B5EF4-FFF2-40B4-BE49-F238E27FC236}">
                <a16:creationId xmlns:a16="http://schemas.microsoft.com/office/drawing/2014/main" id="{220385D5-82E4-4686-8FCB-2AF3699113AE}"/>
              </a:ext>
            </a:extLst>
          </p:cNvPr>
          <p:cNvSpPr>
            <a:spLocks noChangeAspect="1" noChangeArrowheads="1" noTextEdit="1"/>
          </p:cNvSpPr>
          <p:nvPr/>
        </p:nvSpPr>
        <p:spPr bwMode="auto">
          <a:xfrm>
            <a:off x="3062288" y="2914650"/>
            <a:ext cx="4660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Left Brace 12">
            <a:extLst>
              <a:ext uri="{FF2B5EF4-FFF2-40B4-BE49-F238E27FC236}">
                <a16:creationId xmlns:a16="http://schemas.microsoft.com/office/drawing/2014/main" id="{134B0438-3983-44F8-AAC5-5B8380B73290}"/>
              </a:ext>
            </a:extLst>
          </p:cNvPr>
          <p:cNvSpPr/>
          <p:nvPr/>
        </p:nvSpPr>
        <p:spPr>
          <a:xfrm rot="5400000">
            <a:off x="5189733" y="780366"/>
            <a:ext cx="329790" cy="465130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42367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CW8_1HuTZa4QjqyCV2Guw"/>
</p:tagLst>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IBM Standard Fonts">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8-IBMcloud_Basic" id="{8134BBB9-2ECB-5341-91B0-92DA024F1B1B}" vid="{4FD81C34-891C-B842-89DF-0098AD975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10_Office Theme">
  <a:themeElements>
    <a:clrScheme name="CIF 2018 1">
      <a:dk1>
        <a:srgbClr val="000000"/>
      </a:dk1>
      <a:lt1>
        <a:srgbClr val="FFFFFF"/>
      </a:lt1>
      <a:dk2>
        <a:srgbClr val="011892"/>
      </a:dk2>
      <a:lt2>
        <a:srgbClr val="E7E6E6"/>
      </a:lt2>
      <a:accent1>
        <a:srgbClr val="1050D6"/>
      </a:accent1>
      <a:accent2>
        <a:srgbClr val="1DBAB5"/>
      </a:accent2>
      <a:accent3>
        <a:srgbClr val="606060"/>
      </a:accent3>
      <a:accent4>
        <a:srgbClr val="1267FB"/>
      </a:accent4>
      <a:accent5>
        <a:srgbClr val="31D5D1"/>
      </a:accent5>
      <a:accent6>
        <a:srgbClr val="8D8D8D"/>
      </a:accent6>
      <a:hlink>
        <a:srgbClr val="468EFA"/>
      </a:hlink>
      <a:folHlink>
        <a:srgbClr val="8BEDE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214038A8-406F-DB4A-A7B9-7F7C236AC686}"/>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Standard Theme</Template>
  <TotalTime>17436</TotalTime>
  <Words>9401</Words>
  <Application>Microsoft Macintosh PowerPoint</Application>
  <PresentationFormat>Widescreen</PresentationFormat>
  <Paragraphs>1057</Paragraphs>
  <Slides>59</Slides>
  <Notes>13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59</vt:i4>
      </vt:variant>
    </vt:vector>
  </HeadingPairs>
  <TitlesOfParts>
    <vt:vector size="81" baseType="lpstr">
      <vt:lpstr>Arial</vt:lpstr>
      <vt:lpstr>Arial Regular</vt:lpstr>
      <vt:lpstr>Bradley Hand</vt:lpstr>
      <vt:lpstr>Calibri</vt:lpstr>
      <vt:lpstr>Calibri Light</vt:lpstr>
      <vt:lpstr>Cambria</vt:lpstr>
      <vt:lpstr>HelvNeue Light for IBM</vt:lpstr>
      <vt:lpstr>IBM Plex Sans</vt:lpstr>
      <vt:lpstr>IBM Plex Sans Light</vt:lpstr>
      <vt:lpstr>IBM Plex Sans Regular</vt:lpstr>
      <vt:lpstr>IBM Plex Sans SemiBold</vt:lpstr>
      <vt:lpstr>IBMPlexSans-Text</vt:lpstr>
      <vt:lpstr>Wingdings</vt:lpstr>
      <vt:lpstr>IBM Standard Theme</vt:lpstr>
      <vt:lpstr>Office Theme</vt:lpstr>
      <vt:lpstr>2_blk_background_2017</vt:lpstr>
      <vt:lpstr>10_Office Theme</vt:lpstr>
      <vt:lpstr>1_wht_background_2017</vt:lpstr>
      <vt:lpstr>1_Office Theme</vt:lpstr>
      <vt:lpstr>Default Theme</vt:lpstr>
      <vt:lpstr>blk_background_2017</vt:lpstr>
      <vt:lpstr>think-cell Slide</vt:lpstr>
      <vt:lpstr>PowerPoint Presentation</vt:lpstr>
      <vt:lpstr>Agenda</vt:lpstr>
      <vt:lpstr>Section 1.1 – Understand the types of Cloud deployment options</vt:lpstr>
      <vt:lpstr>PowerPoint Presentation</vt:lpstr>
      <vt:lpstr>Cloud Capabilities Desired</vt:lpstr>
      <vt:lpstr>IBM Public Cloud Platform</vt:lpstr>
      <vt:lpstr>IBM Public Cloud The most open and secure cloud for business.</vt:lpstr>
      <vt:lpstr>PowerPoint Presentation</vt:lpstr>
      <vt:lpstr>PowerPoint Presentation</vt:lpstr>
      <vt:lpstr>PowerPoint Presentation</vt:lpstr>
      <vt:lpstr>Section 1.2 – Explain the difference between SaaS, PaaS, and IaaS.</vt:lpstr>
      <vt:lpstr>Cloud Provider Responsibility</vt:lpstr>
      <vt:lpstr>Section 1.3 – Understand the different IBM Cloud Account Types</vt:lpstr>
      <vt:lpstr>The Different Types of IBM Cloud Account</vt:lpstr>
      <vt:lpstr>IBM Cloud Accounts what are the different account types?</vt:lpstr>
      <vt:lpstr>IBM Cloud Accounts lite account</vt:lpstr>
      <vt:lpstr>IBM Cloud Accounts lite account</vt:lpstr>
      <vt:lpstr>IBM Cloud Accounts PAYGO account</vt:lpstr>
      <vt:lpstr>IBM Cloud Accounts subscription account</vt:lpstr>
      <vt:lpstr>IBM Cloud Accounts comparison</vt:lpstr>
      <vt:lpstr>IBM Cloud Accounts one more thing……</vt:lpstr>
      <vt:lpstr>Section 1.3 – IBM Cloud Onboarding Demo</vt:lpstr>
      <vt:lpstr>Section 1.4 – Understand how to use the cost estimator tool - Demo</vt:lpstr>
      <vt:lpstr>Section 1.5 – Understand the benefits of the IBM Multicloud strategy</vt:lpstr>
      <vt:lpstr>PowerPoint Presentation</vt:lpstr>
      <vt:lpstr>Two approaches to addressing hybrid cloud…</vt:lpstr>
      <vt:lpstr>Foundation – Hybrid Multicloud</vt:lpstr>
      <vt:lpstr>PowerPoint Presentation</vt:lpstr>
      <vt:lpstr>PowerPoint Presentation</vt:lpstr>
      <vt:lpstr>Red Hat OpenShift Provides an Open Software Defined Cloud Platform Allows consistency and portability without vendor lock-in across the hybrid multiple cloud reality</vt:lpstr>
      <vt:lpstr>PowerPoint Presentation</vt:lpstr>
      <vt:lpstr>Section 1.6 – Understand IBM Cloud Support Plans</vt:lpstr>
      <vt:lpstr>Section 1.7 – Explain the benefits of Availability Zones</vt:lpstr>
      <vt:lpstr>IBM Cloud Data Centers</vt:lpstr>
      <vt:lpstr>Multi-Zone Regions</vt:lpstr>
      <vt:lpstr>Section 1.8 – Understand the international compliance standards used by IBM Cloud.</vt:lpstr>
      <vt:lpstr>Section 1.8 – Understand the international compliance standards used by IBM Cloud.</vt:lpstr>
      <vt:lpstr>Section 1.8 – Understand the international compliance standards used by IBM Cloud.</vt:lpstr>
      <vt:lpstr>Section 1.8 – Understand the international compliance standards used by IBM Cloud.</vt:lpstr>
      <vt:lpstr>Section 1.9 – Identity and Access Management (IAM)</vt:lpstr>
      <vt:lpstr>Identity and Access Management (IAM)</vt:lpstr>
      <vt:lpstr>A Beginners Guide to Identity and Access Management  https://github.com/jamesbeltonIBM/IBMCloudIAM   Search: James Belton IAM Github</vt:lpstr>
      <vt:lpstr>The account owner is the master administrator – they can see and change everything.  Anyone else in the account has to be granted access and privileges through IAM</vt:lpstr>
      <vt:lpstr>Identity &amp; Access Management (IAM) visualisation</vt:lpstr>
      <vt:lpstr>IAM access groups</vt:lpstr>
      <vt:lpstr>IAM configuration</vt:lpstr>
      <vt:lpstr>IAM security model</vt:lpstr>
      <vt:lpstr>IAM platform and service access roles</vt:lpstr>
      <vt:lpstr>IAM quick review</vt:lpstr>
      <vt:lpstr>IAM Strategy</vt:lpstr>
      <vt:lpstr>IAM Strategy</vt:lpstr>
      <vt:lpstr>IAM Strategy</vt:lpstr>
      <vt:lpstr>IAM Strategy</vt:lpstr>
      <vt:lpstr>IAM Strategy</vt:lpstr>
      <vt:lpstr>IAM more reading</vt:lpstr>
      <vt:lpstr>What isn’t secured by IAM? </vt:lpstr>
      <vt:lpstr>Section 1.9 – Identity and Access Management (IAM) - demo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Jack Benney</dc:creator>
  <cp:keywords/>
  <dc:description/>
  <cp:lastModifiedBy>SHARMISHTHA CHATTERJEE</cp:lastModifiedBy>
  <cp:revision>390</cp:revision>
  <dcterms:created xsi:type="dcterms:W3CDTF">2018-03-24T01:03:56Z</dcterms:created>
  <dcterms:modified xsi:type="dcterms:W3CDTF">2020-05-21T06:57:39Z</dcterms:modified>
  <cp:category/>
</cp:coreProperties>
</file>